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418" r:id="rId3"/>
    <p:sldId id="421" r:id="rId4"/>
    <p:sldId id="267" r:id="rId5"/>
    <p:sldId id="261" r:id="rId6"/>
    <p:sldId id="262" r:id="rId7"/>
    <p:sldId id="263" r:id="rId8"/>
    <p:sldId id="264" r:id="rId9"/>
    <p:sldId id="425" r:id="rId10"/>
    <p:sldId id="458" r:id="rId11"/>
    <p:sldId id="348" r:id="rId12"/>
    <p:sldId id="273" r:id="rId13"/>
    <p:sldId id="274" r:id="rId14"/>
    <p:sldId id="308" r:id="rId15"/>
    <p:sldId id="318" r:id="rId16"/>
    <p:sldId id="319" r:id="rId17"/>
    <p:sldId id="320" r:id="rId18"/>
    <p:sldId id="426" r:id="rId19"/>
    <p:sldId id="325" r:id="rId20"/>
    <p:sldId id="428" r:id="rId21"/>
    <p:sldId id="462" r:id="rId22"/>
    <p:sldId id="463" r:id="rId23"/>
    <p:sldId id="461" r:id="rId24"/>
    <p:sldId id="459" r:id="rId25"/>
    <p:sldId id="477" r:id="rId26"/>
    <p:sldId id="478" r:id="rId27"/>
    <p:sldId id="460" r:id="rId28"/>
    <p:sldId id="465" r:id="rId29"/>
    <p:sldId id="474" r:id="rId30"/>
    <p:sldId id="464" r:id="rId31"/>
    <p:sldId id="466" r:id="rId32"/>
    <p:sldId id="467" r:id="rId33"/>
    <p:sldId id="468" r:id="rId34"/>
    <p:sldId id="469" r:id="rId35"/>
    <p:sldId id="475" r:id="rId36"/>
    <p:sldId id="476" r:id="rId37"/>
    <p:sldId id="450" r:id="rId38"/>
    <p:sldId id="480" r:id="rId39"/>
    <p:sldId id="472" r:id="rId40"/>
    <p:sldId id="39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3969" autoAdjust="0"/>
  </p:normalViewPr>
  <p:slideViewPr>
    <p:cSldViewPr>
      <p:cViewPr varScale="1">
        <p:scale>
          <a:sx n="58" d="100"/>
          <a:sy n="58" d="100"/>
        </p:scale>
        <p:origin x="15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73D78-7220-4E7D-BB98-3D70C8D8BBE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2768D-C940-4A47-A1C4-B8ADA7289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2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768D-C940-4A47-A1C4-B8ADA7289AD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3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768D-C940-4A47-A1C4-B8ADA7289AD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3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768D-C940-4A47-A1C4-B8ADA7289AD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3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768D-C940-4A47-A1C4-B8ADA7289AD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3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768D-C940-4A47-A1C4-B8ADA7289AD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39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768D-C940-4A47-A1C4-B8ADA7289AD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3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93" y="-603448"/>
            <a:ext cx="8197635" cy="82809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468544" cy="710140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55" y="260648"/>
            <a:ext cx="2188897" cy="65498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483701" y="6453336"/>
            <a:ext cx="327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Century Gothic" pitchFamily="34" charset="0"/>
              </a:rPr>
              <a:t>www.elcometer.com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53336"/>
            <a:ext cx="954055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24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5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67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>
            <a:lvl1pPr marL="457200" indent="-457200">
              <a:buClr>
                <a:schemeClr val="accent6"/>
              </a:buClr>
              <a:buFont typeface="Wingdings" pitchFamily="2" charset="2"/>
              <a:buChar char="§"/>
              <a:defRPr/>
            </a:lvl1pPr>
            <a:lvl2pPr marL="914400" indent="-4572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2pPr>
            <a:lvl3pPr marL="1143000" indent="-2286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3pPr>
            <a:lvl4pPr marL="1600200" indent="-2286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4pPr>
            <a:lvl5pPr marL="2057400" indent="-2286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22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64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76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90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21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54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93" y="-603448"/>
            <a:ext cx="8197635" cy="82809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65CB6-6C8F-430F-A7BA-CDB580C4E83A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1DC1A-517D-4742-85F9-7A2B042C77A1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119063"/>
            <a:ext cx="94678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33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elcometer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56218"/>
            <a:ext cx="7844408" cy="1796718"/>
          </a:xfrm>
        </p:spPr>
        <p:txBody>
          <a:bodyPr>
            <a:normAutofit fontScale="90000"/>
          </a:bodyPr>
          <a:lstStyle/>
          <a:p>
            <a:r>
              <a:rPr lang="en-GB" dirty="0"/>
              <a:t>Ongoing developments in the data transfer, storage and reporting of Coating Inspection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4212" y="3124125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6600"/>
                </a:solidFill>
              </a:rPr>
              <a:t>Paper by:</a:t>
            </a:r>
            <a:br>
              <a:rPr lang="en-GB" sz="2800" dirty="0">
                <a:solidFill>
                  <a:srgbClr val="FF6600"/>
                </a:solidFill>
              </a:rPr>
            </a:br>
            <a:r>
              <a:rPr lang="en-GB" sz="2800" dirty="0">
                <a:solidFill>
                  <a:srgbClr val="FF6600"/>
                </a:solidFill>
              </a:rPr>
              <a:t>Craig Woolhouse</a:t>
            </a:r>
          </a:p>
          <a:p>
            <a:pPr algn="ctr"/>
            <a:r>
              <a:rPr lang="en-GB" sz="2800" dirty="0">
                <a:solidFill>
                  <a:srgbClr val="FF6600"/>
                </a:solidFill>
              </a:rPr>
              <a:t>Elcometer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12F76-C314-4BE3-B3EF-8B425398A4E2}"/>
              </a:ext>
            </a:extLst>
          </p:cNvPr>
          <p:cNvSpPr txBox="1"/>
          <p:nvPr/>
        </p:nvSpPr>
        <p:spPr>
          <a:xfrm>
            <a:off x="1951576" y="4653136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6600"/>
                </a:solidFill>
              </a:rPr>
              <a:t>Presented by:</a:t>
            </a:r>
            <a:br>
              <a:rPr lang="en-GB" sz="2800" dirty="0">
                <a:solidFill>
                  <a:srgbClr val="FF6600"/>
                </a:solidFill>
              </a:rPr>
            </a:br>
            <a:r>
              <a:rPr lang="en-GB" sz="2800" dirty="0">
                <a:solidFill>
                  <a:srgbClr val="FF6600"/>
                </a:solidFill>
              </a:rPr>
              <a:t>Graham Duk</a:t>
            </a:r>
          </a:p>
          <a:p>
            <a:pPr algn="ctr"/>
            <a:r>
              <a:rPr lang="en-GB" sz="2800" dirty="0">
                <a:solidFill>
                  <a:srgbClr val="FF6600"/>
                </a:solidFill>
              </a:rPr>
              <a:t>BAMR</a:t>
            </a:r>
          </a:p>
        </p:txBody>
      </p:sp>
    </p:spTree>
    <p:extLst>
      <p:ext uri="{BB962C8B-B14F-4D97-AF65-F5344CB8AC3E}">
        <p14:creationId xmlns:p14="http://schemas.microsoft.com/office/powerpoint/2010/main" val="19889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Collection – Elcometer Solution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5252" y="2132856"/>
            <a:ext cx="8229600" cy="4947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Appearance</a:t>
            </a:r>
          </a:p>
          <a:p>
            <a:endParaRPr lang="en-GB" sz="1800" dirty="0"/>
          </a:p>
          <a:p>
            <a:pPr lvl="1"/>
            <a:r>
              <a:rPr lang="en-GB" sz="2600" dirty="0"/>
              <a:t>Elcometer 480 Glossmeter</a:t>
            </a:r>
          </a:p>
          <a:p>
            <a:pPr lvl="3"/>
            <a:r>
              <a:rPr lang="en-GB" dirty="0"/>
              <a:t>Automatic Calibration and Diagnostics</a:t>
            </a:r>
          </a:p>
          <a:p>
            <a:pPr lvl="3"/>
            <a:r>
              <a:rPr lang="en-GB" dirty="0"/>
              <a:t>Measurement range up to 2000 GU </a:t>
            </a:r>
          </a:p>
          <a:p>
            <a:pPr lvl="3"/>
            <a:r>
              <a:rPr lang="en-GB" dirty="0"/>
              <a:t>40,000 readings in 2,500 batch memory</a:t>
            </a:r>
          </a:p>
          <a:p>
            <a:pPr lvl="3"/>
            <a:r>
              <a:rPr lang="en-GB" dirty="0"/>
              <a:t>Bluetooth and USB connectivity</a:t>
            </a:r>
          </a:p>
          <a:p>
            <a:pPr lvl="3"/>
            <a:r>
              <a:rPr lang="en-GB" dirty="0"/>
              <a:t>Compatible with ElcoMaster</a:t>
            </a:r>
          </a:p>
          <a:p>
            <a:pPr marL="1371600" lvl="3" indent="0">
              <a:buNone/>
            </a:pPr>
            <a:r>
              <a:rPr lang="en-GB" dirty="0"/>
              <a:t> </a:t>
            </a:r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2"/>
            <a:endParaRPr lang="en-GB" dirty="0"/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8"/>
          <a:stretch>
            <a:fillRect/>
          </a:stretch>
        </p:blipFill>
        <p:spPr bwMode="auto">
          <a:xfrm rot="20891497">
            <a:off x="5472025" y="2222223"/>
            <a:ext cx="6302261" cy="485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The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752528"/>
          </a:xfrm>
        </p:spPr>
        <p:txBody>
          <a:bodyPr>
            <a:normAutofit fontScale="92500"/>
          </a:bodyPr>
          <a:lstStyle/>
          <a:p>
            <a:pPr marL="457200" lvl="1">
              <a:spcAft>
                <a:spcPts val="0"/>
              </a:spcAft>
            </a:pPr>
            <a:r>
              <a:rPr lang="en-GB" dirty="0"/>
              <a:t>To host, store and report the data collected during inspection Elcometer have developed software packages:</a:t>
            </a:r>
          </a:p>
          <a:p>
            <a:pPr marL="457200" lvl="1" indent="0">
              <a:buNone/>
            </a:pPr>
            <a:endParaRPr lang="en-GB" sz="1600" dirty="0"/>
          </a:p>
          <a:p>
            <a:pPr lvl="1"/>
            <a:r>
              <a:rPr lang="en-GB" sz="2400" dirty="0"/>
              <a:t>ElcoMaster 2 </a:t>
            </a:r>
            <a:r>
              <a:rPr lang="en-GB" sz="2400"/>
              <a:t>for PC </a:t>
            </a:r>
            <a:r>
              <a:rPr lang="en-GB" sz="2400" dirty="0"/>
              <a:t>and Laptop</a:t>
            </a:r>
          </a:p>
          <a:p>
            <a:pPr lvl="1"/>
            <a:endParaRPr lang="en-GB" sz="100" dirty="0"/>
          </a:p>
          <a:p>
            <a:pPr lvl="1"/>
            <a:r>
              <a:rPr lang="en-GB" sz="2400" dirty="0" err="1"/>
              <a:t>ElcoMaster</a:t>
            </a:r>
            <a:r>
              <a:rPr lang="en-GB" sz="2400" dirty="0"/>
              <a:t> Mobile for Tablet and Phone</a:t>
            </a:r>
          </a:p>
          <a:p>
            <a:pPr lvl="1"/>
            <a:endParaRPr lang="en-GB" sz="1700" dirty="0"/>
          </a:p>
          <a:p>
            <a:r>
              <a:rPr lang="en-GB" sz="2800" dirty="0"/>
              <a:t>Both packages provide one standard platform for all gauges</a:t>
            </a:r>
          </a:p>
          <a:p>
            <a:pPr lvl="1"/>
            <a:endParaRPr lang="en-GB" sz="1000" dirty="0"/>
          </a:p>
          <a:p>
            <a:r>
              <a:rPr lang="en-GB" sz="2800" dirty="0"/>
              <a:t>Data can be stored on Cloud, Server, Host Unit and Email</a:t>
            </a:r>
          </a:p>
        </p:txBody>
      </p:sp>
    </p:spTree>
    <p:extLst>
      <p:ext uri="{BB962C8B-B14F-4D97-AF65-F5344CB8AC3E}">
        <p14:creationId xmlns:p14="http://schemas.microsoft.com/office/powerpoint/2010/main" val="12895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Visual appearance and data storage based on windows applications</a:t>
            </a:r>
          </a:p>
          <a:p>
            <a:pPr marL="914400" lvl="2" indent="0">
              <a:buNone/>
            </a:pP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19672" y="2708920"/>
            <a:ext cx="6824052" cy="38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88021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Data is organised into Projects/Folders/Batches – all details of the batch readings can be seen </a:t>
            </a:r>
          </a:p>
          <a:p>
            <a:pPr marL="914400" lvl="2" indent="0">
              <a:buNone/>
            </a:pP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84704"/>
            <a:ext cx="5875563" cy="352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6093885" cy="36604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44" y="112474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564904"/>
            <a:ext cx="9036496" cy="4824536"/>
          </a:xfrm>
        </p:spPr>
        <p:txBody>
          <a:bodyPr>
            <a:normAutofit/>
          </a:bodyPr>
          <a:lstStyle/>
          <a:p>
            <a:r>
              <a:rPr lang="en-GB" dirty="0"/>
              <a:t>Reports are generated as PDF or editable ElcoMaster Files</a:t>
            </a:r>
          </a:p>
          <a:p>
            <a:endParaRPr lang="en-GB" sz="2000" dirty="0"/>
          </a:p>
          <a:p>
            <a:r>
              <a:rPr lang="en-GB" dirty="0"/>
              <a:t>A variety of reports can be produced from a one page summary to a full multi-page Project Report </a:t>
            </a:r>
          </a:p>
          <a:p>
            <a:endParaRPr lang="en-GB" sz="2000" dirty="0"/>
          </a:p>
          <a:p>
            <a:r>
              <a:rPr lang="en-GB" dirty="0"/>
              <a:t>Customer specific report formats are widely used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467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GB" sz="2800" dirty="0"/>
              <a:t>Batch Summary Page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62751"/>
            <a:ext cx="3078841" cy="434384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79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GB" sz="2800" dirty="0"/>
              <a:t>Batch Photographs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62751"/>
            <a:ext cx="3078841" cy="434384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3092907" cy="4358124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3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GB" sz="2800" dirty="0"/>
              <a:t>Batch Readings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62751"/>
            <a:ext cx="3078841" cy="434384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3092907" cy="4358124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50" y="3645024"/>
            <a:ext cx="3091345" cy="44063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638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45482"/>
            <a:ext cx="8229600" cy="2767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Introducing the 2017 ElcoMaster Mobile for Android and iOS</a:t>
            </a:r>
          </a:p>
        </p:txBody>
      </p:sp>
    </p:spTree>
    <p:extLst>
      <p:ext uri="{BB962C8B-B14F-4D97-AF65-F5344CB8AC3E}">
        <p14:creationId xmlns:p14="http://schemas.microsoft.com/office/powerpoint/2010/main" val="37107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3285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989856"/>
            <a:ext cx="9468544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Storage &amp; Reporting – ElcoMaster Mobile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4824536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GB" dirty="0"/>
              <a:t>ElcoMaster 2 links with ElcoMaster Mobile</a:t>
            </a:r>
            <a:endParaRPr lang="en-GB" sz="1400" dirty="0"/>
          </a:p>
          <a:p>
            <a:pPr lvl="1"/>
            <a:r>
              <a:rPr lang="en-GB" dirty="0"/>
              <a:t>Android and iOS platforms</a:t>
            </a:r>
          </a:p>
          <a:p>
            <a:pPr lvl="2"/>
            <a:r>
              <a:rPr lang="en-GB" dirty="0"/>
              <a:t>Tablet</a:t>
            </a:r>
            <a:endParaRPr lang="en-GB" dirty="0">
              <a:solidFill>
                <a:srgbClr val="FF0000"/>
              </a:solidFill>
            </a:endParaRPr>
          </a:p>
          <a:p>
            <a:pPr lvl="2"/>
            <a:r>
              <a:rPr lang="en-GB" dirty="0"/>
              <a:t>Mobile Phone</a:t>
            </a:r>
          </a:p>
          <a:p>
            <a:pPr lvl="2"/>
            <a:r>
              <a:rPr lang="en-GB" dirty="0"/>
              <a:t>Bluetooth</a:t>
            </a:r>
          </a:p>
          <a:p>
            <a:pPr lvl="2"/>
            <a:r>
              <a:rPr lang="en-GB" dirty="0"/>
              <a:t>Cloud</a:t>
            </a:r>
          </a:p>
          <a:p>
            <a:pPr marL="914400" lvl="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17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43397"/>
            <a:ext cx="8229600" cy="4813995"/>
          </a:xfrm>
        </p:spPr>
        <p:txBody>
          <a:bodyPr>
            <a:normAutofit/>
          </a:bodyPr>
          <a:lstStyle/>
          <a:p>
            <a:r>
              <a:rPr lang="en-GB" sz="2600" dirty="0"/>
              <a:t>Originally it was coating thickness but now other factors in the coating process are recognised as key to coating performance</a:t>
            </a:r>
          </a:p>
          <a:p>
            <a:endParaRPr lang="en-GB" sz="400" dirty="0"/>
          </a:p>
          <a:p>
            <a:r>
              <a:rPr lang="en-GB" sz="2600" dirty="0"/>
              <a:t>Project specifications are requiring inspection at all key stages of the application process</a:t>
            </a:r>
          </a:p>
          <a:p>
            <a:endParaRPr lang="en-GB" sz="600" dirty="0"/>
          </a:p>
          <a:p>
            <a:pPr lvl="2"/>
            <a:r>
              <a:rPr lang="en-GB" sz="2200" dirty="0"/>
              <a:t>Surface Preparation</a:t>
            </a:r>
          </a:p>
          <a:p>
            <a:pPr lvl="2"/>
            <a:r>
              <a:rPr lang="en-GB" sz="2200" dirty="0"/>
              <a:t>Climate Conditions</a:t>
            </a:r>
          </a:p>
          <a:p>
            <a:pPr lvl="2"/>
            <a:r>
              <a:rPr lang="en-GB" sz="2200" dirty="0"/>
              <a:t>Film Thickness</a:t>
            </a:r>
          </a:p>
          <a:p>
            <a:pPr lvl="2"/>
            <a:r>
              <a:rPr lang="en-GB" sz="2200" dirty="0"/>
              <a:t>Adhesion &amp; Porosity</a:t>
            </a:r>
          </a:p>
          <a:p>
            <a:pPr lvl="2"/>
            <a:r>
              <a:rPr lang="en-GB" sz="2200" dirty="0"/>
              <a:t>Appearance</a:t>
            </a:r>
          </a:p>
          <a:p>
            <a:endParaRPr lang="en-GB" dirty="0"/>
          </a:p>
          <a:p>
            <a:pPr lvl="2"/>
            <a:endParaRPr lang="en-GB" dirty="0"/>
          </a:p>
          <a:p>
            <a:pPr lvl="2">
              <a:buClr>
                <a:schemeClr val="accent6"/>
              </a:buClr>
              <a:buFont typeface="Wingdings" pitchFamily="2" charset="2"/>
              <a:buChar char="§"/>
            </a:pPr>
            <a:endParaRPr lang="en-GB" sz="1600" dirty="0"/>
          </a:p>
          <a:p>
            <a:pPr marL="914400" lvl="2" indent="0">
              <a:buClr>
                <a:schemeClr val="accent6"/>
              </a:buClr>
              <a:buNone/>
            </a:pPr>
            <a:endParaRPr lang="en-GB" dirty="0"/>
          </a:p>
          <a:p>
            <a:pPr marL="914400" lvl="2" indent="0">
              <a:buClr>
                <a:schemeClr val="accent6"/>
              </a:buClr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1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from 2017</a:t>
            </a:r>
          </a:p>
        </p:txBody>
      </p:sp>
      <p:pic>
        <p:nvPicPr>
          <p:cNvPr id="1026" name="Picture 2" descr="\\SERVER21\My Documents\craig.woolhouse\My Documents\My Pictures\2017-02\IMG_37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83444"/>
            <a:ext cx="2677851" cy="47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9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2664296" cy="4525963"/>
          </a:xfrm>
        </p:spPr>
        <p:txBody>
          <a:bodyPr/>
          <a:lstStyle/>
          <a:p>
            <a:r>
              <a:rPr lang="en-GB" dirty="0"/>
              <a:t>Report Template Library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3074" name="Picture 2" descr="\\SERVER21\My Documents\craig.woolhouse\My Documents\My Pictures\2017-02\IMG_37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5"/>
            <a:ext cx="2819860" cy="50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7175" y="6436133"/>
            <a:ext cx="1266913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6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2664296" cy="4525963"/>
          </a:xfrm>
        </p:spPr>
        <p:txBody>
          <a:bodyPr/>
          <a:lstStyle/>
          <a:p>
            <a:r>
              <a:rPr lang="en-GB" dirty="0"/>
              <a:t>Synchronise your Cloud Library </a:t>
            </a:r>
            <a:r>
              <a:rPr lang="en-GB" sz="2400" dirty="0"/>
              <a:t>example shows 17 files to update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1547665" y="5067981"/>
            <a:ext cx="1266913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098" name="Picture 2" descr="\\SERVER21\My Documents\craig.woolhouse\My Documents\My Pictures\2017-02\IMG_37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2752930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8686800" cy="4525963"/>
          </a:xfrm>
        </p:spPr>
        <p:txBody>
          <a:bodyPr/>
          <a:lstStyle/>
          <a:p>
            <a:r>
              <a:rPr lang="en-GB" dirty="0"/>
              <a:t>Add a project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3074" name="Picture 2" descr="\\SERVER21\My Documents\craig.woolhouse\My Documents\My Pictures\2017-02\IMG_37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5"/>
            <a:ext cx="2819860" cy="50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08104" y="5960270"/>
            <a:ext cx="1266913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4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21\My Documents\craig.woolhouse\My Documents\My Pictures\2017-02\IMG_37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99" y="1661252"/>
            <a:ext cx="2862903" cy="50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525963"/>
          </a:xfrm>
        </p:spPr>
        <p:txBody>
          <a:bodyPr/>
          <a:lstStyle/>
          <a:p>
            <a:r>
              <a:rPr lang="en-GB" dirty="0"/>
              <a:t>Add a project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69383" y="6093296"/>
            <a:ext cx="1266913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</p:spTree>
    <p:extLst>
      <p:ext uri="{BB962C8B-B14F-4D97-AF65-F5344CB8AC3E}">
        <p14:creationId xmlns:p14="http://schemas.microsoft.com/office/powerpoint/2010/main" val="299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525963"/>
          </a:xfrm>
        </p:spPr>
        <p:txBody>
          <a:bodyPr/>
          <a:lstStyle/>
          <a:p>
            <a:r>
              <a:rPr lang="en-GB" dirty="0"/>
              <a:t>Add a project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1026" name="Picture 2" descr="\\SERVER21\My Documents\craig.woolhouse\My Documents\My Pictures\2017-02\IMG_378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85040"/>
            <a:ext cx="2862903" cy="50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2D6838-EB1D-4C9D-BC1E-71A3C755ED9B}"/>
              </a:ext>
            </a:extLst>
          </p:cNvPr>
          <p:cNvGrpSpPr/>
          <p:nvPr/>
        </p:nvGrpSpPr>
        <p:grpSpPr>
          <a:xfrm>
            <a:off x="6318271" y="1873432"/>
            <a:ext cx="1266913" cy="305235"/>
            <a:chOff x="6732240" y="1827032"/>
            <a:chExt cx="748658" cy="369332"/>
          </a:xfrm>
        </p:grpSpPr>
        <p:sp>
          <p:nvSpPr>
            <p:cNvPr id="6" name="Right Arrow 6">
              <a:extLst>
                <a:ext uri="{FF2B5EF4-FFF2-40B4-BE49-F238E27FC236}">
                  <a16:creationId xmlns:a16="http://schemas.microsoft.com/office/drawing/2014/main" id="{6FADA73A-8064-4AD3-A2B4-77FC033FA31C}"/>
                </a:ext>
              </a:extLst>
            </p:cNvPr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3E4214-6707-45A5-BF58-4910C487F2E1}"/>
                </a:ext>
              </a:extLst>
            </p:cNvPr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8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525963"/>
          </a:xfrm>
        </p:spPr>
        <p:txBody>
          <a:bodyPr/>
          <a:lstStyle/>
          <a:p>
            <a:r>
              <a:rPr lang="en-GB" dirty="0"/>
              <a:t>Add a project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2050" name="Picture 2" descr="\\SERVER21\My Documents\craig.woolhouse\My Documents\My Pictures\2017-02\IMG_37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71969"/>
            <a:ext cx="2870253" cy="51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05DD18-B6BA-4492-B8D2-E93395E5DB1E}"/>
              </a:ext>
            </a:extLst>
          </p:cNvPr>
          <p:cNvGrpSpPr/>
          <p:nvPr/>
        </p:nvGrpSpPr>
        <p:grpSpPr>
          <a:xfrm>
            <a:off x="6516216" y="3919184"/>
            <a:ext cx="1266913" cy="305235"/>
            <a:chOff x="6732240" y="1827032"/>
            <a:chExt cx="748658" cy="369332"/>
          </a:xfrm>
        </p:grpSpPr>
        <p:sp>
          <p:nvSpPr>
            <p:cNvPr id="6" name="Right Arrow 6">
              <a:extLst>
                <a:ext uri="{FF2B5EF4-FFF2-40B4-BE49-F238E27FC236}">
                  <a16:creationId xmlns:a16="http://schemas.microsoft.com/office/drawing/2014/main" id="{7C0A6934-97A0-4ADD-8F25-38D26E46D01E}"/>
                </a:ext>
              </a:extLst>
            </p:cNvPr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F5B476-4181-4828-8C4A-A3C94ECEC1C0}"/>
                </a:ext>
              </a:extLst>
            </p:cNvPr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0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525963"/>
          </a:xfrm>
        </p:spPr>
        <p:txBody>
          <a:bodyPr/>
          <a:lstStyle/>
          <a:p>
            <a:r>
              <a:rPr lang="en-GB" dirty="0"/>
              <a:t>Adding a gauge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56176" y="1971637"/>
            <a:ext cx="1266913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3074" name="Picture 2" descr="\\SERVER21\My Documents\craig.woolhouse\My Documents\My Pictures\2017-02\IMG_37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24" y="1772815"/>
            <a:ext cx="2675844" cy="475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7"/>
            <a:ext cx="2843808" cy="3456384"/>
          </a:xfrm>
        </p:spPr>
        <p:txBody>
          <a:bodyPr/>
          <a:lstStyle/>
          <a:p>
            <a:r>
              <a:rPr lang="en-GB" dirty="0"/>
              <a:t>Add live readings from a gauge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3074" name="Picture 2" descr="\\SERVER21\My Documents\craig.woolhouse\My Documents\My Pictures\2017-02\IMG_37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08" y="1772815"/>
            <a:ext cx="2819860" cy="50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66575" y="3140968"/>
            <a:ext cx="2561809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5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7"/>
            <a:ext cx="2843808" cy="3456384"/>
          </a:xfrm>
        </p:spPr>
        <p:txBody>
          <a:bodyPr/>
          <a:lstStyle/>
          <a:p>
            <a:r>
              <a:rPr lang="en-GB" dirty="0"/>
              <a:t>Add live readings from a gauge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05" y="1628800"/>
            <a:ext cx="2995834" cy="532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55" y="3446203"/>
            <a:ext cx="2282229" cy="30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4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76264"/>
            <a:ext cx="8229600" cy="4365104"/>
          </a:xfrm>
        </p:spPr>
        <p:txBody>
          <a:bodyPr>
            <a:normAutofit/>
          </a:bodyPr>
          <a:lstStyle/>
          <a:p>
            <a:r>
              <a:rPr lang="en-GB" sz="2400" dirty="0"/>
              <a:t>The coatings market is demanding:</a:t>
            </a:r>
          </a:p>
          <a:p>
            <a:endParaRPr lang="en-GB" sz="1400" dirty="0"/>
          </a:p>
          <a:p>
            <a:pPr lvl="1"/>
            <a:r>
              <a:rPr lang="en-GB" sz="2400" dirty="0"/>
              <a:t>Increased inspection throughout the whole process</a:t>
            </a:r>
          </a:p>
          <a:p>
            <a:pPr lvl="1"/>
            <a:r>
              <a:rPr lang="en-GB" sz="2400" dirty="0"/>
              <a:t>Proof that inspections were completed</a:t>
            </a:r>
          </a:p>
          <a:p>
            <a:pPr lvl="1"/>
            <a:endParaRPr lang="en-GB" sz="700" dirty="0"/>
          </a:p>
          <a:p>
            <a:r>
              <a:rPr lang="en-GB" sz="2400" dirty="0"/>
              <a:t>Proof of inspection requires formal reporting</a:t>
            </a:r>
          </a:p>
          <a:p>
            <a:endParaRPr lang="en-GB" sz="1050" dirty="0"/>
          </a:p>
          <a:p>
            <a:r>
              <a:rPr lang="en-GB" sz="2400" dirty="0"/>
              <a:t>The amount of measurements and data is increasing</a:t>
            </a:r>
          </a:p>
          <a:p>
            <a:endParaRPr lang="en-GB" sz="900" dirty="0"/>
          </a:p>
          <a:p>
            <a:r>
              <a:rPr lang="en-GB" sz="2400" dirty="0"/>
              <a:t>Trend is for electronic data capture</a:t>
            </a:r>
          </a:p>
          <a:p>
            <a:endParaRPr lang="en-GB" sz="900" dirty="0"/>
          </a:p>
          <a:p>
            <a:r>
              <a:rPr lang="en-GB" sz="2400" dirty="0"/>
              <a:t>Electronic data capture reduces risk of human error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6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7"/>
            <a:ext cx="2843808" cy="3456384"/>
          </a:xfrm>
        </p:spPr>
        <p:txBody>
          <a:bodyPr/>
          <a:lstStyle/>
          <a:p>
            <a:r>
              <a:rPr lang="en-GB" dirty="0"/>
              <a:t>Download from a gauge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3074" name="Picture 2" descr="\\SERVER21\My Documents\craig.woolhouse\My Documents\My Pictures\2017-02\IMG_37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76" y="1772815"/>
            <a:ext cx="2819860" cy="50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178543" y="2636912"/>
            <a:ext cx="2561809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6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9" y="1772817"/>
            <a:ext cx="3083465" cy="3456384"/>
          </a:xfrm>
        </p:spPr>
        <p:txBody>
          <a:bodyPr/>
          <a:lstStyle/>
          <a:p>
            <a:r>
              <a:rPr lang="en-GB" dirty="0"/>
              <a:t>Select batch or batches and download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Management – ElcoMaster Mobile</a:t>
            </a:r>
          </a:p>
        </p:txBody>
      </p:sp>
      <p:pic>
        <p:nvPicPr>
          <p:cNvPr id="5124" name="Picture 4" descr="\\SERVER21\My Documents\craig.woolhouse\My Documents\My Pictures\2017-02\IMG_3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\\SERVER21\My Documents\craig.woolhouse\My Documents\My Pictures\2017-02\IMG_37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36" y="1583885"/>
            <a:ext cx="2965207" cy="52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02479" y="5805264"/>
            <a:ext cx="2561809" cy="305235"/>
            <a:chOff x="6732240" y="1827032"/>
            <a:chExt cx="748658" cy="369332"/>
          </a:xfrm>
        </p:grpSpPr>
        <p:sp>
          <p:nvSpPr>
            <p:cNvPr id="7" name="Right Arrow 6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54607" y="6436133"/>
            <a:ext cx="2561809" cy="305235"/>
            <a:chOff x="6732240" y="1827032"/>
            <a:chExt cx="748658" cy="369332"/>
          </a:xfrm>
        </p:grpSpPr>
        <p:sp>
          <p:nvSpPr>
            <p:cNvPr id="16" name="Right Arrow 15"/>
            <p:cNvSpPr/>
            <p:nvPr/>
          </p:nvSpPr>
          <p:spPr>
            <a:xfrm rot="10800000">
              <a:off x="6732240" y="1890540"/>
              <a:ext cx="489204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36296" y="1827032"/>
              <a:ext cx="244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5" y="1772817"/>
            <a:ext cx="3083465" cy="3456384"/>
          </a:xfrm>
        </p:spPr>
        <p:txBody>
          <a:bodyPr>
            <a:normAutofit/>
          </a:bodyPr>
          <a:lstStyle/>
          <a:p>
            <a:r>
              <a:rPr lang="en-GB" sz="2800" dirty="0"/>
              <a:t>View batch and tab through batch information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- view data</a:t>
            </a:r>
          </a:p>
        </p:txBody>
      </p:sp>
      <p:pic>
        <p:nvPicPr>
          <p:cNvPr id="5124" name="Picture 4" descr="\\SERVER21\My Documents\craig.woolhouse\My Documents\My Pictures\2017-02\IMG_3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05108" y="1651193"/>
            <a:ext cx="5543356" cy="4730135"/>
            <a:chOff x="2339752" y="1651193"/>
            <a:chExt cx="5951792" cy="5206969"/>
          </a:xfrm>
        </p:grpSpPr>
        <p:pic>
          <p:nvPicPr>
            <p:cNvPr id="6146" name="Picture 2" descr="\\SERVER21\My Documents\craig.woolhouse\My Documents\My Pictures\2017-02\IMG_374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1651193"/>
              <a:ext cx="2927365" cy="5206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\\SERVER21\My Documents\craig.woolhouse\My Documents\My Pictures\2017-02\IMG_374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651193"/>
              <a:ext cx="2927456" cy="520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4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- view data</a:t>
            </a:r>
          </a:p>
        </p:txBody>
      </p:sp>
      <p:pic>
        <p:nvPicPr>
          <p:cNvPr id="5124" name="Picture 4" descr="\\SERVER21\My Documents\craig.woolhouse\My Documents\My Pictures\2017-02\IMG_3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1465" y="2027808"/>
            <a:ext cx="8122983" cy="3586811"/>
            <a:chOff x="-108519" y="2027808"/>
            <a:chExt cx="8122983" cy="3586811"/>
          </a:xfrm>
        </p:grpSpPr>
        <p:pic>
          <p:nvPicPr>
            <p:cNvPr id="6147" name="Picture 3" descr="\\SERVER21\My Documents\craig.woolhouse\My Documents\My Pictures\2017-02\IMG_374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19" y="2060848"/>
              <a:ext cx="1983728" cy="352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\\SERVER21\My Documents\craig.woolhouse\My Documents\My Pictures\2017-02\IMG_374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727" y="2027808"/>
              <a:ext cx="2002304" cy="356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\\SERVER21\My Documents\craig.woolhouse\My Documents\My Pictures\2017-02\IMG_37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587" y="2027808"/>
              <a:ext cx="2016573" cy="358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\\SERVER21\My Documents\craig.woolhouse\My Documents\My Pictures\2017-02\IMG_375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2027808"/>
              <a:ext cx="2002305" cy="356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63960" y="62456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16360" y="63980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11560" y="60212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63960" y="61736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83568" y="58052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704900" y="5825410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Readings Data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21124" y="5805264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Individual Data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69396" y="5805264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 Limits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64238" y="5812848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 Chart</a:t>
            </a:r>
          </a:p>
        </p:txBody>
      </p:sp>
    </p:spTree>
    <p:extLst>
      <p:ext uri="{BB962C8B-B14F-4D97-AF65-F5344CB8AC3E}">
        <p14:creationId xmlns:p14="http://schemas.microsoft.com/office/powerpoint/2010/main" val="10876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- view data</a:t>
            </a:r>
          </a:p>
        </p:txBody>
      </p:sp>
      <p:pic>
        <p:nvPicPr>
          <p:cNvPr id="5124" name="Picture 4" descr="\\SERVER21\My Documents\craig.woolhouse\My Documents\My Pictures\2017-02\IMG_3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SERVER21\My Documents\craig.woolhouse\My Documents\My Pictures\2017-02\IMG_37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1" y="1952800"/>
            <a:ext cx="2038482" cy="362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SERVER21\My Documents\craig.woolhouse\My Documents\My Pictures\2017-02\IMG_37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83" y="1950444"/>
            <a:ext cx="2060068" cy="36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SERVER21\My Documents\craig.woolhouse\My Documents\My Pictures\2017-02\IMG_37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48" y="1950443"/>
            <a:ext cx="2039806" cy="36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40547" y="6093296"/>
            <a:ext cx="7840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0924" y="5795972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Histogram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372" y="5805264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Photograph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8264" y="5795972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 GPS 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77327" y="5805264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 Photograph</a:t>
            </a:r>
          </a:p>
        </p:txBody>
      </p:sp>
      <p:pic>
        <p:nvPicPr>
          <p:cNvPr id="14" name="Picture 2" descr="\\SERVER21\My Documents\craig.woolhouse\My Documents\My Pictures\2017-02\IMG_3792.PNG">
            <a:extLst>
              <a:ext uri="{FF2B5EF4-FFF2-40B4-BE49-F238E27FC236}">
                <a16:creationId xmlns:a16="http://schemas.microsoft.com/office/drawing/2014/main" id="{2C963134-1E9F-4C6C-8712-2F47E2AD6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74" y="1950445"/>
            <a:ext cx="2039805" cy="36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– generate report</a:t>
            </a:r>
          </a:p>
        </p:txBody>
      </p:sp>
      <p:pic>
        <p:nvPicPr>
          <p:cNvPr id="5124" name="Picture 4" descr="\\SERVER21\My Documents\craig.woolhouse\My Documents\My Pictures\2017-02\IMG_3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40547" y="6093296"/>
            <a:ext cx="7840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3287" y="5805264"/>
            <a:ext cx="196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 Report Type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372" y="5805264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Receive email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7824" y="5805264"/>
            <a:ext cx="17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 email</a:t>
            </a:r>
          </a:p>
        </p:txBody>
      </p:sp>
      <p:pic>
        <p:nvPicPr>
          <p:cNvPr id="9218" name="Picture 2" descr="\\SERVER21\My Documents\craig.woolhouse\My Documents\My Pictures\2017-02\IMG_37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1" y="1988840"/>
            <a:ext cx="2058743" cy="366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SERVER21\My Documents\craig.woolhouse\My Documents\My Pictures\2017-02\IMG_37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97" y="1988840"/>
            <a:ext cx="2058744" cy="366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SERVER21\My Documents\craig.woolhouse\My Documents\My Pictures\2017-02\IMG_37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1" y="1988841"/>
            <a:ext cx="2058743" cy="366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04248" y="5805264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Store/Amend Report</a:t>
            </a:r>
          </a:p>
        </p:txBody>
      </p:sp>
      <p:pic>
        <p:nvPicPr>
          <p:cNvPr id="5122" name="Picture 2" descr="\\SERVER21\My Documents\craig.woolhouse\My Documents\My Pictures\2017-02\IMG_37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94792"/>
            <a:ext cx="2055397" cy="36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– Cloud Storage</a:t>
            </a:r>
          </a:p>
        </p:txBody>
      </p:sp>
      <p:pic>
        <p:nvPicPr>
          <p:cNvPr id="5124" name="Picture 4" descr="\\SERVER21\My Documents\craig.woolhouse\My Documents\My Pictures\2017-02\IMG_3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SERVER21\My Documents\craig.woolhouse\My Documents\My Pictures\2017-02\IMG_3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21" y="1700808"/>
            <a:ext cx="2592287" cy="46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SERVER21\My Documents\craig.woolhouse\My Documents\My Pictures\2017-02\IMG_37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2592288" cy="46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881C98-6AE2-4C3C-939C-5C84350FC377}"/>
              </a:ext>
            </a:extLst>
          </p:cNvPr>
          <p:cNvGrpSpPr/>
          <p:nvPr/>
        </p:nvGrpSpPr>
        <p:grpSpPr>
          <a:xfrm>
            <a:off x="-756591" y="4653136"/>
            <a:ext cx="2561809" cy="593267"/>
            <a:chOff x="-756591" y="4653136"/>
            <a:chExt cx="2561809" cy="593267"/>
          </a:xfrm>
        </p:grpSpPr>
        <p:sp>
          <p:nvSpPr>
            <p:cNvPr id="3" name="TextBox 2"/>
            <p:cNvSpPr txBox="1"/>
            <p:nvPr/>
          </p:nvSpPr>
          <p:spPr>
            <a:xfrm>
              <a:off x="39820" y="4653136"/>
              <a:ext cx="1747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Simply click here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 rot="10800000">
              <a:off x="-756591" y="4941168"/>
              <a:ext cx="2561809" cy="305235"/>
              <a:chOff x="6732240" y="1827032"/>
              <a:chExt cx="748658" cy="369332"/>
            </a:xfrm>
          </p:grpSpPr>
          <p:sp>
            <p:nvSpPr>
              <p:cNvPr id="19" name="Right Arrow 18"/>
              <p:cNvSpPr/>
              <p:nvPr/>
            </p:nvSpPr>
            <p:spPr>
              <a:xfrm rot="10800000">
                <a:off x="6732240" y="1890540"/>
                <a:ext cx="489204" cy="24231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36296" y="1827032"/>
                <a:ext cx="24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186293A-18E4-435A-887B-1D8301EDB420}"/>
              </a:ext>
            </a:extLst>
          </p:cNvPr>
          <p:cNvGrpSpPr/>
          <p:nvPr/>
        </p:nvGrpSpPr>
        <p:grpSpPr>
          <a:xfrm>
            <a:off x="7019208" y="2538409"/>
            <a:ext cx="2561809" cy="674567"/>
            <a:chOff x="7019208" y="2538409"/>
            <a:chExt cx="2561809" cy="674567"/>
          </a:xfrm>
        </p:grpSpPr>
        <p:grpSp>
          <p:nvGrpSpPr>
            <p:cNvPr id="11" name="Group 10"/>
            <p:cNvGrpSpPr/>
            <p:nvPr/>
          </p:nvGrpSpPr>
          <p:grpSpPr>
            <a:xfrm>
              <a:off x="7019208" y="2907741"/>
              <a:ext cx="2561809" cy="305235"/>
              <a:chOff x="6732240" y="1827032"/>
              <a:chExt cx="748658" cy="369332"/>
            </a:xfrm>
          </p:grpSpPr>
          <p:sp>
            <p:nvSpPr>
              <p:cNvPr id="12" name="Right Arrow 11"/>
              <p:cNvSpPr/>
              <p:nvPr/>
            </p:nvSpPr>
            <p:spPr>
              <a:xfrm rot="10800000">
                <a:off x="6732240" y="1890540"/>
                <a:ext cx="489204" cy="24231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36296" y="1827032"/>
                <a:ext cx="24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211911" y="2538409"/>
              <a:ext cx="151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and then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6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708920"/>
            <a:ext cx="8219256" cy="4525963"/>
          </a:xfrm>
        </p:spPr>
        <p:txBody>
          <a:bodyPr>
            <a:normAutofit/>
          </a:bodyPr>
          <a:lstStyle/>
          <a:p>
            <a:r>
              <a:rPr lang="en-GB" sz="2800" dirty="0"/>
              <a:t>Intuitive to use Android and iOS software package</a:t>
            </a:r>
          </a:p>
          <a:p>
            <a:r>
              <a:rPr lang="en-GB" sz="2800" dirty="0"/>
              <a:t>Stores data from multiple gauge types</a:t>
            </a:r>
          </a:p>
          <a:p>
            <a:r>
              <a:rPr lang="en-GB" sz="2800" dirty="0"/>
              <a:t>Supports live reading function</a:t>
            </a:r>
          </a:p>
          <a:p>
            <a:r>
              <a:rPr lang="en-GB" sz="2800" dirty="0"/>
              <a:t>Simple Report Formats</a:t>
            </a:r>
          </a:p>
          <a:p>
            <a:r>
              <a:rPr lang="en-GB" sz="2800" dirty="0"/>
              <a:t>Cloud, Server, PC and Host storage available</a:t>
            </a:r>
          </a:p>
          <a:p>
            <a:r>
              <a:rPr lang="en-GB" sz="2800" dirty="0"/>
              <a:t>Available since April 2017</a:t>
            </a:r>
          </a:p>
          <a:p>
            <a:r>
              <a:rPr lang="en-GB" sz="2800" dirty="0"/>
              <a:t>Free download from Google Play and App Store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989856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– Summary</a:t>
            </a:r>
          </a:p>
        </p:txBody>
      </p:sp>
    </p:spTree>
    <p:extLst>
      <p:ext uri="{BB962C8B-B14F-4D97-AF65-F5344CB8AC3E}">
        <p14:creationId xmlns:p14="http://schemas.microsoft.com/office/powerpoint/2010/main" val="27089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07493"/>
            <a:ext cx="8219256" cy="4525963"/>
          </a:xfrm>
        </p:spPr>
        <p:txBody>
          <a:bodyPr>
            <a:normAutofit/>
          </a:bodyPr>
          <a:lstStyle/>
          <a:p>
            <a:r>
              <a:rPr lang="en-GB" dirty="0"/>
              <a:t>Bespoke Report Format</a:t>
            </a:r>
          </a:p>
          <a:p>
            <a:endParaRPr lang="en-GB" dirty="0"/>
          </a:p>
          <a:p>
            <a:r>
              <a:rPr lang="en-GB" dirty="0"/>
              <a:t>Two way communications with Gauge</a:t>
            </a:r>
          </a:p>
          <a:p>
            <a:endParaRPr lang="en-GB" dirty="0"/>
          </a:p>
          <a:p>
            <a:r>
              <a:rPr lang="en-GB" dirty="0"/>
              <a:t>Bespoke Customer Specific Packages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349896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Mobile – what is next?</a:t>
            </a:r>
          </a:p>
        </p:txBody>
      </p:sp>
    </p:spTree>
    <p:extLst>
      <p:ext uri="{BB962C8B-B14F-4D97-AF65-F5344CB8AC3E}">
        <p14:creationId xmlns:p14="http://schemas.microsoft.com/office/powerpoint/2010/main" val="32409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9461"/>
            <a:ext cx="8579296" cy="4525963"/>
          </a:xfrm>
        </p:spPr>
        <p:txBody>
          <a:bodyPr>
            <a:normAutofit/>
          </a:bodyPr>
          <a:lstStyle/>
          <a:p>
            <a:r>
              <a:rPr lang="en-GB" dirty="0"/>
              <a:t>ElcoMaster PC Version</a:t>
            </a:r>
          </a:p>
          <a:p>
            <a:pPr lvl="1"/>
            <a:r>
              <a:rPr lang="en-GB" dirty="0"/>
              <a:t>Free download from </a:t>
            </a:r>
            <a:r>
              <a:rPr lang="en-GB" dirty="0">
                <a:hlinkClick r:id="rId2"/>
              </a:rPr>
              <a:t>www.elcometer.com</a:t>
            </a:r>
            <a:endParaRPr lang="en-GB" dirty="0"/>
          </a:p>
          <a:p>
            <a:r>
              <a:rPr lang="en-GB" dirty="0"/>
              <a:t>ElcoMaster Mobile</a:t>
            </a:r>
          </a:p>
          <a:p>
            <a:pPr lvl="1"/>
            <a:r>
              <a:rPr lang="en-GB" dirty="0"/>
              <a:t>Free download from Google Play and App Store</a:t>
            </a:r>
          </a:p>
          <a:p>
            <a:pPr lvl="1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33872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ElcoMaster – where to find it?</a:t>
            </a:r>
          </a:p>
        </p:txBody>
      </p:sp>
      <p:pic>
        <p:nvPicPr>
          <p:cNvPr id="1026" name="Picture 2" descr="Appsessment Mobile App from App Store">
            <a:extLst>
              <a:ext uri="{FF2B5EF4-FFF2-40B4-BE49-F238E27FC236}">
                <a16:creationId xmlns:a16="http://schemas.microsoft.com/office/drawing/2014/main" id="{57F79EAA-4976-4B03-B66E-D687FE0C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10" y="5144725"/>
            <a:ext cx="2834258" cy="15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4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Coating Inspection – The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800" dirty="0"/>
              <a:t>Elcometer have developed a range of Gauges and Reporting Packages in response to these market demands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614">
            <a:off x="-134061" y="4421416"/>
            <a:ext cx="1847786" cy="25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782">
            <a:off x="1077679" y="4562635"/>
            <a:ext cx="3144151" cy="224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808" flipH="1">
            <a:off x="4068941" y="4582709"/>
            <a:ext cx="891864" cy="206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4014">
            <a:off x="4116763" y="5122202"/>
            <a:ext cx="3156830" cy="213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517">
            <a:off x="6505173" y="4111026"/>
            <a:ext cx="3337433" cy="27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r>
              <a:rPr lang="en-GB" sz="5400" dirty="0">
                <a:solidFill>
                  <a:srgbClr val="FF6600"/>
                </a:solidFill>
              </a:rPr>
              <a:t>Thank you for your time</a:t>
            </a:r>
          </a:p>
          <a:p>
            <a:pPr marL="0" indent="0" algn="ctr">
              <a:buNone/>
            </a:pPr>
            <a:endParaRPr lang="en-GB" sz="5400" dirty="0"/>
          </a:p>
          <a:p>
            <a:pPr marL="0" indent="0" algn="ctr">
              <a:buNone/>
            </a:pPr>
            <a:r>
              <a:rPr lang="en-GB" sz="5400" dirty="0"/>
              <a:t>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Collection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5445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Surface Preparation</a:t>
            </a:r>
          </a:p>
          <a:p>
            <a:pPr marL="0" indent="0">
              <a:buNone/>
            </a:pPr>
            <a:endParaRPr lang="en-GB" sz="1800" dirty="0"/>
          </a:p>
          <a:p>
            <a:pPr lvl="2"/>
            <a:r>
              <a:rPr lang="en-GB" dirty="0"/>
              <a:t>Elcometer 224 Surface Profile Gauge</a:t>
            </a:r>
          </a:p>
          <a:p>
            <a:pPr lvl="3"/>
            <a:r>
              <a:rPr lang="en-GB" dirty="0"/>
              <a:t>150,000 readings in 2,500 batches</a:t>
            </a:r>
          </a:p>
          <a:p>
            <a:pPr lvl="3"/>
            <a:r>
              <a:rPr lang="en-GB" dirty="0"/>
              <a:t>Bluetooth and USB connectivity</a:t>
            </a:r>
          </a:p>
          <a:p>
            <a:pPr lvl="3"/>
            <a:r>
              <a:rPr lang="en-GB" dirty="0"/>
              <a:t>Compatible with ElcoMaster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614">
            <a:off x="5117336" y="1573392"/>
            <a:ext cx="4252520" cy="595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782">
            <a:off x="4427146" y="2967455"/>
            <a:ext cx="5714044" cy="408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Collection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9421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Surface Preparation</a:t>
            </a:r>
          </a:p>
          <a:p>
            <a:endParaRPr lang="en-GB" sz="1800" dirty="0"/>
          </a:p>
          <a:p>
            <a:pPr lvl="2"/>
            <a:r>
              <a:rPr lang="en-GB" dirty="0"/>
              <a:t>Elcometer 130 Salt Contamination Meter</a:t>
            </a:r>
          </a:p>
          <a:p>
            <a:pPr lvl="3"/>
            <a:r>
              <a:rPr lang="en-GB" dirty="0"/>
              <a:t>150,000 readings in 2,500 batches</a:t>
            </a:r>
          </a:p>
          <a:p>
            <a:pPr lvl="3"/>
            <a:r>
              <a:rPr lang="en-GB" dirty="0"/>
              <a:t>Salt Mapping capability</a:t>
            </a:r>
          </a:p>
          <a:p>
            <a:pPr lvl="3"/>
            <a:r>
              <a:rPr lang="en-GB" dirty="0"/>
              <a:t>Bluetooth and USB connectivity</a:t>
            </a:r>
          </a:p>
          <a:p>
            <a:pPr lvl="3"/>
            <a:r>
              <a:rPr lang="en-GB" dirty="0"/>
              <a:t>Compatible with ElcoMaster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4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Collection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9461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Climatic Conditions</a:t>
            </a:r>
          </a:p>
          <a:p>
            <a:endParaRPr lang="en-GB" sz="1800" dirty="0"/>
          </a:p>
          <a:p>
            <a:pPr lvl="2"/>
            <a:r>
              <a:rPr lang="en-GB" dirty="0"/>
              <a:t>Elcometer 319 Dewpoint Meter</a:t>
            </a:r>
          </a:p>
          <a:p>
            <a:pPr lvl="3"/>
            <a:r>
              <a:rPr lang="en-GB" dirty="0"/>
              <a:t>25,000 readings in 999 batches</a:t>
            </a:r>
          </a:p>
          <a:p>
            <a:pPr lvl="3"/>
            <a:r>
              <a:rPr lang="en-GB" dirty="0"/>
              <a:t>Measuring RH%, Ta, Ts, Td and T</a:t>
            </a:r>
            <a:r>
              <a:rPr lang="el-GR" dirty="0"/>
              <a:t>Δ</a:t>
            </a:r>
            <a:endParaRPr lang="en-GB" dirty="0"/>
          </a:p>
          <a:p>
            <a:pPr lvl="3"/>
            <a:r>
              <a:rPr lang="en-GB" dirty="0"/>
              <a:t>Bluetooth and USB connectivity</a:t>
            </a:r>
          </a:p>
          <a:p>
            <a:pPr lvl="3"/>
            <a:r>
              <a:rPr lang="en-GB" dirty="0"/>
              <a:t>Compatible with ElcoMaster</a:t>
            </a:r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808">
            <a:off x="6439306" y="1991051"/>
            <a:ext cx="1980019" cy="458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8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Autofit/>
          </a:bodyPr>
          <a:lstStyle/>
          <a:p>
            <a:r>
              <a:rPr lang="en-GB" sz="4000" dirty="0"/>
              <a:t>Data Collection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80928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Coating Thickness</a:t>
            </a:r>
          </a:p>
          <a:p>
            <a:endParaRPr lang="en-GB" sz="1800" dirty="0"/>
          </a:p>
          <a:p>
            <a:pPr lvl="2"/>
            <a:r>
              <a:rPr lang="en-GB" dirty="0"/>
              <a:t>Elcometer 456 Dry Film Thickness Gauge</a:t>
            </a:r>
          </a:p>
          <a:p>
            <a:pPr lvl="3"/>
            <a:r>
              <a:rPr lang="en-GB" dirty="0"/>
              <a:t>150,000 readings in 2,500 batches</a:t>
            </a:r>
          </a:p>
          <a:p>
            <a:pPr lvl="3"/>
            <a:r>
              <a:rPr lang="en-GB" dirty="0"/>
              <a:t>Bluetooth and USB connectivity</a:t>
            </a:r>
          </a:p>
          <a:p>
            <a:pPr lvl="3"/>
            <a:r>
              <a:rPr lang="en-GB" dirty="0"/>
              <a:t>Compatible with ElcoMaster</a:t>
            </a:r>
          </a:p>
          <a:p>
            <a:pPr lvl="1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4014">
            <a:off x="3516208" y="3038172"/>
            <a:ext cx="6661089" cy="451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3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Collection – Elcometer Solution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517">
            <a:off x="5041007" y="2335714"/>
            <a:ext cx="5683989" cy="474514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22048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Adhesion</a:t>
            </a:r>
          </a:p>
          <a:p>
            <a:endParaRPr lang="en-GB" sz="1800" dirty="0"/>
          </a:p>
          <a:p>
            <a:pPr lvl="1"/>
            <a:r>
              <a:rPr lang="en-GB" sz="2400" dirty="0"/>
              <a:t>Elcometer 510 Automatic Adhesion Tester</a:t>
            </a:r>
          </a:p>
          <a:p>
            <a:pPr lvl="3"/>
            <a:r>
              <a:rPr lang="en-GB" dirty="0"/>
              <a:t>Measurement range up to 100 MPa</a:t>
            </a:r>
          </a:p>
          <a:p>
            <a:pPr lvl="3"/>
            <a:r>
              <a:rPr lang="en-GB" dirty="0"/>
              <a:t>10,000 readings and load graph memory</a:t>
            </a:r>
          </a:p>
          <a:p>
            <a:pPr lvl="3"/>
            <a:r>
              <a:rPr lang="en-GB" dirty="0"/>
              <a:t>Bluetooth and USB connectivity</a:t>
            </a:r>
          </a:p>
          <a:p>
            <a:pPr lvl="3"/>
            <a:r>
              <a:rPr lang="en-GB" dirty="0"/>
              <a:t>Compatible with ElcoMaster</a:t>
            </a:r>
          </a:p>
          <a:p>
            <a:pPr marL="1371600" lvl="3" indent="0">
              <a:buNone/>
            </a:pPr>
            <a:r>
              <a:rPr lang="en-GB" dirty="0"/>
              <a:t> </a:t>
            </a:r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8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00EA7A852C9346A78EBD1482385551" ma:contentTypeVersion="8" ma:contentTypeDescription="Create a new document." ma:contentTypeScope="" ma:versionID="9276d1fb0281581c4ff7715a00e11e9a">
  <xsd:schema xmlns:xsd="http://www.w3.org/2001/XMLSchema" xmlns:xs="http://www.w3.org/2001/XMLSchema" xmlns:p="http://schemas.microsoft.com/office/2006/metadata/properties" xmlns:ns2="1990455e-e540-44d2-aa3e-490f72c94b85" targetNamespace="http://schemas.microsoft.com/office/2006/metadata/properties" ma:root="true" ma:fieldsID="93d44d31ff3e462cbcc119a00c628563" ns2:_="">
    <xsd:import namespace="1990455e-e540-44d2-aa3e-490f72c94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90455e-e540-44d2-aa3e-490f72c94b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693ED2-1BBC-48D4-A9ED-3FE1E2C60BBA}"/>
</file>

<file path=customXml/itemProps2.xml><?xml version="1.0" encoding="utf-8"?>
<ds:datastoreItem xmlns:ds="http://schemas.openxmlformats.org/officeDocument/2006/customXml" ds:itemID="{A9F241EB-CA11-4C0D-9B8E-902A04ECD0D7}"/>
</file>

<file path=customXml/itemProps3.xml><?xml version="1.0" encoding="utf-8"?>
<ds:datastoreItem xmlns:ds="http://schemas.openxmlformats.org/officeDocument/2006/customXml" ds:itemID="{68EB250B-642B-420D-8B80-201EEC0536A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16980</TotalTime>
  <Words>785</Words>
  <Application>Microsoft Office PowerPoint</Application>
  <PresentationFormat>On-screen Show (4:3)</PresentationFormat>
  <Paragraphs>199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Wingdings</vt:lpstr>
      <vt:lpstr>Office Theme</vt:lpstr>
      <vt:lpstr>Ongoing developments in the data transfer, storage and reporting of Coating Inspection Data</vt:lpstr>
      <vt:lpstr>Coating Inspection – Trends</vt:lpstr>
      <vt:lpstr>Coating Inspection – Trends</vt:lpstr>
      <vt:lpstr>Coating Inspection – The Solution</vt:lpstr>
      <vt:lpstr>Data Collection – Elcometer Solution</vt:lpstr>
      <vt:lpstr>Data Collection – Elcometer Solution</vt:lpstr>
      <vt:lpstr>Data Collection – Elcometer Solution</vt:lpstr>
      <vt:lpstr>Data Collection – Elcometer Solution</vt:lpstr>
      <vt:lpstr>Data Collection – Elcometer Solution</vt:lpstr>
      <vt:lpstr>Data Collection – Elcometer Solution</vt:lpstr>
      <vt:lpstr>Data Storage &amp; Reporting – The Solution</vt:lpstr>
      <vt:lpstr>Data Storage &amp; Reporting – ElcoMaster 2</vt:lpstr>
      <vt:lpstr>Data Storage &amp; Reporting – ElcoMaster</vt:lpstr>
      <vt:lpstr>Data Storage &amp; Reporting – ElcoMaster</vt:lpstr>
      <vt:lpstr>Data Storage &amp; Reporting – ElcoMaster</vt:lpstr>
      <vt:lpstr>Data Storage &amp; Reporting – ElcoMaster</vt:lpstr>
      <vt:lpstr>Data Storage &amp; Reporting – ElcoMaster</vt:lpstr>
      <vt:lpstr>PowerPoint Presentation</vt:lpstr>
      <vt:lpstr>Data Storage &amp; Reporting – ElcoMaster Mobile</vt:lpstr>
      <vt:lpstr>ElcoMaster Mobile from 2017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Data Management – ElcoMaster Mobile</vt:lpstr>
      <vt:lpstr>ElcoMaster Mobile - view data</vt:lpstr>
      <vt:lpstr>ElcoMaster Mobile - view data</vt:lpstr>
      <vt:lpstr>ElcoMaster Mobile - view data</vt:lpstr>
      <vt:lpstr>ElcoMaster Mobile – generate report</vt:lpstr>
      <vt:lpstr>ElcoMaster Mobile – Cloud Storage</vt:lpstr>
      <vt:lpstr>ElcoMaster Mobile – Summary</vt:lpstr>
      <vt:lpstr>ElcoMaster Mobile – what is next?</vt:lpstr>
      <vt:lpstr>ElcoMaster – where to find it?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Lund-Barker</dc:creator>
  <cp:lastModifiedBy>Graham Duk</cp:lastModifiedBy>
  <cp:revision>320</cp:revision>
  <dcterms:created xsi:type="dcterms:W3CDTF">2013-08-19T15:15:28Z</dcterms:created>
  <dcterms:modified xsi:type="dcterms:W3CDTF">2019-05-16T07:40:00Z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0x0101000000EA7A852C9346A78EBD1482385551</vt:lpwstr>
  </property>
</Properties>
</file>