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81" r:id="rId2"/>
    <p:sldId id="482" r:id="rId3"/>
    <p:sldId id="483" r:id="rId4"/>
    <p:sldId id="484" r:id="rId5"/>
    <p:sldId id="485" r:id="rId6"/>
    <p:sldId id="486" r:id="rId7"/>
    <p:sldId id="487" r:id="rId8"/>
    <p:sldId id="502" r:id="rId9"/>
    <p:sldId id="489" r:id="rId10"/>
    <p:sldId id="504" r:id="rId11"/>
    <p:sldId id="503" r:id="rId12"/>
    <p:sldId id="492" r:id="rId13"/>
    <p:sldId id="493" r:id="rId14"/>
    <p:sldId id="494" r:id="rId15"/>
    <p:sldId id="505" r:id="rId16"/>
    <p:sldId id="506" r:id="rId17"/>
    <p:sldId id="495" r:id="rId18"/>
    <p:sldId id="496" r:id="rId19"/>
    <p:sldId id="497" r:id="rId20"/>
    <p:sldId id="498" r:id="rId21"/>
    <p:sldId id="499" r:id="rId22"/>
    <p:sldId id="500" r:id="rId23"/>
    <p:sldId id="5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24" autoAdjust="0"/>
  </p:normalViewPr>
  <p:slideViewPr>
    <p:cSldViewPr>
      <p:cViewPr>
        <p:scale>
          <a:sx n="75" d="100"/>
          <a:sy n="75" d="100"/>
        </p:scale>
        <p:origin x="-177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3D78-7220-4E7D-BB98-3D70C8D8BBE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768D-C940-4A47-A1C4-B8ADA7289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2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93" y="-603448"/>
            <a:ext cx="8197635" cy="8280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468544" cy="710140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55" y="260648"/>
            <a:ext cx="2188897" cy="65498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83701" y="6453336"/>
            <a:ext cx="327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  <a:latin typeface="Century Gothic" pitchFamily="34" charset="0"/>
              </a:rPr>
              <a:t>www.elcometer.com</a:t>
            </a:r>
            <a:endParaRPr lang="en-GB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3336"/>
            <a:ext cx="954055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7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 marL="914400" indent="-4572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3000" indent="-2286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 marL="1600200" indent="-2286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4pPr>
            <a:lvl5pPr marL="2057400" indent="-2286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2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6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0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93" y="-603448"/>
            <a:ext cx="8197635" cy="8280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5CB6-6C8F-430F-A7BA-CDB580C4E83A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119063"/>
            <a:ext cx="946785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3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Measuring </a:t>
            </a:r>
            <a:r>
              <a:rPr lang="en-GB" dirty="0"/>
              <a:t>Dry Film Thickness (DFT) on Concrete Substrates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1658" y="4509120"/>
            <a:ext cx="37064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C000"/>
                </a:solidFill>
              </a:rPr>
              <a:t>Craig Woolhouse</a:t>
            </a:r>
          </a:p>
          <a:p>
            <a:pPr algn="ctr"/>
            <a:endParaRPr lang="en-GB" sz="1400" dirty="0" smtClean="0">
              <a:solidFill>
                <a:srgbClr val="FFC000"/>
              </a:solidFill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Elcometer UK</a:t>
            </a:r>
          </a:p>
          <a:p>
            <a:pPr algn="ctr"/>
            <a:endParaRPr lang="en-GB" sz="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Ultrasonic Gauge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6044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There are 4 options for calibrating an ultrasonic gauge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Use a generic value for all coatings (not recommended)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Select the appropriate coating from a pre-defined material selection (generic speed from pick list)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Input the known speed of sound of the coating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Measure a sample of known thickness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78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Ultrasonic Gauge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6044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There are 4 options for calibrating an ultrasonic gauge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Use a generic value for all coatings (not recommended)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Select the appropriate coating from a pre-defined material selection (generic speed from pick list)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Input the known speed of sound of the coating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Measure a sample of known thickness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98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ating calibration mou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4248472" cy="30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Ultrasonic Gauge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5283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But how do you know what the speed of sound is for the coating? </a:t>
            </a:r>
          </a:p>
          <a:p>
            <a:endParaRPr lang="en-GB" sz="2400" dirty="0" smtClean="0"/>
          </a:p>
          <a:p>
            <a:r>
              <a:rPr lang="en-GB" sz="2400" dirty="0" smtClean="0"/>
              <a:t>Where do you get a sample of known thickness from?</a:t>
            </a:r>
          </a:p>
          <a:p>
            <a:endParaRPr lang="en-GB" sz="2400" dirty="0" smtClean="0"/>
          </a:p>
          <a:p>
            <a:r>
              <a:rPr lang="en-GB" sz="2400" dirty="0" smtClean="0"/>
              <a:t>A Coating Calibration Mould answers both of these questions. </a:t>
            </a:r>
            <a:r>
              <a:rPr lang="en-GB" sz="2400" dirty="0"/>
              <a:t>The CCM is a metal mould allowing for the creation of a known </a:t>
            </a:r>
            <a:r>
              <a:rPr lang="en-GB" sz="2400" dirty="0" smtClean="0"/>
              <a:t>thickness </a:t>
            </a:r>
            <a:r>
              <a:rPr lang="en-GB" sz="2400" dirty="0"/>
              <a:t>of coating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68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Ultrasonic Gauge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440430"/>
            <a:ext cx="5976664" cy="415692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The CCM mould is filled with the coating under test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A scraper is used to level a predetermined wet film thickness of coating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Once fully cured a DFT gauge is used to accurately measure the coating thickness    and …</a:t>
            </a:r>
          </a:p>
          <a:p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 bwMode="auto">
          <a:xfrm>
            <a:off x="6867532" y="1844824"/>
            <a:ext cx="2160000" cy="14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19" y="3454601"/>
            <a:ext cx="2160000" cy="14372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6" y="5014424"/>
            <a:ext cx="2160000" cy="172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Ultrasonic Gauge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2708920"/>
            <a:ext cx="6336704" cy="31683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ultrasonic gauge can now be calibrated accurately on a sample of known thickness</a:t>
            </a:r>
          </a:p>
          <a:p>
            <a:endParaRPr lang="en-GB" sz="2400" dirty="0"/>
          </a:p>
          <a:p>
            <a:r>
              <a:rPr lang="en-GB" sz="2400" dirty="0" smtClean="0"/>
              <a:t>And used to determine the coating’s speed of sound, which can be stored in the               gauge for later use, or used to calibrate      other gauges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8" y="4437112"/>
            <a:ext cx="302796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Elcometer 500 Gauge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229600" cy="396044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Calibrate by setting the material speed of sound</a:t>
            </a:r>
          </a:p>
          <a:p>
            <a:r>
              <a:rPr lang="en-GB" sz="2800" dirty="0" smtClean="0"/>
              <a:t>Select the correct probe type (C1 or C2)</a:t>
            </a:r>
          </a:p>
          <a:p>
            <a:r>
              <a:rPr lang="en-GB" sz="2800" dirty="0" smtClean="0"/>
              <a:t>Take and store readings recognising that</a:t>
            </a:r>
          </a:p>
          <a:p>
            <a:pPr lvl="1"/>
            <a:r>
              <a:rPr lang="en-GB" sz="2400" dirty="0" smtClean="0"/>
              <a:t>The gauge signal strength needs to be ‘in the green’</a:t>
            </a:r>
          </a:p>
          <a:p>
            <a:pPr lvl="1"/>
            <a:r>
              <a:rPr lang="en-GB" sz="2400" dirty="0" smtClean="0"/>
              <a:t>If no reading occurs then carefully move the probe over the substrate until a reading is obtained</a:t>
            </a:r>
          </a:p>
          <a:p>
            <a:pPr lvl="1"/>
            <a:r>
              <a:rPr lang="en-GB" sz="2400" dirty="0" smtClean="0"/>
              <a:t>Store the reading in the gauge memory</a:t>
            </a:r>
          </a:p>
          <a:p>
            <a:pPr lvl="1"/>
            <a:r>
              <a:rPr lang="en-GB" sz="2400" dirty="0" smtClean="0"/>
              <a:t>Download the data to ElcoMaster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6" name="Picture 2" descr="Z:\Managing Directors\Product Folders\Elcometer 500 Coatings on Concrete\User Guide\Screen Shots_Draft\reading_s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34" y="5085184"/>
            <a:ext cx="2344458" cy="1654911"/>
          </a:xfrm>
          <a:prstGeom prst="rect">
            <a:avLst/>
          </a:prstGeom>
          <a:noFill/>
          <a:ln>
            <a:solidFill>
              <a:srgbClr val="FF822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t"/>
          <a:lstStyle/>
          <a:p>
            <a:pPr algn="l"/>
            <a:r>
              <a:rPr lang="en-GB" dirty="0" smtClean="0"/>
              <a:t>Elcometer 500 Gauge 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229600" cy="39604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Fast</a:t>
            </a:r>
          </a:p>
          <a:p>
            <a:r>
              <a:rPr lang="en-GB" sz="2400" dirty="0" smtClean="0"/>
              <a:t>Rugged, Reliable and Ergonomic gauge design</a:t>
            </a:r>
          </a:p>
          <a:p>
            <a:r>
              <a:rPr lang="en-GB" sz="2400" dirty="0" smtClean="0"/>
              <a:t>Intelligent</a:t>
            </a:r>
          </a:p>
          <a:p>
            <a:pPr lvl="1"/>
            <a:r>
              <a:rPr lang="en-GB" sz="2400" dirty="0" smtClean="0"/>
              <a:t>New probe tip is field replaceable</a:t>
            </a:r>
          </a:p>
          <a:p>
            <a:r>
              <a:rPr lang="en-GB" sz="2400" dirty="0"/>
              <a:t>Ease of Use</a:t>
            </a:r>
          </a:p>
          <a:p>
            <a:pPr lvl="1"/>
            <a:r>
              <a:rPr lang="en-GB" sz="2400" dirty="0" smtClean="0"/>
              <a:t>Simple Menu and On Screen Instructions</a:t>
            </a:r>
          </a:p>
          <a:p>
            <a:r>
              <a:rPr lang="en-GB" sz="2400" dirty="0" smtClean="0"/>
              <a:t>Powerful</a:t>
            </a:r>
          </a:p>
          <a:p>
            <a:pPr lvl="1"/>
            <a:r>
              <a:rPr lang="en-GB" sz="2400" dirty="0" smtClean="0"/>
              <a:t>Connects to ElcoMaster reporting software</a:t>
            </a:r>
          </a:p>
          <a:p>
            <a:endParaRPr lang="en-GB" sz="2800" dirty="0" smtClean="0"/>
          </a:p>
        </p:txBody>
      </p:sp>
      <p:pic>
        <p:nvPicPr>
          <p:cNvPr id="6" name="Picture 2" descr="Z:\Managing Directors\Product Folders\Elcometer 500 Coatings on Concrete\User Guide\Screen Shots_Draft\reading_s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09939"/>
            <a:ext cx="2488474" cy="1756569"/>
          </a:xfrm>
          <a:prstGeom prst="rect">
            <a:avLst/>
          </a:prstGeom>
          <a:noFill/>
          <a:ln>
            <a:solidFill>
              <a:srgbClr val="FF822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Result Reporting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880320"/>
          </a:xfrm>
        </p:spPr>
        <p:txBody>
          <a:bodyPr/>
          <a:lstStyle/>
          <a:p>
            <a:r>
              <a:rPr lang="en-GB" dirty="0" smtClean="0"/>
              <a:t>Ultrasonic measurement of coating thickness is covered by ASTM D6132-13 and SSPC-PA 9</a:t>
            </a:r>
          </a:p>
          <a:p>
            <a:endParaRPr lang="en-GB" dirty="0" smtClean="0"/>
          </a:p>
          <a:p>
            <a:r>
              <a:rPr lang="en-GB" dirty="0" smtClean="0"/>
              <a:t>These standards define the method, the procedure and the reporting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</p:spPr>
        <p:txBody>
          <a:bodyPr anchor="t"/>
          <a:lstStyle/>
          <a:p>
            <a:pPr algn="l"/>
            <a:r>
              <a:rPr lang="en-GB" sz="4000" dirty="0">
                <a:solidFill>
                  <a:prstClr val="black"/>
                </a:solidFill>
              </a:rPr>
              <a:t>Result reporting to </a:t>
            </a:r>
            <a:r>
              <a:rPr lang="en-GB" sz="4000" dirty="0" smtClean="0">
                <a:solidFill>
                  <a:prstClr val="black"/>
                </a:solidFill>
              </a:rPr>
              <a:t> SSPC-PA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SSPC-PA 9 is a recommended </a:t>
            </a:r>
            <a:r>
              <a:rPr lang="en-GB" sz="2800" dirty="0" smtClean="0"/>
              <a:t>procedure </a:t>
            </a:r>
            <a:r>
              <a:rPr lang="en-GB" sz="2800" dirty="0"/>
              <a:t>for measuring </a:t>
            </a:r>
            <a:r>
              <a:rPr lang="en-GB" sz="2800" dirty="0" smtClean="0"/>
              <a:t>DFT using Ultrasonic Gauges</a:t>
            </a:r>
          </a:p>
          <a:p>
            <a:endParaRPr lang="en-GB" sz="2800" dirty="0" smtClean="0"/>
          </a:p>
          <a:p>
            <a:pPr lvl="1"/>
            <a:r>
              <a:rPr lang="en-GB" sz="2000" dirty="0"/>
              <a:t>a minimum of three (3) gage readings shall be made for each spot measurement of the coating. </a:t>
            </a:r>
            <a:endParaRPr lang="en-GB" sz="2000" dirty="0" smtClean="0"/>
          </a:p>
          <a:p>
            <a:pPr lvl="1"/>
            <a:r>
              <a:rPr lang="en-GB" sz="2000" dirty="0"/>
              <a:t>an area measurement is obtained by taking five (5) separate spot measurements each </a:t>
            </a:r>
            <a:r>
              <a:rPr lang="en-GB" sz="2000" dirty="0" smtClean="0"/>
              <a:t>10m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up to 100m</a:t>
            </a:r>
            <a:r>
              <a:rPr lang="en-GB" sz="2000" baseline="30000" dirty="0" smtClean="0"/>
              <a:t>2</a:t>
            </a:r>
            <a:endParaRPr lang="en-GB" sz="2000" dirty="0" smtClean="0"/>
          </a:p>
          <a:p>
            <a:pPr lvl="1"/>
            <a:r>
              <a:rPr lang="en-GB" sz="2000" dirty="0" smtClean="0"/>
              <a:t>For areas between 30 and 100m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select 3 random 10m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areas</a:t>
            </a:r>
          </a:p>
          <a:p>
            <a:pPr lvl="1"/>
            <a:r>
              <a:rPr lang="en-GB" sz="2000" dirty="0" smtClean="0"/>
              <a:t>For areas greater than 100m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measure as above for the first 100m</a:t>
            </a:r>
            <a:r>
              <a:rPr lang="en-GB" sz="2000" baseline="30000" dirty="0" smtClean="0"/>
              <a:t>2  </a:t>
            </a:r>
            <a:r>
              <a:rPr lang="en-GB" sz="2000" dirty="0" smtClean="0"/>
              <a:t>and one 10m</a:t>
            </a:r>
            <a:r>
              <a:rPr lang="en-GB" sz="2000" baseline="30000" dirty="0"/>
              <a:t>2</a:t>
            </a:r>
            <a:r>
              <a:rPr lang="en-GB" sz="2000" dirty="0" smtClean="0"/>
              <a:t> area per 100m</a:t>
            </a:r>
            <a:r>
              <a:rPr lang="en-GB" sz="2000" baseline="30000" dirty="0"/>
              <a:t>2</a:t>
            </a:r>
            <a:r>
              <a:rPr lang="en-GB" sz="2000" dirty="0" smtClean="0"/>
              <a:t> thereafter</a:t>
            </a:r>
            <a:endParaRPr lang="en-GB" sz="20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t"/>
          <a:lstStyle/>
          <a:p>
            <a:pPr algn="l"/>
            <a:r>
              <a:rPr lang="en-GB" sz="4000" dirty="0">
                <a:solidFill>
                  <a:prstClr val="black"/>
                </a:solidFill>
              </a:rPr>
              <a:t>Result </a:t>
            </a:r>
            <a:r>
              <a:rPr lang="en-GB" sz="4000" dirty="0" smtClean="0">
                <a:solidFill>
                  <a:prstClr val="black"/>
                </a:solidFill>
              </a:rPr>
              <a:t>reporting to </a:t>
            </a:r>
            <a:r>
              <a:rPr lang="en-GB" dirty="0" smtClean="0"/>
              <a:t>ASTM </a:t>
            </a:r>
            <a:r>
              <a:rPr lang="en-GB" dirty="0"/>
              <a:t>D6132-13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7"/>
            <a:ext cx="8229600" cy="4104456"/>
          </a:xfrm>
        </p:spPr>
        <p:txBody>
          <a:bodyPr>
            <a:normAutofit/>
          </a:bodyPr>
          <a:lstStyle/>
          <a:p>
            <a:r>
              <a:rPr lang="en-GB" sz="2800" dirty="0"/>
              <a:t>ASTM requires the following to be </a:t>
            </a:r>
            <a:r>
              <a:rPr lang="en-GB" sz="2800" dirty="0" smtClean="0"/>
              <a:t>reported</a:t>
            </a:r>
          </a:p>
          <a:p>
            <a:pPr lvl="1"/>
            <a:r>
              <a:rPr lang="en-GB" sz="2400" dirty="0" smtClean="0"/>
              <a:t>Type of coating and substrate</a:t>
            </a:r>
          </a:p>
          <a:p>
            <a:pPr lvl="1"/>
            <a:r>
              <a:rPr lang="en-GB" sz="2400" dirty="0" smtClean="0"/>
              <a:t>Instrument used </a:t>
            </a:r>
          </a:p>
          <a:p>
            <a:pPr lvl="2"/>
            <a:r>
              <a:rPr lang="en-GB" sz="2000" dirty="0" smtClean="0"/>
              <a:t>manufacturer, model number, serial number and calibration date</a:t>
            </a:r>
          </a:p>
          <a:p>
            <a:pPr lvl="1"/>
            <a:r>
              <a:rPr lang="en-GB" sz="2400" dirty="0" smtClean="0"/>
              <a:t>Type of coating thickness or reference standard</a:t>
            </a:r>
          </a:p>
          <a:p>
            <a:pPr lvl="2"/>
            <a:r>
              <a:rPr lang="en-GB" sz="2000" dirty="0" smtClean="0"/>
              <a:t>Together with method of accuracy verification</a:t>
            </a:r>
          </a:p>
          <a:p>
            <a:pPr lvl="1"/>
            <a:r>
              <a:rPr lang="en-GB" sz="2400" dirty="0" smtClean="0"/>
              <a:t>Mean and standard deviation of readings</a:t>
            </a:r>
          </a:p>
          <a:p>
            <a:pPr lvl="1"/>
            <a:r>
              <a:rPr lang="en-GB" sz="2400" dirty="0" smtClean="0"/>
              <a:t>Operator I.D. and inspection date</a:t>
            </a:r>
          </a:p>
          <a:p>
            <a:pPr lvl="1"/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88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892480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>DFT on Concrete Substrates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884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Traditional measurement techniques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dvances in NDT measurement technology </a:t>
            </a:r>
          </a:p>
          <a:p>
            <a:r>
              <a:rPr lang="en-GB" sz="2800" dirty="0" smtClean="0"/>
              <a:t>Use of the Elcometer 500 </a:t>
            </a:r>
            <a:r>
              <a:rPr lang="en-GB" sz="2800" dirty="0" smtClean="0"/>
              <a:t>Coatings on Concrete Gauge</a:t>
            </a:r>
          </a:p>
          <a:p>
            <a:r>
              <a:rPr lang="en-GB" sz="2800" dirty="0" smtClean="0"/>
              <a:t>Things </a:t>
            </a:r>
            <a:r>
              <a:rPr lang="en-GB" sz="2800" dirty="0" smtClean="0"/>
              <a:t>to look out for when measuring the coating thickness on concrete substrates </a:t>
            </a:r>
          </a:p>
          <a:p>
            <a:r>
              <a:rPr lang="en-GB" sz="2800" dirty="0" smtClean="0"/>
              <a:t>How </a:t>
            </a:r>
            <a:r>
              <a:rPr lang="en-GB" sz="2800" dirty="0" smtClean="0"/>
              <a:t>to more effectively manage the results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44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coMaster® Data Management Softwa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7"/>
          <a:stretch/>
        </p:blipFill>
        <p:spPr bwMode="auto">
          <a:xfrm>
            <a:off x="5444189" y="4005064"/>
            <a:ext cx="3808331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solidFill>
                  <a:prstClr val="black"/>
                </a:solidFill>
              </a:rPr>
              <a:t>Result </a:t>
            </a:r>
            <a:r>
              <a:rPr lang="en-GB" sz="4000" dirty="0" smtClean="0">
                <a:solidFill>
                  <a:prstClr val="black"/>
                </a:solidFill>
              </a:rPr>
              <a:t>Reporting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9" y="2636912"/>
            <a:ext cx="8892480" cy="345638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/>
              <a:t>Modern digital inspection gauges enable the operator to</a:t>
            </a:r>
          </a:p>
          <a:p>
            <a:pPr marL="914400" lvl="1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/>
              <a:t>Save the readings in the gauge</a:t>
            </a:r>
          </a:p>
          <a:p>
            <a:pPr marL="914400" lvl="1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/>
              <a:t>Transfer the readings from the gauge to the PC/Phone</a:t>
            </a:r>
          </a:p>
          <a:p>
            <a:pPr marL="914400" lvl="1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/>
              <a:t>Analyse the data carrying out any calculations or statistical analysis required by the Standard</a:t>
            </a:r>
          </a:p>
          <a:p>
            <a:pPr marL="914400" lvl="1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/>
              <a:t>Produce and email a report instantly </a:t>
            </a:r>
          </a:p>
        </p:txBody>
      </p:sp>
    </p:spTree>
    <p:extLst>
      <p:ext uri="{BB962C8B-B14F-4D97-AF65-F5344CB8AC3E}">
        <p14:creationId xmlns:p14="http://schemas.microsoft.com/office/powerpoint/2010/main" val="41036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052736"/>
            <a:ext cx="8229600" cy="1143000"/>
          </a:xfrm>
        </p:spPr>
        <p:txBody>
          <a:bodyPr anchor="t"/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Result </a:t>
            </a:r>
            <a:r>
              <a:rPr lang="en-GB" dirty="0" smtClean="0">
                <a:solidFill>
                  <a:prstClr val="black"/>
                </a:solidFill>
              </a:rPr>
              <a:t>Reporting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69" y="2901357"/>
            <a:ext cx="2521463" cy="33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92280" y="3045373"/>
            <a:ext cx="158417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>
            <a:off x="4788024" y="3873465"/>
            <a:ext cx="23042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4" y="3027365"/>
            <a:ext cx="4585717" cy="4525963"/>
          </a:xfrm>
        </p:spPr>
        <p:txBody>
          <a:bodyPr/>
          <a:lstStyle/>
          <a:p>
            <a:r>
              <a:rPr lang="en-GB" dirty="0" smtClean="0"/>
              <a:t>All the data required by the customer can be automatically transferred by the gauge to the software and directly onto your report… all at the click of a button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3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Conclusion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3843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You don’t need to panic at the mention of Ultrasonic DFT  gauges as they don’t have to be complicated!</a:t>
            </a:r>
          </a:p>
          <a:p>
            <a:r>
              <a:rPr lang="en-GB" sz="2400" dirty="0" smtClean="0"/>
              <a:t>Measuring </a:t>
            </a:r>
            <a:r>
              <a:rPr lang="en-GB" sz="2400" dirty="0"/>
              <a:t>coatings on concrete has been made significantly </a:t>
            </a:r>
            <a:r>
              <a:rPr lang="en-GB" sz="2400" dirty="0" smtClean="0"/>
              <a:t>easier, faster and more accurate with the </a:t>
            </a:r>
            <a:r>
              <a:rPr lang="en-GB" sz="2400" dirty="0"/>
              <a:t>introduction of new </a:t>
            </a:r>
            <a:r>
              <a:rPr lang="en-GB" sz="2400" dirty="0" smtClean="0"/>
              <a:t>ultrasonic gauges </a:t>
            </a:r>
            <a:r>
              <a:rPr lang="en-GB" sz="2400" dirty="0"/>
              <a:t>and </a:t>
            </a:r>
            <a:r>
              <a:rPr lang="en-GB" sz="2400" dirty="0" smtClean="0"/>
              <a:t>through the </a:t>
            </a:r>
            <a:r>
              <a:rPr lang="en-GB" sz="2400" dirty="0"/>
              <a:t>use of coating calibration </a:t>
            </a:r>
            <a:r>
              <a:rPr lang="en-GB" sz="2400" dirty="0" smtClean="0"/>
              <a:t>moulds</a:t>
            </a:r>
          </a:p>
          <a:p>
            <a:r>
              <a:rPr lang="en-GB" sz="2400" dirty="0" smtClean="0"/>
              <a:t>Ultrasonic DFT results on concrete no longer need to be viewed </a:t>
            </a:r>
            <a:r>
              <a:rPr lang="en-GB" sz="2400" dirty="0"/>
              <a:t>with </a:t>
            </a:r>
            <a:r>
              <a:rPr lang="en-GB" sz="2400" dirty="0" smtClean="0"/>
              <a:t>scepticism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85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Now for a short demonstration…..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4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2008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Traditional Measurement Techniques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3284984"/>
            <a:ext cx="5266928" cy="2332856"/>
          </a:xfrm>
        </p:spPr>
        <p:txBody>
          <a:bodyPr/>
          <a:lstStyle/>
          <a:p>
            <a:r>
              <a:rPr lang="en-GB" dirty="0" smtClean="0"/>
              <a:t>Mechanical device – PIG Gauge</a:t>
            </a:r>
          </a:p>
          <a:p>
            <a:pPr lvl="1"/>
            <a:r>
              <a:rPr lang="en-GB" dirty="0" smtClean="0"/>
              <a:t>Destructive</a:t>
            </a:r>
          </a:p>
          <a:p>
            <a:pPr lvl="1"/>
            <a:r>
              <a:rPr lang="en-GB" dirty="0" smtClean="0"/>
              <a:t>Difficult to interpret results – scale range in the microscope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4569"/>
            <a:ext cx="2376264" cy="31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51" y="1633188"/>
            <a:ext cx="8229600" cy="1143000"/>
          </a:xfrm>
        </p:spPr>
        <p:txBody>
          <a:bodyPr anchor="t"/>
          <a:lstStyle/>
          <a:p>
            <a:pPr algn="l"/>
            <a:r>
              <a:rPr lang="en-GB" sz="4000" dirty="0">
                <a:solidFill>
                  <a:prstClr val="black"/>
                </a:solidFill>
              </a:rPr>
              <a:t>Paint Inspection Gauge (P.I.G.)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02" y="4689140"/>
            <a:ext cx="3681298" cy="151216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49" y="2132856"/>
            <a:ext cx="9933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80312" y="1958380"/>
            <a:ext cx="1584176" cy="15840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967601"/>
            <a:ext cx="1237442" cy="12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37" y="2967601"/>
            <a:ext cx="1332895" cy="123744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967601"/>
            <a:ext cx="1278364" cy="12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38" y="127183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Current Measurement Techniques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845469"/>
            <a:ext cx="6275040" cy="1087587"/>
          </a:xfrm>
        </p:spPr>
        <p:txBody>
          <a:bodyPr/>
          <a:lstStyle/>
          <a:p>
            <a:r>
              <a:rPr lang="en-GB" dirty="0" smtClean="0"/>
              <a:t>Ultrasonic devices – Non Destructive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79848" y="4005064"/>
            <a:ext cx="4228160" cy="2687563"/>
            <a:chOff x="5116941" y="2420888"/>
            <a:chExt cx="4228160" cy="268756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47535">
              <a:off x="5116941" y="2461774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703" y="3212976"/>
              <a:ext cx="240982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Image result for positector 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2420888"/>
              <a:ext cx="1388725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8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28" y="127123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Ultrasonic Measurement</a:t>
            </a:r>
            <a:endParaRPr lang="en-GB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01" y="2919987"/>
            <a:ext cx="5547841" cy="21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4" y="5121600"/>
            <a:ext cx="7969624" cy="127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27311" y="1943629"/>
            <a:ext cx="1647219" cy="1584000"/>
            <a:chOff x="7308304" y="638618"/>
            <a:chExt cx="1647219" cy="1584000"/>
          </a:xfrm>
        </p:grpSpPr>
        <p:grpSp>
          <p:nvGrpSpPr>
            <p:cNvPr id="3" name="Group 2"/>
            <p:cNvGrpSpPr/>
            <p:nvPr/>
          </p:nvGrpSpPr>
          <p:grpSpPr>
            <a:xfrm>
              <a:off x="7308304" y="980728"/>
              <a:ext cx="1512168" cy="936104"/>
              <a:chOff x="5116941" y="2420888"/>
              <a:chExt cx="4228160" cy="2687563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47535">
                <a:off x="5116941" y="2461774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703" y="3212976"/>
                <a:ext cx="2409825" cy="189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 descr="Image result for positector 20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6376" y="2420888"/>
                <a:ext cx="1388725" cy="194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Oval 4"/>
            <p:cNvSpPr/>
            <p:nvPr/>
          </p:nvSpPr>
          <p:spPr>
            <a:xfrm>
              <a:off x="7371347" y="638618"/>
              <a:ext cx="1584176" cy="1584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2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3580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Ultrasonic Measurement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9934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 	is measured by the gauge</a:t>
            </a:r>
          </a:p>
          <a:p>
            <a:pPr marL="0" indent="0">
              <a:buNone/>
            </a:pPr>
            <a:r>
              <a:rPr lang="en-GB" sz="2800" dirty="0" smtClean="0"/>
              <a:t>S 	is the calculated thickness</a:t>
            </a:r>
          </a:p>
          <a:p>
            <a:pPr marL="0" indent="0">
              <a:buNone/>
            </a:pPr>
            <a:r>
              <a:rPr lang="en-GB" sz="2800" dirty="0" smtClean="0"/>
              <a:t>v 	(the velocity of the coating) is ‘inputted’ by the 	user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so if you set up the gauge with the wrong speed of sound, the thickness will be wrong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71347" y="1484960"/>
            <a:ext cx="1584176" cy="1584000"/>
            <a:chOff x="7371347" y="638618"/>
            <a:chExt cx="1584176" cy="1584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811" y="1063319"/>
              <a:ext cx="1527826" cy="59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7371347" y="638618"/>
              <a:ext cx="1584176" cy="1584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3" r="46344" b="64287"/>
            <a:stretch/>
          </p:blipFill>
          <p:spPr bwMode="auto">
            <a:xfrm>
              <a:off x="7539317" y="1632459"/>
              <a:ext cx="1237130" cy="45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95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3580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/>
              <a:t>Ultrasonic Measurement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9934"/>
            <a:ext cx="8229600" cy="3928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 	is measured by the gauge</a:t>
            </a:r>
          </a:p>
          <a:p>
            <a:pPr marL="0" indent="0">
              <a:buNone/>
            </a:pPr>
            <a:r>
              <a:rPr lang="en-GB" sz="2800" dirty="0" smtClean="0"/>
              <a:t>S 	is the calculated thickness</a:t>
            </a:r>
          </a:p>
          <a:p>
            <a:pPr marL="0" indent="0">
              <a:buNone/>
            </a:pPr>
            <a:r>
              <a:rPr lang="en-GB" sz="2800" dirty="0" smtClean="0"/>
              <a:t>v 	(the velocity of the coating) is ‘inputted’ by the 	user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/>
              <a:t>Different coatings (Epoxy, </a:t>
            </a:r>
            <a:r>
              <a:rPr lang="en-GB" sz="2800" dirty="0" smtClean="0"/>
              <a:t>Acrylic, PVC, rubber</a:t>
            </a:r>
            <a:r>
              <a:rPr lang="en-GB" sz="2800" dirty="0"/>
              <a:t>, </a:t>
            </a:r>
            <a:r>
              <a:rPr lang="en-GB" sz="2800" dirty="0" err="1" smtClean="0"/>
              <a:t>etc</a:t>
            </a:r>
            <a:r>
              <a:rPr lang="en-GB" sz="2800" dirty="0" smtClean="0"/>
              <a:t>) </a:t>
            </a:r>
            <a:r>
              <a:rPr lang="en-GB" sz="2800" dirty="0"/>
              <a:t>each have a different speed of sound, so for an accurate reading, you cannot simply have a single speed of sound for all coatings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71347" y="1484960"/>
            <a:ext cx="1584176" cy="1584000"/>
            <a:chOff x="7371347" y="638618"/>
            <a:chExt cx="1584176" cy="1584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811" y="1063319"/>
              <a:ext cx="1527826" cy="59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7371347" y="638618"/>
              <a:ext cx="1584176" cy="1584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3" r="46344" b="64287"/>
            <a:stretch/>
          </p:blipFill>
          <p:spPr bwMode="auto">
            <a:xfrm>
              <a:off x="7539317" y="1632459"/>
              <a:ext cx="1237130" cy="45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1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75644"/>
            <a:ext cx="8229600" cy="1143000"/>
          </a:xfrm>
        </p:spPr>
        <p:txBody>
          <a:bodyPr anchor="t"/>
          <a:lstStyle/>
          <a:p>
            <a:pPr algn="l"/>
            <a:r>
              <a:rPr lang="en-GB" sz="4000" dirty="0">
                <a:solidFill>
                  <a:prstClr val="black"/>
                </a:solidFill>
              </a:rPr>
              <a:t>Ultrasonic </a:t>
            </a:r>
            <a:r>
              <a:rPr lang="en-GB" sz="4000" dirty="0" smtClean="0">
                <a:solidFill>
                  <a:prstClr val="black"/>
                </a:solidFill>
              </a:rPr>
              <a:t>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79" y="2117008"/>
            <a:ext cx="6048672" cy="4740992"/>
          </a:xfrm>
        </p:spPr>
        <p:txBody>
          <a:bodyPr>
            <a:noAutofit/>
          </a:bodyPr>
          <a:lstStyle/>
          <a:p>
            <a:pPr lvl="0" indent="-457200">
              <a:buClr>
                <a:schemeClr val="accent6"/>
              </a:buClr>
            </a:pPr>
            <a:r>
              <a:rPr lang="en-GB" sz="2400" dirty="0" smtClean="0"/>
              <a:t>Metal Substrate DFT </a:t>
            </a:r>
            <a:r>
              <a:rPr lang="en-GB" sz="2400" dirty="0"/>
              <a:t>measurement isn’t daunting, so why should ultrasonic DFT be any different? </a:t>
            </a:r>
          </a:p>
          <a:p>
            <a:pPr lvl="0" indent="-457200">
              <a:buClr>
                <a:schemeClr val="accent6"/>
              </a:buClr>
            </a:pPr>
            <a:endParaRPr lang="en-GB" sz="2400" dirty="0"/>
          </a:p>
          <a:p>
            <a:pPr lvl="0" indent="-457200">
              <a:buClr>
                <a:schemeClr val="accent6"/>
              </a:buClr>
            </a:pPr>
            <a:r>
              <a:rPr lang="en-GB" sz="2400" dirty="0"/>
              <a:t>It doesn’t need to be. You shouldn’t have to set up gates or thresholds, or worry about what gain or what sort of A-Scan graph you have, the gauge should do this for you automatically</a:t>
            </a:r>
          </a:p>
          <a:p>
            <a:pPr lvl="0" indent="-457200">
              <a:buClr>
                <a:schemeClr val="accent6"/>
              </a:buClr>
            </a:pPr>
            <a:endParaRPr lang="en-GB" sz="2400" dirty="0"/>
          </a:p>
          <a:p>
            <a:pPr lvl="0" indent="-457200">
              <a:buClr>
                <a:schemeClr val="accent6"/>
              </a:buClr>
            </a:pPr>
            <a:r>
              <a:rPr lang="en-GB" sz="2400" dirty="0"/>
              <a:t>Calibrated correctly, the gauge should only give you the correct answer</a:t>
            </a:r>
          </a:p>
        </p:txBody>
      </p:sp>
      <p:pic>
        <p:nvPicPr>
          <p:cNvPr id="2050" name="Picture 2" descr="Image result for ultrasonic a scan with 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5546" r="32302" b="6934"/>
          <a:stretch/>
        </p:blipFill>
        <p:spPr bwMode="auto">
          <a:xfrm>
            <a:off x="6971448" y="3009349"/>
            <a:ext cx="2232212" cy="1969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51" y="4740509"/>
            <a:ext cx="2527605" cy="19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15279</TotalTime>
  <Words>829</Words>
  <Application>Microsoft Office PowerPoint</Application>
  <PresentationFormat>On-screen Show (4:3)</PresentationFormat>
  <Paragraphs>122</Paragraphs>
  <Slides>23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Measuring Dry Film Thickness (DFT) on Concrete Substrates</vt:lpstr>
      <vt:lpstr>DFT on Concrete Substrates</vt:lpstr>
      <vt:lpstr>Traditional Measurement Techniques</vt:lpstr>
      <vt:lpstr>Paint Inspection Gauge (P.I.G.)</vt:lpstr>
      <vt:lpstr>Current Measurement Techniques</vt:lpstr>
      <vt:lpstr>Ultrasonic Measurement</vt:lpstr>
      <vt:lpstr>Ultrasonic Measurement</vt:lpstr>
      <vt:lpstr>Ultrasonic Measurement</vt:lpstr>
      <vt:lpstr>Ultrasonic Measurement</vt:lpstr>
      <vt:lpstr>Ultrasonic Gauge Calibration</vt:lpstr>
      <vt:lpstr>Ultrasonic Gauge Calibration</vt:lpstr>
      <vt:lpstr>Ultrasonic Gauge Calibration</vt:lpstr>
      <vt:lpstr>Ultrasonic Gauge Calibration</vt:lpstr>
      <vt:lpstr>Ultrasonic Gauge Calibration</vt:lpstr>
      <vt:lpstr>Elcometer 500 Gauge Usage</vt:lpstr>
      <vt:lpstr>Elcometer 500 Gauge Advantages</vt:lpstr>
      <vt:lpstr>Result Reporting</vt:lpstr>
      <vt:lpstr>Result reporting to  SSPC-PA 9</vt:lpstr>
      <vt:lpstr>Result reporting to ASTM D6132-13 </vt:lpstr>
      <vt:lpstr>Result Reporting</vt:lpstr>
      <vt:lpstr>Result Reporting</vt:lpstr>
      <vt:lpstr>Conclusion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Lund-Barker</dc:creator>
  <cp:lastModifiedBy>Craig Woolhouse</cp:lastModifiedBy>
  <cp:revision>310</cp:revision>
  <dcterms:created xsi:type="dcterms:W3CDTF">2013-08-19T15:15:28Z</dcterms:created>
  <dcterms:modified xsi:type="dcterms:W3CDTF">2017-05-15T15:03:55Z</dcterms:modified>
</cp:coreProperties>
</file>