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handoutMasterIdLst>
    <p:handoutMasterId r:id="rId27"/>
  </p:handoutMasterIdLst>
  <p:sldIdLst>
    <p:sldId id="717" r:id="rId2"/>
    <p:sldId id="719" r:id="rId3"/>
    <p:sldId id="784" r:id="rId4"/>
    <p:sldId id="774" r:id="rId5"/>
    <p:sldId id="775" r:id="rId6"/>
    <p:sldId id="778" r:id="rId7"/>
    <p:sldId id="779" r:id="rId8"/>
    <p:sldId id="780" r:id="rId9"/>
    <p:sldId id="781" r:id="rId10"/>
    <p:sldId id="782" r:id="rId11"/>
    <p:sldId id="776" r:id="rId12"/>
    <p:sldId id="783" r:id="rId13"/>
    <p:sldId id="767" r:id="rId14"/>
    <p:sldId id="723" r:id="rId15"/>
    <p:sldId id="731" r:id="rId16"/>
    <p:sldId id="734" r:id="rId17"/>
    <p:sldId id="736" r:id="rId18"/>
    <p:sldId id="739" r:id="rId19"/>
    <p:sldId id="741" r:id="rId20"/>
    <p:sldId id="744" r:id="rId21"/>
    <p:sldId id="746" r:id="rId22"/>
    <p:sldId id="747" r:id="rId23"/>
    <p:sldId id="752" r:id="rId24"/>
    <p:sldId id="772" r:id="rId25"/>
    <p:sldId id="758" r:id="rId26"/>
  </p:sldIdLst>
  <p:sldSz cx="9144000" cy="6858000" type="screen4x3"/>
  <p:notesSz cx="6784975" cy="9929813"/>
  <p:defaultTextStyle>
    <a:defPPr>
      <a:defRPr lang="en-GB"/>
    </a:defPPr>
    <a:lvl1pPr algn="ctr" rtl="0" eaLnBrk="0" fontAlgn="base" hangingPunct="0">
      <a:spcBef>
        <a:spcPct val="0"/>
      </a:spcBef>
      <a:spcAft>
        <a:spcPct val="0"/>
      </a:spcAft>
      <a:defRPr sz="1400" kern="1200">
        <a:solidFill>
          <a:srgbClr val="FF7A1F"/>
        </a:solidFill>
        <a:latin typeface="Arial" pitchFamily="34" charset="0"/>
        <a:ea typeface="+mn-ea"/>
        <a:cs typeface="+mn-cs"/>
      </a:defRPr>
    </a:lvl1pPr>
    <a:lvl2pPr marL="457200" algn="ctr" rtl="0" eaLnBrk="0" fontAlgn="base" hangingPunct="0">
      <a:spcBef>
        <a:spcPct val="0"/>
      </a:spcBef>
      <a:spcAft>
        <a:spcPct val="0"/>
      </a:spcAft>
      <a:defRPr sz="1400" kern="1200">
        <a:solidFill>
          <a:srgbClr val="FF7A1F"/>
        </a:solidFill>
        <a:latin typeface="Arial" pitchFamily="34" charset="0"/>
        <a:ea typeface="+mn-ea"/>
        <a:cs typeface="+mn-cs"/>
      </a:defRPr>
    </a:lvl2pPr>
    <a:lvl3pPr marL="914400" algn="ctr" rtl="0" eaLnBrk="0" fontAlgn="base" hangingPunct="0">
      <a:spcBef>
        <a:spcPct val="0"/>
      </a:spcBef>
      <a:spcAft>
        <a:spcPct val="0"/>
      </a:spcAft>
      <a:defRPr sz="1400" kern="1200">
        <a:solidFill>
          <a:srgbClr val="FF7A1F"/>
        </a:solidFill>
        <a:latin typeface="Arial" pitchFamily="34" charset="0"/>
        <a:ea typeface="+mn-ea"/>
        <a:cs typeface="+mn-cs"/>
      </a:defRPr>
    </a:lvl3pPr>
    <a:lvl4pPr marL="1371600" algn="ctr" rtl="0" eaLnBrk="0" fontAlgn="base" hangingPunct="0">
      <a:spcBef>
        <a:spcPct val="0"/>
      </a:spcBef>
      <a:spcAft>
        <a:spcPct val="0"/>
      </a:spcAft>
      <a:defRPr sz="1400" kern="1200">
        <a:solidFill>
          <a:srgbClr val="FF7A1F"/>
        </a:solidFill>
        <a:latin typeface="Arial" pitchFamily="34" charset="0"/>
        <a:ea typeface="+mn-ea"/>
        <a:cs typeface="+mn-cs"/>
      </a:defRPr>
    </a:lvl4pPr>
    <a:lvl5pPr marL="1828800" algn="ctr" rtl="0" eaLnBrk="0" fontAlgn="base" hangingPunct="0">
      <a:spcBef>
        <a:spcPct val="0"/>
      </a:spcBef>
      <a:spcAft>
        <a:spcPct val="0"/>
      </a:spcAft>
      <a:defRPr sz="1400" kern="1200">
        <a:solidFill>
          <a:srgbClr val="FF7A1F"/>
        </a:solidFill>
        <a:latin typeface="Arial" pitchFamily="34" charset="0"/>
        <a:ea typeface="+mn-ea"/>
        <a:cs typeface="+mn-cs"/>
      </a:defRPr>
    </a:lvl5pPr>
    <a:lvl6pPr marL="2286000" algn="l" defTabSz="914400" rtl="0" eaLnBrk="1" latinLnBrk="0" hangingPunct="1">
      <a:defRPr sz="1400" kern="1200">
        <a:solidFill>
          <a:srgbClr val="FF7A1F"/>
        </a:solidFill>
        <a:latin typeface="Arial" pitchFamily="34" charset="0"/>
        <a:ea typeface="+mn-ea"/>
        <a:cs typeface="+mn-cs"/>
      </a:defRPr>
    </a:lvl6pPr>
    <a:lvl7pPr marL="2743200" algn="l" defTabSz="914400" rtl="0" eaLnBrk="1" latinLnBrk="0" hangingPunct="1">
      <a:defRPr sz="1400" kern="1200">
        <a:solidFill>
          <a:srgbClr val="FF7A1F"/>
        </a:solidFill>
        <a:latin typeface="Arial" pitchFamily="34" charset="0"/>
        <a:ea typeface="+mn-ea"/>
        <a:cs typeface="+mn-cs"/>
      </a:defRPr>
    </a:lvl7pPr>
    <a:lvl8pPr marL="3200400" algn="l" defTabSz="914400" rtl="0" eaLnBrk="1" latinLnBrk="0" hangingPunct="1">
      <a:defRPr sz="1400" kern="1200">
        <a:solidFill>
          <a:srgbClr val="FF7A1F"/>
        </a:solidFill>
        <a:latin typeface="Arial" pitchFamily="34" charset="0"/>
        <a:ea typeface="+mn-ea"/>
        <a:cs typeface="+mn-cs"/>
      </a:defRPr>
    </a:lvl8pPr>
    <a:lvl9pPr marL="3657600" algn="l" defTabSz="914400" rtl="0" eaLnBrk="1" latinLnBrk="0" hangingPunct="1">
      <a:defRPr sz="1400" kern="1200">
        <a:solidFill>
          <a:srgbClr val="FF7A1F"/>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FF7A1F"/>
    <a:srgbClr val="FF6600"/>
    <a:srgbClr val="4D4D4D"/>
    <a:srgbClr val="F08F00"/>
    <a:srgbClr val="FF9900"/>
    <a:srgbClr val="FFDC95"/>
    <a:srgbClr val="FFF3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2" autoAdjust="0"/>
    <p:restoredTop sz="94660" autoAdjust="0"/>
  </p:normalViewPr>
  <p:slideViewPr>
    <p:cSldViewPr snapToGrid="0">
      <p:cViewPr>
        <p:scale>
          <a:sx n="70" d="100"/>
          <a:sy n="70" d="100"/>
        </p:scale>
        <p:origin x="-528" y="-293"/>
      </p:cViewPr>
      <p:guideLst>
        <p:guide orient="horz" pos="216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100" d="100"/>
        <a:sy n="100" d="100"/>
      </p:scale>
      <p:origin x="0" y="28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hdr" sz="quarter"/>
          </p:nvPr>
        </p:nvSpPr>
        <p:spPr bwMode="auto">
          <a:xfrm>
            <a:off x="0" y="0"/>
            <a:ext cx="29400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21" tIns="45610" rIns="91221" bIns="45610" numCol="1" anchor="t" anchorCtr="0" compatLnSpc="1">
            <a:prstTxWarp prst="textNoShape">
              <a:avLst/>
            </a:prstTxWarp>
          </a:bodyPr>
          <a:lstStyle>
            <a:lvl1pPr algn="l" defTabSz="912813">
              <a:defRPr sz="1200">
                <a:latin typeface="Arial" charset="0"/>
              </a:defRPr>
            </a:lvl1pPr>
          </a:lstStyle>
          <a:p>
            <a:pPr>
              <a:defRPr/>
            </a:pPr>
            <a:endParaRPr lang="en-GB"/>
          </a:p>
        </p:txBody>
      </p:sp>
      <p:sp>
        <p:nvSpPr>
          <p:cNvPr id="506883" name="Rectangle 3"/>
          <p:cNvSpPr>
            <a:spLocks noGrp="1" noChangeArrowheads="1"/>
          </p:cNvSpPr>
          <p:nvPr>
            <p:ph type="dt" sz="quarter" idx="1"/>
          </p:nvPr>
        </p:nvSpPr>
        <p:spPr bwMode="auto">
          <a:xfrm>
            <a:off x="3844925" y="0"/>
            <a:ext cx="29400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21" tIns="45610" rIns="91221" bIns="45610" numCol="1" anchor="t" anchorCtr="0" compatLnSpc="1">
            <a:prstTxWarp prst="textNoShape">
              <a:avLst/>
            </a:prstTxWarp>
          </a:bodyPr>
          <a:lstStyle>
            <a:lvl1pPr algn="r" defTabSz="912813">
              <a:defRPr sz="1200">
                <a:latin typeface="Arial" charset="0"/>
              </a:defRPr>
            </a:lvl1pPr>
          </a:lstStyle>
          <a:p>
            <a:pPr>
              <a:defRPr/>
            </a:pPr>
            <a:endParaRPr lang="en-GB"/>
          </a:p>
        </p:txBody>
      </p:sp>
      <p:sp>
        <p:nvSpPr>
          <p:cNvPr id="506884" name="Rectangle 4"/>
          <p:cNvSpPr>
            <a:spLocks noGrp="1" noChangeArrowheads="1"/>
          </p:cNvSpPr>
          <p:nvPr>
            <p:ph type="ftr" sz="quarter" idx="2"/>
          </p:nvPr>
        </p:nvSpPr>
        <p:spPr bwMode="auto">
          <a:xfrm>
            <a:off x="0" y="9432925"/>
            <a:ext cx="29400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21" tIns="45610" rIns="91221" bIns="45610" numCol="1" anchor="b" anchorCtr="0" compatLnSpc="1">
            <a:prstTxWarp prst="textNoShape">
              <a:avLst/>
            </a:prstTxWarp>
          </a:bodyPr>
          <a:lstStyle>
            <a:lvl1pPr algn="l" defTabSz="912813">
              <a:defRPr sz="1200">
                <a:latin typeface="Arial" charset="0"/>
              </a:defRPr>
            </a:lvl1pPr>
          </a:lstStyle>
          <a:p>
            <a:pPr>
              <a:defRPr/>
            </a:pPr>
            <a:endParaRPr lang="en-GB"/>
          </a:p>
        </p:txBody>
      </p:sp>
      <p:sp>
        <p:nvSpPr>
          <p:cNvPr id="506885" name="Rectangle 5"/>
          <p:cNvSpPr>
            <a:spLocks noGrp="1" noChangeArrowheads="1"/>
          </p:cNvSpPr>
          <p:nvPr>
            <p:ph type="sldNum" sz="quarter" idx="3"/>
          </p:nvPr>
        </p:nvSpPr>
        <p:spPr bwMode="auto">
          <a:xfrm>
            <a:off x="3844925" y="9432925"/>
            <a:ext cx="29400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21" tIns="45610" rIns="91221" bIns="45610" numCol="1" anchor="b" anchorCtr="0" compatLnSpc="1">
            <a:prstTxWarp prst="textNoShape">
              <a:avLst/>
            </a:prstTxWarp>
          </a:bodyPr>
          <a:lstStyle>
            <a:lvl1pPr algn="r" defTabSz="912813">
              <a:defRPr sz="1200">
                <a:latin typeface="Arial" charset="0"/>
              </a:defRPr>
            </a:lvl1pPr>
          </a:lstStyle>
          <a:p>
            <a:pPr>
              <a:defRPr/>
            </a:pPr>
            <a:fld id="{46413953-ED03-449C-A117-E80523C04050}" type="slidenum">
              <a:rPr lang="en-GB"/>
              <a:pPr>
                <a:defRPr/>
              </a:pPr>
              <a:t>‹#›</a:t>
            </a:fld>
            <a:endParaRPr lang="en-GB"/>
          </a:p>
        </p:txBody>
      </p:sp>
    </p:spTree>
    <p:extLst>
      <p:ext uri="{BB962C8B-B14F-4D97-AF65-F5344CB8AC3E}">
        <p14:creationId xmlns:p14="http://schemas.microsoft.com/office/powerpoint/2010/main" val="43162475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a:xfrm>
            <a:off x="152400" y="6400800"/>
            <a:ext cx="1905000" cy="457200"/>
          </a:xfrm>
          <a:prstGeom prst="rect">
            <a:avLst/>
          </a:prstGeom>
        </p:spPr>
        <p:txBody>
          <a:bodyPr/>
          <a:lstStyle>
            <a:lvl1pPr>
              <a:defRPr>
                <a:latin typeface="Arial" charset="0"/>
              </a:defRPr>
            </a:lvl1pPr>
          </a:lstStyle>
          <a:p>
            <a:pPr>
              <a:defRPr/>
            </a:pPr>
            <a:endParaRPr lang="en-GB"/>
          </a:p>
        </p:txBody>
      </p:sp>
    </p:spTree>
    <p:extLst>
      <p:ext uri="{BB962C8B-B14F-4D97-AF65-F5344CB8AC3E}">
        <p14:creationId xmlns:p14="http://schemas.microsoft.com/office/powerpoint/2010/main" val="3283189700"/>
      </p:ext>
    </p:extLst>
  </p:cSld>
  <p:clrMapOvr>
    <a:masterClrMapping/>
  </p:clrMapOvr>
  <p:transition spd="med" advTm="1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152400" y="6400800"/>
            <a:ext cx="1905000" cy="457200"/>
          </a:xfrm>
          <a:prstGeom prst="rect">
            <a:avLst/>
          </a:prstGeom>
        </p:spPr>
        <p:txBody>
          <a:bodyPr/>
          <a:lstStyle>
            <a:lvl1pPr>
              <a:defRPr>
                <a:latin typeface="Arial" charset="0"/>
              </a:defRPr>
            </a:lvl1pPr>
          </a:lstStyle>
          <a:p>
            <a:pPr>
              <a:defRPr/>
            </a:pPr>
            <a:endParaRPr lang="en-GB"/>
          </a:p>
        </p:txBody>
      </p:sp>
    </p:spTree>
    <p:extLst>
      <p:ext uri="{BB962C8B-B14F-4D97-AF65-F5344CB8AC3E}">
        <p14:creationId xmlns:p14="http://schemas.microsoft.com/office/powerpoint/2010/main" val="3087022706"/>
      </p:ext>
    </p:extLst>
  </p:cSld>
  <p:clrMapOvr>
    <a:masterClrMapping/>
  </p:clrMapOvr>
  <p:transition spd="med" advTm="1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9275" y="990600"/>
            <a:ext cx="2244725" cy="56911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61925" y="990600"/>
            <a:ext cx="6584950" cy="56911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152400" y="6400800"/>
            <a:ext cx="1905000" cy="457200"/>
          </a:xfrm>
          <a:prstGeom prst="rect">
            <a:avLst/>
          </a:prstGeom>
        </p:spPr>
        <p:txBody>
          <a:bodyPr/>
          <a:lstStyle>
            <a:lvl1pPr>
              <a:defRPr>
                <a:latin typeface="Arial" charset="0"/>
              </a:defRPr>
            </a:lvl1pPr>
          </a:lstStyle>
          <a:p>
            <a:pPr>
              <a:defRPr/>
            </a:pPr>
            <a:endParaRPr lang="en-GB"/>
          </a:p>
        </p:txBody>
      </p:sp>
    </p:spTree>
    <p:extLst>
      <p:ext uri="{BB962C8B-B14F-4D97-AF65-F5344CB8AC3E}">
        <p14:creationId xmlns:p14="http://schemas.microsoft.com/office/powerpoint/2010/main" val="771149883"/>
      </p:ext>
    </p:extLst>
  </p:cSld>
  <p:clrMapOvr>
    <a:masterClrMapping/>
  </p:clrMapOvr>
  <p:transition spd="med" advTm="1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2088" y="990600"/>
            <a:ext cx="8951912" cy="1074738"/>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161925" y="2143125"/>
            <a:ext cx="8785225" cy="4538663"/>
          </a:xfrm>
        </p:spPr>
        <p:txBody>
          <a:bodyPr/>
          <a:lstStyle/>
          <a:p>
            <a:pPr lvl="0"/>
            <a:endParaRPr lang="en-GB" noProof="0" smtClean="0"/>
          </a:p>
        </p:txBody>
      </p:sp>
      <p:sp>
        <p:nvSpPr>
          <p:cNvPr id="4" name="Date Placeholder 3"/>
          <p:cNvSpPr>
            <a:spLocks noGrp="1"/>
          </p:cNvSpPr>
          <p:nvPr>
            <p:ph type="dt" sz="half" idx="10"/>
          </p:nvPr>
        </p:nvSpPr>
        <p:spPr>
          <a:xfrm>
            <a:off x="152400" y="6400800"/>
            <a:ext cx="1905000" cy="457200"/>
          </a:xfrm>
          <a:prstGeom prst="rect">
            <a:avLst/>
          </a:prstGeom>
        </p:spPr>
        <p:txBody>
          <a:bodyPr/>
          <a:lstStyle>
            <a:lvl1pPr>
              <a:defRPr>
                <a:latin typeface="Arial" charset="0"/>
              </a:defRPr>
            </a:lvl1pPr>
          </a:lstStyle>
          <a:p>
            <a:pPr>
              <a:defRPr/>
            </a:pPr>
            <a:endParaRPr lang="en-GB"/>
          </a:p>
        </p:txBody>
      </p:sp>
    </p:spTree>
    <p:extLst>
      <p:ext uri="{BB962C8B-B14F-4D97-AF65-F5344CB8AC3E}">
        <p14:creationId xmlns:p14="http://schemas.microsoft.com/office/powerpoint/2010/main" val="106919112"/>
      </p:ext>
    </p:extLst>
  </p:cSld>
  <p:clrMapOvr>
    <a:masterClrMapping/>
  </p:clrMapOvr>
  <p:transition spd="med" advTm="1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088" y="990600"/>
            <a:ext cx="8951912" cy="107473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61925" y="2143125"/>
            <a:ext cx="4316413" cy="4538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30738" y="2143125"/>
            <a:ext cx="4316412" cy="4538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152400" y="6400800"/>
            <a:ext cx="1905000" cy="457200"/>
          </a:xfrm>
          <a:prstGeom prst="rect">
            <a:avLst/>
          </a:prstGeom>
        </p:spPr>
        <p:txBody>
          <a:bodyPr/>
          <a:lstStyle>
            <a:lvl1pPr>
              <a:defRPr>
                <a:latin typeface="Arial" charset="0"/>
              </a:defRPr>
            </a:lvl1pPr>
          </a:lstStyle>
          <a:p>
            <a:pPr>
              <a:defRPr/>
            </a:pPr>
            <a:endParaRPr lang="en-GB"/>
          </a:p>
        </p:txBody>
      </p:sp>
    </p:spTree>
    <p:extLst>
      <p:ext uri="{BB962C8B-B14F-4D97-AF65-F5344CB8AC3E}">
        <p14:creationId xmlns:p14="http://schemas.microsoft.com/office/powerpoint/2010/main" val="2548801535"/>
      </p:ext>
    </p:extLst>
  </p:cSld>
  <p:clrMapOvr>
    <a:masterClrMapping/>
  </p:clrMapOvr>
  <p:transition spd="med" advTm="1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152400" y="6400800"/>
            <a:ext cx="1905000" cy="457200"/>
          </a:xfrm>
          <a:prstGeom prst="rect">
            <a:avLst/>
          </a:prstGeom>
        </p:spPr>
        <p:txBody>
          <a:bodyPr/>
          <a:lstStyle>
            <a:lvl1pPr>
              <a:defRPr>
                <a:latin typeface="Arial" charset="0"/>
              </a:defRPr>
            </a:lvl1pPr>
          </a:lstStyle>
          <a:p>
            <a:pPr>
              <a:defRPr/>
            </a:pPr>
            <a:endParaRPr lang="en-GB"/>
          </a:p>
        </p:txBody>
      </p:sp>
    </p:spTree>
    <p:extLst>
      <p:ext uri="{BB962C8B-B14F-4D97-AF65-F5344CB8AC3E}">
        <p14:creationId xmlns:p14="http://schemas.microsoft.com/office/powerpoint/2010/main" val="1729828435"/>
      </p:ext>
    </p:extLst>
  </p:cSld>
  <p:clrMapOvr>
    <a:masterClrMapping/>
  </p:clrMapOvr>
  <p:transition spd="med" advTm="1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152400" y="6400800"/>
            <a:ext cx="1905000" cy="457200"/>
          </a:xfrm>
          <a:prstGeom prst="rect">
            <a:avLst/>
          </a:prstGeom>
        </p:spPr>
        <p:txBody>
          <a:bodyPr/>
          <a:lstStyle>
            <a:lvl1pPr>
              <a:defRPr>
                <a:latin typeface="Arial" charset="0"/>
              </a:defRPr>
            </a:lvl1pPr>
          </a:lstStyle>
          <a:p>
            <a:pPr>
              <a:defRPr/>
            </a:pPr>
            <a:endParaRPr lang="en-GB"/>
          </a:p>
        </p:txBody>
      </p:sp>
    </p:spTree>
    <p:extLst>
      <p:ext uri="{BB962C8B-B14F-4D97-AF65-F5344CB8AC3E}">
        <p14:creationId xmlns:p14="http://schemas.microsoft.com/office/powerpoint/2010/main" val="933901973"/>
      </p:ext>
    </p:extLst>
  </p:cSld>
  <p:clrMapOvr>
    <a:masterClrMapping/>
  </p:clrMapOvr>
  <p:transition spd="med" advTm="1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61925" y="2143125"/>
            <a:ext cx="4316413"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30738" y="2143125"/>
            <a:ext cx="4316412" cy="4538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152400" y="6400800"/>
            <a:ext cx="1905000" cy="457200"/>
          </a:xfrm>
          <a:prstGeom prst="rect">
            <a:avLst/>
          </a:prstGeom>
        </p:spPr>
        <p:txBody>
          <a:bodyPr/>
          <a:lstStyle>
            <a:lvl1pPr>
              <a:defRPr>
                <a:latin typeface="Arial" charset="0"/>
              </a:defRPr>
            </a:lvl1pPr>
          </a:lstStyle>
          <a:p>
            <a:pPr>
              <a:defRPr/>
            </a:pPr>
            <a:endParaRPr lang="en-GB"/>
          </a:p>
        </p:txBody>
      </p:sp>
    </p:spTree>
    <p:extLst>
      <p:ext uri="{BB962C8B-B14F-4D97-AF65-F5344CB8AC3E}">
        <p14:creationId xmlns:p14="http://schemas.microsoft.com/office/powerpoint/2010/main" val="45348096"/>
      </p:ext>
    </p:extLst>
  </p:cSld>
  <p:clrMapOvr>
    <a:masterClrMapping/>
  </p:clrMapOvr>
  <p:transition spd="med" advTm="1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152400" y="6400800"/>
            <a:ext cx="1905000" cy="457200"/>
          </a:xfrm>
          <a:prstGeom prst="rect">
            <a:avLst/>
          </a:prstGeom>
        </p:spPr>
        <p:txBody>
          <a:bodyPr/>
          <a:lstStyle>
            <a:lvl1pPr>
              <a:defRPr>
                <a:latin typeface="Arial" charset="0"/>
              </a:defRPr>
            </a:lvl1pPr>
          </a:lstStyle>
          <a:p>
            <a:pPr>
              <a:defRPr/>
            </a:pPr>
            <a:endParaRPr lang="en-GB"/>
          </a:p>
        </p:txBody>
      </p:sp>
    </p:spTree>
    <p:extLst>
      <p:ext uri="{BB962C8B-B14F-4D97-AF65-F5344CB8AC3E}">
        <p14:creationId xmlns:p14="http://schemas.microsoft.com/office/powerpoint/2010/main" val="611539088"/>
      </p:ext>
    </p:extLst>
  </p:cSld>
  <p:clrMapOvr>
    <a:masterClrMapping/>
  </p:clrMapOvr>
  <p:transition spd="med" advTm="1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152400" y="6400800"/>
            <a:ext cx="1905000" cy="457200"/>
          </a:xfrm>
          <a:prstGeom prst="rect">
            <a:avLst/>
          </a:prstGeom>
        </p:spPr>
        <p:txBody>
          <a:bodyPr/>
          <a:lstStyle>
            <a:lvl1pPr>
              <a:defRPr>
                <a:latin typeface="Arial" charset="0"/>
              </a:defRPr>
            </a:lvl1pPr>
          </a:lstStyle>
          <a:p>
            <a:pPr>
              <a:defRPr/>
            </a:pPr>
            <a:endParaRPr lang="en-GB"/>
          </a:p>
        </p:txBody>
      </p:sp>
    </p:spTree>
    <p:extLst>
      <p:ext uri="{BB962C8B-B14F-4D97-AF65-F5344CB8AC3E}">
        <p14:creationId xmlns:p14="http://schemas.microsoft.com/office/powerpoint/2010/main" val="3013156964"/>
      </p:ext>
    </p:extLst>
  </p:cSld>
  <p:clrMapOvr>
    <a:masterClrMapping/>
  </p:clrMapOvr>
  <p:transition spd="med" advTm="1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2400" y="6400800"/>
            <a:ext cx="1905000" cy="457200"/>
          </a:xfrm>
          <a:prstGeom prst="rect">
            <a:avLst/>
          </a:prstGeom>
        </p:spPr>
        <p:txBody>
          <a:bodyPr/>
          <a:lstStyle>
            <a:lvl1pPr>
              <a:defRPr>
                <a:latin typeface="Arial" charset="0"/>
              </a:defRPr>
            </a:lvl1pPr>
          </a:lstStyle>
          <a:p>
            <a:pPr>
              <a:defRPr/>
            </a:pPr>
            <a:endParaRPr lang="en-GB"/>
          </a:p>
        </p:txBody>
      </p:sp>
    </p:spTree>
    <p:extLst>
      <p:ext uri="{BB962C8B-B14F-4D97-AF65-F5344CB8AC3E}">
        <p14:creationId xmlns:p14="http://schemas.microsoft.com/office/powerpoint/2010/main" val="3526649864"/>
      </p:ext>
    </p:extLst>
  </p:cSld>
  <p:clrMapOvr>
    <a:masterClrMapping/>
  </p:clrMapOvr>
  <p:transition spd="med" advTm="1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52400" y="6400800"/>
            <a:ext cx="1905000" cy="457200"/>
          </a:xfrm>
          <a:prstGeom prst="rect">
            <a:avLst/>
          </a:prstGeom>
        </p:spPr>
        <p:txBody>
          <a:bodyPr/>
          <a:lstStyle>
            <a:lvl1pPr>
              <a:defRPr>
                <a:latin typeface="Arial" charset="0"/>
              </a:defRPr>
            </a:lvl1pPr>
          </a:lstStyle>
          <a:p>
            <a:pPr>
              <a:defRPr/>
            </a:pPr>
            <a:endParaRPr lang="en-GB"/>
          </a:p>
        </p:txBody>
      </p:sp>
    </p:spTree>
    <p:extLst>
      <p:ext uri="{BB962C8B-B14F-4D97-AF65-F5344CB8AC3E}">
        <p14:creationId xmlns:p14="http://schemas.microsoft.com/office/powerpoint/2010/main" val="1223291142"/>
      </p:ext>
    </p:extLst>
  </p:cSld>
  <p:clrMapOvr>
    <a:masterClrMapping/>
  </p:clrMapOvr>
  <p:transition spd="med" advTm="1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52400" y="6400800"/>
            <a:ext cx="1905000" cy="457200"/>
          </a:xfrm>
          <a:prstGeom prst="rect">
            <a:avLst/>
          </a:prstGeom>
        </p:spPr>
        <p:txBody>
          <a:bodyPr/>
          <a:lstStyle>
            <a:lvl1pPr>
              <a:defRPr>
                <a:latin typeface="Arial" charset="0"/>
              </a:defRPr>
            </a:lvl1pPr>
          </a:lstStyle>
          <a:p>
            <a:pPr>
              <a:defRPr/>
            </a:pPr>
            <a:endParaRPr lang="en-GB"/>
          </a:p>
        </p:txBody>
      </p:sp>
    </p:spTree>
    <p:extLst>
      <p:ext uri="{BB962C8B-B14F-4D97-AF65-F5344CB8AC3E}">
        <p14:creationId xmlns:p14="http://schemas.microsoft.com/office/powerpoint/2010/main" val="3145779599"/>
      </p:ext>
    </p:extLst>
  </p:cSld>
  <p:clrMapOvr>
    <a:masterClrMapping/>
  </p:clrMapOvr>
  <p:transition spd="med" advTm="1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4" descr="paint pots"/>
          <p:cNvPicPr>
            <a:picLocks noChangeAspect="1" noChangeArrowheads="1"/>
          </p:cNvPicPr>
          <p:nvPr userDrawn="1"/>
        </p:nvPicPr>
        <p:blipFill>
          <a:blip r:embed="rId15">
            <a:lum bright="88000" contrast="-88000"/>
            <a:grayscl/>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auto">
          <a:xfrm>
            <a:off x="13182600" y="5486400"/>
            <a:ext cx="3200400" cy="1143000"/>
          </a:xfrm>
          <a:prstGeom prst="rect">
            <a:avLst/>
          </a:prstGeom>
          <a:gradFill rotWithShape="0">
            <a:gsLst>
              <a:gs pos="0">
                <a:srgbClr val="FFE9C9"/>
              </a:gs>
              <a:gs pos="100000">
                <a:srgbClr val="FFFF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FF7A1F"/>
                </a:solidFill>
                <a:latin typeface="Arial" charset="0"/>
              </a:defRPr>
            </a:lvl1pPr>
            <a:lvl2pPr marL="742950" indent="-285750">
              <a:defRPr sz="1400">
                <a:solidFill>
                  <a:srgbClr val="FF7A1F"/>
                </a:solidFill>
                <a:latin typeface="Arial" charset="0"/>
              </a:defRPr>
            </a:lvl2pPr>
            <a:lvl3pPr marL="1143000" indent="-228600">
              <a:defRPr sz="1400">
                <a:solidFill>
                  <a:srgbClr val="FF7A1F"/>
                </a:solidFill>
                <a:latin typeface="Arial" charset="0"/>
              </a:defRPr>
            </a:lvl3pPr>
            <a:lvl4pPr marL="1600200" indent="-228600">
              <a:defRPr sz="1400">
                <a:solidFill>
                  <a:srgbClr val="FF7A1F"/>
                </a:solidFill>
                <a:latin typeface="Arial" charset="0"/>
              </a:defRPr>
            </a:lvl4pPr>
            <a:lvl5pPr marL="2057400" indent="-228600">
              <a:defRPr sz="1400">
                <a:solidFill>
                  <a:srgbClr val="FF7A1F"/>
                </a:solidFill>
                <a:latin typeface="Arial" charset="0"/>
              </a:defRPr>
            </a:lvl5pPr>
            <a:lvl6pPr marL="2514600" indent="-228600" algn="ctr" eaLnBrk="0" fontAlgn="base" hangingPunct="0">
              <a:spcBef>
                <a:spcPct val="0"/>
              </a:spcBef>
              <a:spcAft>
                <a:spcPct val="0"/>
              </a:spcAft>
              <a:defRPr sz="1400">
                <a:solidFill>
                  <a:srgbClr val="FF7A1F"/>
                </a:solidFill>
                <a:latin typeface="Arial" charset="0"/>
              </a:defRPr>
            </a:lvl6pPr>
            <a:lvl7pPr marL="2971800" indent="-228600" algn="ctr" eaLnBrk="0" fontAlgn="base" hangingPunct="0">
              <a:spcBef>
                <a:spcPct val="0"/>
              </a:spcBef>
              <a:spcAft>
                <a:spcPct val="0"/>
              </a:spcAft>
              <a:defRPr sz="1400">
                <a:solidFill>
                  <a:srgbClr val="FF7A1F"/>
                </a:solidFill>
                <a:latin typeface="Arial" charset="0"/>
              </a:defRPr>
            </a:lvl7pPr>
            <a:lvl8pPr marL="3429000" indent="-228600" algn="ctr" eaLnBrk="0" fontAlgn="base" hangingPunct="0">
              <a:spcBef>
                <a:spcPct val="0"/>
              </a:spcBef>
              <a:spcAft>
                <a:spcPct val="0"/>
              </a:spcAft>
              <a:defRPr sz="1400">
                <a:solidFill>
                  <a:srgbClr val="FF7A1F"/>
                </a:solidFill>
                <a:latin typeface="Arial" charset="0"/>
              </a:defRPr>
            </a:lvl8pPr>
            <a:lvl9pPr marL="3886200" indent="-228600" algn="ctr" eaLnBrk="0" fontAlgn="base" hangingPunct="0">
              <a:spcBef>
                <a:spcPct val="0"/>
              </a:spcBef>
              <a:spcAft>
                <a:spcPct val="0"/>
              </a:spcAft>
              <a:defRPr sz="1400">
                <a:solidFill>
                  <a:srgbClr val="FF7A1F"/>
                </a:solidFill>
                <a:latin typeface="Arial" charset="0"/>
              </a:defRPr>
            </a:lvl9pPr>
          </a:lstStyle>
          <a:p>
            <a:pPr>
              <a:defRPr/>
            </a:pPr>
            <a:endParaRPr lang="en-US" altLang="en-US" smtClean="0"/>
          </a:p>
        </p:txBody>
      </p:sp>
      <p:sp>
        <p:nvSpPr>
          <p:cNvPr id="1028" name="Text Box 12"/>
          <p:cNvSpPr txBox="1">
            <a:spLocks noChangeArrowheads="1"/>
          </p:cNvSpPr>
          <p:nvPr userDrawn="1"/>
        </p:nvSpPr>
        <p:spPr bwMode="auto">
          <a:xfrm>
            <a:off x="1431925" y="2403475"/>
            <a:ext cx="184150"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spAutoFit/>
          </a:bodyPr>
          <a:lstStyle>
            <a:lvl1pPr>
              <a:defRPr sz="1400">
                <a:solidFill>
                  <a:srgbClr val="FF7A1F"/>
                </a:solidFill>
                <a:latin typeface="Arial" charset="0"/>
              </a:defRPr>
            </a:lvl1pPr>
            <a:lvl2pPr marL="742950" indent="-285750">
              <a:defRPr sz="1400">
                <a:solidFill>
                  <a:srgbClr val="FF7A1F"/>
                </a:solidFill>
                <a:latin typeface="Arial" charset="0"/>
              </a:defRPr>
            </a:lvl2pPr>
            <a:lvl3pPr marL="1143000" indent="-228600">
              <a:defRPr sz="1400">
                <a:solidFill>
                  <a:srgbClr val="FF7A1F"/>
                </a:solidFill>
                <a:latin typeface="Arial" charset="0"/>
              </a:defRPr>
            </a:lvl3pPr>
            <a:lvl4pPr marL="1600200" indent="-228600">
              <a:defRPr sz="1400">
                <a:solidFill>
                  <a:srgbClr val="FF7A1F"/>
                </a:solidFill>
                <a:latin typeface="Arial" charset="0"/>
              </a:defRPr>
            </a:lvl4pPr>
            <a:lvl5pPr marL="2057400" indent="-228600">
              <a:defRPr sz="1400">
                <a:solidFill>
                  <a:srgbClr val="FF7A1F"/>
                </a:solidFill>
                <a:latin typeface="Arial" charset="0"/>
              </a:defRPr>
            </a:lvl5pPr>
            <a:lvl6pPr marL="2514600" indent="-228600" algn="ctr" eaLnBrk="0" fontAlgn="base" hangingPunct="0">
              <a:spcBef>
                <a:spcPct val="0"/>
              </a:spcBef>
              <a:spcAft>
                <a:spcPct val="0"/>
              </a:spcAft>
              <a:defRPr sz="1400">
                <a:solidFill>
                  <a:srgbClr val="FF7A1F"/>
                </a:solidFill>
                <a:latin typeface="Arial" charset="0"/>
              </a:defRPr>
            </a:lvl6pPr>
            <a:lvl7pPr marL="2971800" indent="-228600" algn="ctr" eaLnBrk="0" fontAlgn="base" hangingPunct="0">
              <a:spcBef>
                <a:spcPct val="0"/>
              </a:spcBef>
              <a:spcAft>
                <a:spcPct val="0"/>
              </a:spcAft>
              <a:defRPr sz="1400">
                <a:solidFill>
                  <a:srgbClr val="FF7A1F"/>
                </a:solidFill>
                <a:latin typeface="Arial" charset="0"/>
              </a:defRPr>
            </a:lvl7pPr>
            <a:lvl8pPr marL="3429000" indent="-228600" algn="ctr" eaLnBrk="0" fontAlgn="base" hangingPunct="0">
              <a:spcBef>
                <a:spcPct val="0"/>
              </a:spcBef>
              <a:spcAft>
                <a:spcPct val="0"/>
              </a:spcAft>
              <a:defRPr sz="1400">
                <a:solidFill>
                  <a:srgbClr val="FF7A1F"/>
                </a:solidFill>
                <a:latin typeface="Arial" charset="0"/>
              </a:defRPr>
            </a:lvl8pPr>
            <a:lvl9pPr marL="3886200" indent="-228600" algn="ctr" eaLnBrk="0" fontAlgn="base" hangingPunct="0">
              <a:spcBef>
                <a:spcPct val="0"/>
              </a:spcBef>
              <a:spcAft>
                <a:spcPct val="0"/>
              </a:spcAft>
              <a:defRPr sz="1400">
                <a:solidFill>
                  <a:srgbClr val="FF7A1F"/>
                </a:solidFill>
                <a:latin typeface="Arial" charset="0"/>
              </a:defRPr>
            </a:lvl9pPr>
          </a:lstStyle>
          <a:p>
            <a:pPr>
              <a:defRPr/>
            </a:pPr>
            <a:endParaRPr lang="en-US" altLang="en-US" sz="2400" smtClean="0">
              <a:solidFill>
                <a:schemeClr val="tx1"/>
              </a:solidFill>
              <a:latin typeface="Times New Roman" pitchFamily="18" charset="0"/>
            </a:endParaRPr>
          </a:p>
        </p:txBody>
      </p:sp>
      <p:sp>
        <p:nvSpPr>
          <p:cNvPr id="1029" name="Rectangle 7"/>
          <p:cNvSpPr>
            <a:spLocks noGrp="1" noChangeArrowheads="1"/>
          </p:cNvSpPr>
          <p:nvPr>
            <p:ph type="title"/>
          </p:nvPr>
        </p:nvSpPr>
        <p:spPr bwMode="auto">
          <a:xfrm>
            <a:off x="192088" y="990600"/>
            <a:ext cx="8951912" cy="10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30" name="Text Box 25"/>
          <p:cNvSpPr txBox="1">
            <a:spLocks noChangeArrowheads="1"/>
          </p:cNvSpPr>
          <p:nvPr userDrawn="1"/>
        </p:nvSpPr>
        <p:spPr bwMode="auto">
          <a:xfrm>
            <a:off x="6446838" y="671513"/>
            <a:ext cx="27146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FF7A1F"/>
                </a:solidFill>
                <a:latin typeface="Arial" charset="0"/>
              </a:defRPr>
            </a:lvl1pPr>
            <a:lvl2pPr marL="742950" indent="-285750">
              <a:defRPr sz="1400">
                <a:solidFill>
                  <a:srgbClr val="FF7A1F"/>
                </a:solidFill>
                <a:latin typeface="Arial" charset="0"/>
              </a:defRPr>
            </a:lvl2pPr>
            <a:lvl3pPr marL="1143000" indent="-228600">
              <a:defRPr sz="1400">
                <a:solidFill>
                  <a:srgbClr val="FF7A1F"/>
                </a:solidFill>
                <a:latin typeface="Arial" charset="0"/>
              </a:defRPr>
            </a:lvl3pPr>
            <a:lvl4pPr marL="1600200" indent="-228600">
              <a:defRPr sz="1400">
                <a:solidFill>
                  <a:srgbClr val="FF7A1F"/>
                </a:solidFill>
                <a:latin typeface="Arial" charset="0"/>
              </a:defRPr>
            </a:lvl4pPr>
            <a:lvl5pPr marL="2057400" indent="-228600">
              <a:defRPr sz="1400">
                <a:solidFill>
                  <a:srgbClr val="FF7A1F"/>
                </a:solidFill>
                <a:latin typeface="Arial" charset="0"/>
              </a:defRPr>
            </a:lvl5pPr>
            <a:lvl6pPr marL="2514600" indent="-228600" algn="ctr" eaLnBrk="0" fontAlgn="base" hangingPunct="0">
              <a:spcBef>
                <a:spcPct val="0"/>
              </a:spcBef>
              <a:spcAft>
                <a:spcPct val="0"/>
              </a:spcAft>
              <a:defRPr sz="1400">
                <a:solidFill>
                  <a:srgbClr val="FF7A1F"/>
                </a:solidFill>
                <a:latin typeface="Arial" charset="0"/>
              </a:defRPr>
            </a:lvl6pPr>
            <a:lvl7pPr marL="2971800" indent="-228600" algn="ctr" eaLnBrk="0" fontAlgn="base" hangingPunct="0">
              <a:spcBef>
                <a:spcPct val="0"/>
              </a:spcBef>
              <a:spcAft>
                <a:spcPct val="0"/>
              </a:spcAft>
              <a:defRPr sz="1400">
                <a:solidFill>
                  <a:srgbClr val="FF7A1F"/>
                </a:solidFill>
                <a:latin typeface="Arial" charset="0"/>
              </a:defRPr>
            </a:lvl7pPr>
            <a:lvl8pPr marL="3429000" indent="-228600" algn="ctr" eaLnBrk="0" fontAlgn="base" hangingPunct="0">
              <a:spcBef>
                <a:spcPct val="0"/>
              </a:spcBef>
              <a:spcAft>
                <a:spcPct val="0"/>
              </a:spcAft>
              <a:defRPr sz="1400">
                <a:solidFill>
                  <a:srgbClr val="FF7A1F"/>
                </a:solidFill>
                <a:latin typeface="Arial" charset="0"/>
              </a:defRPr>
            </a:lvl8pPr>
            <a:lvl9pPr marL="3886200" indent="-228600" algn="ctr" eaLnBrk="0" fontAlgn="base" hangingPunct="0">
              <a:spcBef>
                <a:spcPct val="0"/>
              </a:spcBef>
              <a:spcAft>
                <a:spcPct val="0"/>
              </a:spcAft>
              <a:defRPr sz="1400">
                <a:solidFill>
                  <a:srgbClr val="FF7A1F"/>
                </a:solidFill>
                <a:latin typeface="Arial" charset="0"/>
              </a:defRPr>
            </a:lvl9pPr>
          </a:lstStyle>
          <a:p>
            <a:pPr algn="l" eaLnBrk="1" hangingPunct="1">
              <a:defRPr/>
            </a:pPr>
            <a:r>
              <a:rPr lang="en-US" altLang="en-US" sz="1800" smtClean="0">
                <a:solidFill>
                  <a:srgbClr val="999999"/>
                </a:solidFill>
                <a:latin typeface="Century Gothic" pitchFamily="34" charset="0"/>
              </a:rPr>
              <a:t>inspection equipment</a:t>
            </a:r>
            <a:endParaRPr lang="en-US" altLang="en-US" sz="1800" smtClean="0">
              <a:solidFill>
                <a:schemeClr val="tx1"/>
              </a:solidFill>
            </a:endParaRPr>
          </a:p>
        </p:txBody>
      </p:sp>
      <p:pic>
        <p:nvPicPr>
          <p:cNvPr id="1031" name="Picture 26" descr="elcomete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540500" y="257175"/>
            <a:ext cx="242411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27"/>
          <p:cNvSpPr>
            <a:spLocks noChangeShapeType="1"/>
          </p:cNvSpPr>
          <p:nvPr userDrawn="1"/>
        </p:nvSpPr>
        <p:spPr bwMode="auto">
          <a:xfrm flipH="1">
            <a:off x="0" y="6092825"/>
            <a:ext cx="91440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1033" name="Text Box 28"/>
          <p:cNvSpPr txBox="1">
            <a:spLocks noChangeArrowheads="1"/>
          </p:cNvSpPr>
          <p:nvPr userDrawn="1"/>
        </p:nvSpPr>
        <p:spPr bwMode="auto">
          <a:xfrm>
            <a:off x="6500813" y="6037263"/>
            <a:ext cx="27146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FF7A1F"/>
                </a:solidFill>
                <a:latin typeface="Arial" charset="0"/>
              </a:defRPr>
            </a:lvl1pPr>
            <a:lvl2pPr marL="742950" indent="-285750">
              <a:defRPr sz="1400">
                <a:solidFill>
                  <a:srgbClr val="FF7A1F"/>
                </a:solidFill>
                <a:latin typeface="Arial" charset="0"/>
              </a:defRPr>
            </a:lvl2pPr>
            <a:lvl3pPr marL="1143000" indent="-228600">
              <a:defRPr sz="1400">
                <a:solidFill>
                  <a:srgbClr val="FF7A1F"/>
                </a:solidFill>
                <a:latin typeface="Arial" charset="0"/>
              </a:defRPr>
            </a:lvl3pPr>
            <a:lvl4pPr marL="1600200" indent="-228600">
              <a:defRPr sz="1400">
                <a:solidFill>
                  <a:srgbClr val="FF7A1F"/>
                </a:solidFill>
                <a:latin typeface="Arial" charset="0"/>
              </a:defRPr>
            </a:lvl4pPr>
            <a:lvl5pPr marL="2057400" indent="-228600">
              <a:defRPr sz="1400">
                <a:solidFill>
                  <a:srgbClr val="FF7A1F"/>
                </a:solidFill>
                <a:latin typeface="Arial" charset="0"/>
              </a:defRPr>
            </a:lvl5pPr>
            <a:lvl6pPr marL="2514600" indent="-228600" algn="ctr" eaLnBrk="0" fontAlgn="base" hangingPunct="0">
              <a:spcBef>
                <a:spcPct val="0"/>
              </a:spcBef>
              <a:spcAft>
                <a:spcPct val="0"/>
              </a:spcAft>
              <a:defRPr sz="1400">
                <a:solidFill>
                  <a:srgbClr val="FF7A1F"/>
                </a:solidFill>
                <a:latin typeface="Arial" charset="0"/>
              </a:defRPr>
            </a:lvl6pPr>
            <a:lvl7pPr marL="2971800" indent="-228600" algn="ctr" eaLnBrk="0" fontAlgn="base" hangingPunct="0">
              <a:spcBef>
                <a:spcPct val="0"/>
              </a:spcBef>
              <a:spcAft>
                <a:spcPct val="0"/>
              </a:spcAft>
              <a:defRPr sz="1400">
                <a:solidFill>
                  <a:srgbClr val="FF7A1F"/>
                </a:solidFill>
                <a:latin typeface="Arial" charset="0"/>
              </a:defRPr>
            </a:lvl7pPr>
            <a:lvl8pPr marL="3429000" indent="-228600" algn="ctr" eaLnBrk="0" fontAlgn="base" hangingPunct="0">
              <a:spcBef>
                <a:spcPct val="0"/>
              </a:spcBef>
              <a:spcAft>
                <a:spcPct val="0"/>
              </a:spcAft>
              <a:defRPr sz="1400">
                <a:solidFill>
                  <a:srgbClr val="FF7A1F"/>
                </a:solidFill>
                <a:latin typeface="Arial" charset="0"/>
              </a:defRPr>
            </a:lvl8pPr>
            <a:lvl9pPr marL="3886200" indent="-228600" algn="ctr" eaLnBrk="0" fontAlgn="base" hangingPunct="0">
              <a:spcBef>
                <a:spcPct val="0"/>
              </a:spcBef>
              <a:spcAft>
                <a:spcPct val="0"/>
              </a:spcAft>
              <a:defRPr sz="1400">
                <a:solidFill>
                  <a:srgbClr val="FF7A1F"/>
                </a:solidFill>
                <a:latin typeface="Arial" charset="0"/>
              </a:defRPr>
            </a:lvl9pPr>
          </a:lstStyle>
          <a:p>
            <a:pPr algn="l" eaLnBrk="1" hangingPunct="1">
              <a:defRPr/>
            </a:pPr>
            <a:r>
              <a:rPr lang="en-US" altLang="en-US" sz="1800" smtClean="0">
                <a:solidFill>
                  <a:srgbClr val="999999"/>
                </a:solidFill>
                <a:latin typeface="Century Gothic" pitchFamily="34" charset="0"/>
              </a:rPr>
              <a:t>www.elcometer.com</a:t>
            </a:r>
            <a:endParaRPr lang="en-US" altLang="en-US" sz="1800" smtClean="0">
              <a:solidFill>
                <a:schemeClr val="tx1"/>
              </a:solidFill>
            </a:endParaRPr>
          </a:p>
        </p:txBody>
      </p:sp>
      <p:sp>
        <p:nvSpPr>
          <p:cNvPr id="1034" name="Rectangle 30"/>
          <p:cNvSpPr>
            <a:spLocks noGrp="1" noChangeArrowheads="1"/>
          </p:cNvSpPr>
          <p:nvPr>
            <p:ph type="body" idx="1"/>
          </p:nvPr>
        </p:nvSpPr>
        <p:spPr bwMode="auto">
          <a:xfrm>
            <a:off x="161925" y="2143125"/>
            <a:ext cx="8785225" cy="45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Lst>
  <p:transition spd="med" advTm="15000">
    <p:fade/>
  </p:transition>
  <p:txStyles>
    <p:titleStyle>
      <a:lvl1pPr algn="l" rtl="0" eaLnBrk="0" fontAlgn="base" hangingPunct="0">
        <a:spcBef>
          <a:spcPct val="0"/>
        </a:spcBef>
        <a:spcAft>
          <a:spcPct val="0"/>
        </a:spcAft>
        <a:defRPr sz="3200">
          <a:solidFill>
            <a:srgbClr val="FF6600"/>
          </a:solidFill>
          <a:latin typeface="+mj-lt"/>
          <a:ea typeface="+mj-ea"/>
          <a:cs typeface="+mj-cs"/>
        </a:defRPr>
      </a:lvl1pPr>
      <a:lvl2pPr algn="l" rtl="0" eaLnBrk="0" fontAlgn="base" hangingPunct="0">
        <a:spcBef>
          <a:spcPct val="0"/>
        </a:spcBef>
        <a:spcAft>
          <a:spcPct val="0"/>
        </a:spcAft>
        <a:defRPr sz="3200">
          <a:solidFill>
            <a:srgbClr val="FF6600"/>
          </a:solidFill>
          <a:latin typeface="Century Gothic" pitchFamily="34" charset="0"/>
        </a:defRPr>
      </a:lvl2pPr>
      <a:lvl3pPr algn="l" rtl="0" eaLnBrk="0" fontAlgn="base" hangingPunct="0">
        <a:spcBef>
          <a:spcPct val="0"/>
        </a:spcBef>
        <a:spcAft>
          <a:spcPct val="0"/>
        </a:spcAft>
        <a:defRPr sz="3200">
          <a:solidFill>
            <a:srgbClr val="FF6600"/>
          </a:solidFill>
          <a:latin typeface="Century Gothic" pitchFamily="34" charset="0"/>
        </a:defRPr>
      </a:lvl3pPr>
      <a:lvl4pPr algn="l" rtl="0" eaLnBrk="0" fontAlgn="base" hangingPunct="0">
        <a:spcBef>
          <a:spcPct val="0"/>
        </a:spcBef>
        <a:spcAft>
          <a:spcPct val="0"/>
        </a:spcAft>
        <a:defRPr sz="3200">
          <a:solidFill>
            <a:srgbClr val="FF6600"/>
          </a:solidFill>
          <a:latin typeface="Century Gothic" pitchFamily="34" charset="0"/>
        </a:defRPr>
      </a:lvl4pPr>
      <a:lvl5pPr algn="l" rtl="0" eaLnBrk="0" fontAlgn="base" hangingPunct="0">
        <a:spcBef>
          <a:spcPct val="0"/>
        </a:spcBef>
        <a:spcAft>
          <a:spcPct val="0"/>
        </a:spcAft>
        <a:defRPr sz="3200">
          <a:solidFill>
            <a:srgbClr val="FF6600"/>
          </a:solidFill>
          <a:latin typeface="Century Gothic" pitchFamily="34" charset="0"/>
        </a:defRPr>
      </a:lvl5pPr>
      <a:lvl6pPr marL="457200" algn="l" rtl="0" eaLnBrk="0" fontAlgn="base" hangingPunct="0">
        <a:spcBef>
          <a:spcPct val="0"/>
        </a:spcBef>
        <a:spcAft>
          <a:spcPct val="0"/>
        </a:spcAft>
        <a:defRPr sz="3200">
          <a:solidFill>
            <a:srgbClr val="FF6600"/>
          </a:solidFill>
          <a:latin typeface="Century Gothic" pitchFamily="34" charset="0"/>
        </a:defRPr>
      </a:lvl6pPr>
      <a:lvl7pPr marL="914400" algn="l" rtl="0" eaLnBrk="0" fontAlgn="base" hangingPunct="0">
        <a:spcBef>
          <a:spcPct val="0"/>
        </a:spcBef>
        <a:spcAft>
          <a:spcPct val="0"/>
        </a:spcAft>
        <a:defRPr sz="3200">
          <a:solidFill>
            <a:srgbClr val="FF6600"/>
          </a:solidFill>
          <a:latin typeface="Century Gothic" pitchFamily="34" charset="0"/>
        </a:defRPr>
      </a:lvl7pPr>
      <a:lvl8pPr marL="1371600" algn="l" rtl="0" eaLnBrk="0" fontAlgn="base" hangingPunct="0">
        <a:spcBef>
          <a:spcPct val="0"/>
        </a:spcBef>
        <a:spcAft>
          <a:spcPct val="0"/>
        </a:spcAft>
        <a:defRPr sz="3200">
          <a:solidFill>
            <a:srgbClr val="FF6600"/>
          </a:solidFill>
          <a:latin typeface="Century Gothic" pitchFamily="34" charset="0"/>
        </a:defRPr>
      </a:lvl8pPr>
      <a:lvl9pPr marL="1828800" algn="l" rtl="0" eaLnBrk="0" fontAlgn="base" hangingPunct="0">
        <a:spcBef>
          <a:spcPct val="0"/>
        </a:spcBef>
        <a:spcAft>
          <a:spcPct val="0"/>
        </a:spcAft>
        <a:defRPr sz="3200">
          <a:solidFill>
            <a:srgbClr val="FF6600"/>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2"/>
          </a:solidFill>
          <a:latin typeface="+mn-lt"/>
        </a:defRPr>
      </a:lvl2pPr>
      <a:lvl3pPr marL="1143000" indent="-228600" algn="l" rtl="0" eaLnBrk="0" fontAlgn="base" hangingPunct="0">
        <a:spcBef>
          <a:spcPct val="20000"/>
        </a:spcBef>
        <a:spcAft>
          <a:spcPct val="0"/>
        </a:spcAft>
        <a:buChar char="•"/>
        <a:defRPr sz="2000">
          <a:solidFill>
            <a:schemeClr val="folHlink"/>
          </a:solidFill>
          <a:latin typeface="+mn-lt"/>
        </a:defRPr>
      </a:lvl3pPr>
      <a:lvl4pPr marL="1600200" indent="-228600" algn="l" rtl="0" eaLnBrk="0" fontAlgn="base" hangingPunct="0">
        <a:spcBef>
          <a:spcPct val="20000"/>
        </a:spcBef>
        <a:spcAft>
          <a:spcPct val="0"/>
        </a:spcAft>
        <a:buChar char="–"/>
        <a:defRPr>
          <a:solidFill>
            <a:schemeClr val="folHlink"/>
          </a:solidFill>
          <a:latin typeface="+mn-lt"/>
        </a:defRPr>
      </a:lvl4pPr>
      <a:lvl5pPr marL="2057400" indent="-228600" algn="l" rtl="0" eaLnBrk="0" fontAlgn="base" hangingPunct="0">
        <a:spcBef>
          <a:spcPct val="20000"/>
        </a:spcBef>
        <a:spcAft>
          <a:spcPct val="0"/>
        </a:spcAft>
        <a:buChar char="»"/>
        <a:defRPr>
          <a:solidFill>
            <a:schemeClr val="folHlink"/>
          </a:solidFill>
          <a:latin typeface="+mn-lt"/>
        </a:defRPr>
      </a:lvl5pPr>
      <a:lvl6pPr marL="2514600" indent="-228600" algn="l" rtl="0" eaLnBrk="0" fontAlgn="base" hangingPunct="0">
        <a:spcBef>
          <a:spcPct val="20000"/>
        </a:spcBef>
        <a:spcAft>
          <a:spcPct val="0"/>
        </a:spcAft>
        <a:buChar char="»"/>
        <a:defRPr>
          <a:solidFill>
            <a:schemeClr val="folHlink"/>
          </a:solidFill>
          <a:latin typeface="+mn-lt"/>
        </a:defRPr>
      </a:lvl6pPr>
      <a:lvl7pPr marL="2971800" indent="-228600" algn="l" rtl="0" eaLnBrk="0" fontAlgn="base" hangingPunct="0">
        <a:spcBef>
          <a:spcPct val="20000"/>
        </a:spcBef>
        <a:spcAft>
          <a:spcPct val="0"/>
        </a:spcAft>
        <a:buChar char="»"/>
        <a:defRPr>
          <a:solidFill>
            <a:schemeClr val="folHlink"/>
          </a:solidFill>
          <a:latin typeface="+mn-lt"/>
        </a:defRPr>
      </a:lvl7pPr>
      <a:lvl8pPr marL="3429000" indent="-228600" algn="l" rtl="0" eaLnBrk="0" fontAlgn="base" hangingPunct="0">
        <a:spcBef>
          <a:spcPct val="20000"/>
        </a:spcBef>
        <a:spcAft>
          <a:spcPct val="0"/>
        </a:spcAft>
        <a:buChar char="»"/>
        <a:defRPr>
          <a:solidFill>
            <a:schemeClr val="folHlink"/>
          </a:solidFill>
          <a:latin typeface="+mn-lt"/>
        </a:defRPr>
      </a:lvl8pPr>
      <a:lvl9pPr marL="3886200" indent="-228600" algn="l" rtl="0" eaLnBrk="0" fontAlgn="base" hangingPunct="0">
        <a:spcBef>
          <a:spcPct val="20000"/>
        </a:spcBef>
        <a:spcAft>
          <a:spcPct val="0"/>
        </a:spcAft>
        <a:buChar char="»"/>
        <a:defRPr>
          <a:solidFill>
            <a:schemeClr val="fo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3"/>
          <p:cNvSpPr>
            <a:spLocks noGrp="1" noChangeArrowheads="1"/>
          </p:cNvSpPr>
          <p:nvPr>
            <p:ph type="ctrTitle"/>
          </p:nvPr>
        </p:nvSpPr>
        <p:spPr>
          <a:xfrm>
            <a:off x="661988" y="1993900"/>
            <a:ext cx="7772400" cy="3438525"/>
          </a:xfrm>
        </p:spPr>
        <p:txBody>
          <a:bodyPr/>
          <a:lstStyle/>
          <a:p>
            <a:pPr algn="ctr"/>
            <a:r>
              <a:rPr lang="en-US" altLang="en-US" sz="3600" smtClean="0">
                <a:solidFill>
                  <a:srgbClr val="808080"/>
                </a:solidFill>
              </a:rPr>
              <a:t>Factors affecting Successful Coating Adhesion Testing</a:t>
            </a:r>
            <a:r>
              <a:rPr lang="en-US" altLang="en-US" sz="3600" smtClean="0">
                <a:solidFill>
                  <a:srgbClr val="FF7A1F"/>
                </a:solidFill>
              </a:rPr>
              <a:t/>
            </a:r>
            <a:br>
              <a:rPr lang="en-US" altLang="en-US" sz="3600" smtClean="0">
                <a:solidFill>
                  <a:srgbClr val="FF7A1F"/>
                </a:solidFill>
              </a:rPr>
            </a:br>
            <a:r>
              <a:rPr lang="en-US" altLang="en-US" sz="2400" smtClean="0">
                <a:solidFill>
                  <a:srgbClr val="FF7A1F"/>
                </a:solidFill>
              </a:rPr>
              <a:t/>
            </a:r>
            <a:br>
              <a:rPr lang="en-US" altLang="en-US" sz="2400" smtClean="0">
                <a:solidFill>
                  <a:srgbClr val="FF7A1F"/>
                </a:solidFill>
              </a:rPr>
            </a:br>
            <a:r>
              <a:rPr lang="en-US" altLang="en-US" sz="2400" smtClean="0">
                <a:solidFill>
                  <a:srgbClr val="FF7A1F"/>
                </a:solidFill>
              </a:rPr>
              <a:t>Craig Woolhouse </a:t>
            </a:r>
            <a:r>
              <a:rPr lang="en-US" altLang="en-US" sz="1600" smtClean="0">
                <a:solidFill>
                  <a:srgbClr val="FF7A1F"/>
                </a:solidFill>
              </a:rPr>
              <a:t>B Eng, NACE CIP I</a:t>
            </a:r>
            <a:br>
              <a:rPr lang="en-US" altLang="en-US" sz="1600" smtClean="0">
                <a:solidFill>
                  <a:srgbClr val="FF7A1F"/>
                </a:solidFill>
              </a:rPr>
            </a:br>
            <a:r>
              <a:rPr lang="en-US" altLang="en-US" sz="2400" smtClean="0">
                <a:solidFill>
                  <a:srgbClr val="FF7A1F"/>
                </a:solidFill>
              </a:rPr>
              <a:t/>
            </a:r>
            <a:br>
              <a:rPr lang="en-US" altLang="en-US" sz="2400" smtClean="0">
                <a:solidFill>
                  <a:srgbClr val="FF7A1F"/>
                </a:solidFill>
              </a:rPr>
            </a:br>
            <a:r>
              <a:rPr lang="en-US" altLang="en-US" sz="2400" smtClean="0">
                <a:solidFill>
                  <a:srgbClr val="FF7A1F"/>
                </a:solidFill>
              </a:rPr>
              <a:t>Elcometer</a:t>
            </a:r>
            <a:br>
              <a:rPr lang="en-US" altLang="en-US" sz="2400" smtClean="0">
                <a:solidFill>
                  <a:srgbClr val="FF7A1F"/>
                </a:solidFill>
              </a:rPr>
            </a:br>
            <a:endParaRPr lang="en-US" altLang="en-US" sz="3600" smtClean="0">
              <a:solidFill>
                <a:srgbClr val="FF7A1F"/>
              </a:solidFill>
            </a:endParaRPr>
          </a:p>
        </p:txBody>
      </p:sp>
    </p:spTree>
  </p:cSld>
  <p:clrMapOvr>
    <a:masterClrMapping/>
  </p:clrMapOvr>
  <p:transition spd="med" advTm="1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8951913" cy="1074738"/>
          </a:xfrm>
        </p:spPr>
        <p:txBody>
          <a:bodyPr/>
          <a:lstStyle/>
          <a:p>
            <a:pPr eaLnBrk="1" hangingPunct="1"/>
            <a:r>
              <a:rPr lang="en-GB" altLang="en-US" smtClean="0"/>
              <a:t>Types of Pull-Off Testers</a:t>
            </a:r>
          </a:p>
        </p:txBody>
      </p:sp>
      <p:sp>
        <p:nvSpPr>
          <p:cNvPr id="521219" name="Rectangle 3"/>
          <p:cNvSpPr>
            <a:spLocks noGrp="1" noChangeArrowheads="1"/>
          </p:cNvSpPr>
          <p:nvPr>
            <p:ph type="body" idx="1"/>
          </p:nvPr>
        </p:nvSpPr>
        <p:spPr>
          <a:xfrm>
            <a:off x="63500" y="1589088"/>
            <a:ext cx="8877300" cy="4525962"/>
          </a:xfrm>
        </p:spPr>
        <p:txBody>
          <a:bodyPr/>
          <a:lstStyle/>
          <a:p>
            <a:pPr lvl="1" eaLnBrk="1" hangingPunct="1">
              <a:defRPr/>
            </a:pPr>
            <a:r>
              <a:rPr lang="en-GB" dirty="0" smtClean="0"/>
              <a:t> </a:t>
            </a:r>
            <a:r>
              <a:rPr lang="en-GB" sz="2000" dirty="0" smtClean="0">
                <a:solidFill>
                  <a:schemeClr val="tx1"/>
                </a:solidFill>
              </a:rPr>
              <a:t>ASTM</a:t>
            </a:r>
            <a:r>
              <a:rPr lang="en-GB" sz="2000" dirty="0" smtClean="0">
                <a:solidFill>
                  <a:schemeClr val="tx1"/>
                </a:solidFill>
                <a:ea typeface="+mn-ea"/>
                <a:cs typeface="+mn-cs"/>
              </a:rPr>
              <a:t> </a:t>
            </a:r>
            <a:r>
              <a:rPr lang="en-GB" sz="2000" dirty="0">
                <a:solidFill>
                  <a:schemeClr val="tx1"/>
                </a:solidFill>
                <a:ea typeface="+mn-ea"/>
                <a:cs typeface="+mn-cs"/>
              </a:rPr>
              <a:t>Type </a:t>
            </a:r>
            <a:r>
              <a:rPr lang="en-GB" sz="2000" dirty="0" smtClean="0">
                <a:solidFill>
                  <a:schemeClr val="tx1"/>
                </a:solidFill>
                <a:ea typeface="+mn-ea"/>
                <a:cs typeface="+mn-cs"/>
              </a:rPr>
              <a:t>VI - Self-Alignment Adhesion Tester</a:t>
            </a:r>
            <a:endParaRPr lang="en-GB" sz="1200" dirty="0" smtClean="0">
              <a:solidFill>
                <a:schemeClr val="tx1"/>
              </a:solidFill>
              <a:ea typeface="+mn-ea"/>
              <a:cs typeface="+mn-cs"/>
            </a:endParaRPr>
          </a:p>
          <a:p>
            <a:pPr lvl="2" eaLnBrk="1" hangingPunct="1">
              <a:defRPr/>
            </a:pPr>
            <a:endParaRPr lang="en-GB" sz="2200" dirty="0" smtClean="0">
              <a:solidFill>
                <a:schemeClr val="tx1"/>
              </a:solidFill>
              <a:ea typeface="+mn-ea"/>
              <a:cs typeface="+mn-cs"/>
            </a:endParaRP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825" y="2919413"/>
            <a:ext cx="233045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AutoShape 6" descr="data:image/jpeg;base64,/9j/4AAQSkZJRgABAQAAAQABAAD/2wCEAAkGBhISEBQSEhQSEhUVFRQVFxUYFRUUFBQVFBQXFRQVFxUXGyYeGBojGhQVHy8gIycpLCwsFR4xNTAqNSYrLCkBCQoKDgwOGg8PGiokHCQpKSwpLC0sLywtLCwsLCkpLCwsLCksLCksKSwpLCksKSwpLCksKSkpLCwsKSwpLCwsKf/AABEIAMwA9wMBIgACEQEDEQH/xAAcAAEAAgMBAQEAAAAAAAAAAAAABQYBAwQCBwj/xABFEAABAwIDBAcGAwMKBwEAAAABAAIDBBEFITEGEkFRBxMiYXGRoRQygbHB0SNCUuHw8RUWF0RTcoOSotIzQ2Jjc4KyNP/EABoBAQEAAwEBAAAAAAAAAAAAAAABAgMEBQb/xAAsEQEAAgECBQIEBwEAAAAAAAAAAQIRAwQFEiExURNBFGGBoSJScZGx0fFC/9oADAMBAAIRAxEAPwD7iiIgIiICIiAiIgIixdBlF4fM0akDxICy14Omfhmg9IiICIiAiIgIiICIiAiIgIiICIiAiIgIiICIiAiIgIiICIsEoBKrW0eLze5BYc3XA8lx47tA97tyM2aOPE56qGezfNiC48fvdQQWIUFU4lxu/wAH7x8rqPpsVqIH9l8kbhwP1BVsOGHlb48lmeJrhuzN6xulz77fAhFSmynSCJXCGos15ya8ZNceR5FXcL4Jj+GGB4LTeM5sd9D3r6p0f44ailAebvjswnmLdk/vyVRZ0REBERAREQEREBERAREQEREBERAREQEREBERAREQFw41KWwSEa2t5ruXDjlvZ5L/AKSUHzumlJLzmbOt3WAGXqpejgG6CLX1v91W3VrYp9x3/Nzby3gM8/C1vBTDMeijic95sGalIJceMY0+nI3t03z42181I0NR7RE15G7cXtx/gqpS1LK6XrQS5jXEFrsrccgrTTta0WFwOA0t8FIzM/JlPLFYx3+zkr6Rr2lmRB79HDis9H+NQQzzwvka0tDd6+QyLgF0Pc0h1ufL6r47t1Tvjr5d0237O11yUzhMP0k7ayjGs8fmo+v6RKGO34u/c27IvbvN7L8xCKY6kj43+S3MbKAQbG9te5Mrh+hZulyhGnWH4N/3Ljl6Z6UaMefGw+q+EfiHgFnqn8gqYfa5Om6LhF5uWh3Ti3hEPMr42Y3dyxuO5oj7F/Tf/wBpvmfun9Np/sW+v3Xx3cP7hbY6eQ6Bx+BUyuH6L2K2zNdv7zAwtsRbiOKta+X9DVK7dke64sN23ff9i+oKwxERFQREQEREBERAREQEREBERAWuoiDmOafzAjzFlsusIPh7JhI+SkfYSwvexhP5msJDSP8AqAC7KNzC3qakA3G6TazXeHJRHSrhxhxJz29nfDZARlYnI+oPmuKh2xu3cqWB403xqeGY+yxZd14wbBKemuGN7Lu1vG5de2WY4KRLQ9puCPD0KrUVHG5ocx8jQQCLE2sRcWC2hjNHSSP7i76AJz18pyS6YsnuDTcNyy0JP1XWMFppHh8kUb35XJBUV7UTvMYyzbZZ7pvwsdBmpCmc8tu+wJ4A3tlz4ryOIbm2naIjo7NvpRaMrdh2y1C9m97NFy92+nit9TsVQvABp4sjfJu7521VUZVvGjnD4ldDMZmH53LGvFtPHWsrO0t7SnzsHQH+rx+v3Xh3R7h5/q7P9X3UVHtJOPzX+C6GbWS8Q0/D9q314poT5j6Nc7XUd7dgMPH9Wj9futkWxFC03FNF8Wg/NcLdsH8WNPxIW2LbAfmjt4G/zWyOI7ef+vtLH4bU8JMbNUg0ghHgxo+i64qCNos1jG+DQFEN2ui/S/0+69fzti5P9Putnx23/PDH0NTwmYqdrb7rWtvrYAX8lsXPRVzJW7zDcLoXVW0XjmrOYapiYnEiIiyQREQEREBERAREQERQm0e07KVoFjJK82jib7zj9Brmgl5ZmtBc4hoGpJsFW63pEpGuLI+sqH6WjYXC/Iu0C5KfZSeqIlxB5tq2mYbRtHJ+u8VZ6LDooW7sUbIwMuyAPM6lQVWo2xq3WLKV8QzyeLk8jkclz/zmxE6Q/wCj9qvW+vLpUHx7bCOSpcx1WDG4AtabBtxe58bX9VWDsrCTvNmd4XbY9y+sdIuHwVEDROXNa0k7wIFtL6g9y+eN6OaZ1nxyTWNiLPFjy/KuDX3+lo25LZ/Z06e3teMwttPQNEMbCASGNbfnutA+iiWMYX9lulxfTLRTFJROZA1pc5xaLb3Gw007loiw9znA6WNz3rppqResWjtMNVqYmYeHUAsc927TmvdMezbiF2V0Ftw2uLEHyWhkY4fvzXznFItOv9Oj0trMemItnszuRWOqPI+S8+dO0d4b8w8WWVndWFjhRZYwuO60F54gZkDnZa5onOG6y1y4NvyvxVywrDWQxhrRwFzxJ4knivc2HDqatPV1O3tDh3G4mluWqFp9nZXDtWZ4nev8Botw2Ydb3hdWEFZXqzw/bTGOX+XJG41PKK2eYYXOY/s3ta/E93mrEo+SMOFiL3/f4LGGVBu+JxuWGwJ1LSLj4gELfpaNdGnJXswvebzmUkiItjEREQEREBERAREQR+O4wylgfM/RoyHMnIBQeyGBOJNdU9qom7QBzEMbs2sbyyOa07Z/jVlFSn3XPMjxzDb2uPFqtssrWNLnENa0XJ0AAUHp7gBcmwHHgFV8R29ia8xU0clXLpuxg7v+bTgo9hmxaQnedDRNNsiQ6cj6acFOVNZR4bCAA1g4MaO3IdOGZPeUEMavGpvdipqYcN52+63eAclompsZbmaqj8DGR63XUJsSrc2WooTo4jelI52uLemq9Do0gdnUS1FQ7jvyG3wA+6kqp2P7RVjRuVEdNO0A3McguR/cv3Lxgu0NPKAxh6ogWDDl8G8Fdj0bYf8A2DfN33XDN0VURvuMdHf9LuPOxuvL3PDqa8zMzifl/X+OvT3E0iIjs4R4lJKWR2YlkZ3NNvBQOKUdfQVDIwevjeexv8eTd4nI+KtuzddBUu6t2/DM33oXizu/dNrOHgvKjhu705/Bbp+rp+I0rR1hwQMqHZG7hc5nL4ruionjgriyjYBkFh1IF7EbKIxa3WfLmnX9o7Ku3fHNexKeIU++hC0PoQtvpzCc8IsWOoCezMOrWrvdShajApOnnvBzOP2Rm9u33A4a8iDcH5KXirS2zZhuu03vyv7wRxPJRsseYv8AwXiolkazdv2D8R8OS69L8NcObU6zlPseDobr0XKlxPc3Qkdw7P8A82XqTEnNuTd9ho4ucPCxK280MMStklSBk3tu/SPS54BacHYescXam9/H98lUcLLqpgqJHEi5DYgXMa0Am261pzOWqsmB17Wu3XZXyB1z5FSJmYz7Mr1iluXPVZUWAVlEEREBERAREQEREFOxzs4xROOjo3sH967inSDUuf7PRRkg1MlnEaiNlnP9B6Lb0h0bupjqYwd+neH5a7ujvRRtZXNlxXDZh7kkUhbxAcYnkjxF7fBRU9jWKxYdSNDWi4AjijH5naAWHmuLZvZZxd7XW/iTv7Qac2wg5hoBvmLrjpGe3YtI92cNH2Gt1aZTe5t3aq8IhZCsrhxXEmQROleQA0X8TwCo6yQsGy+Y4f0sPdUBr429U5waHC+8Cf4hfR2zAqDi2iwdtTTvjOtiWni1wzBHxCqlBhgr6MOJ6uspnOj60ZO347W3jqQQAr4HKpbHC1diTB7oljcPFzX3RUhsnjrqiNzJRuzwnckbzIy3h3GynSqlWN6jGYXNybUxua8c3M90+N1bHBQeHlc8j1vcFzyNWOFy5nyLU6RbXxFanMWOGWXNUc+S5KqQ2spCRqrtXiBEm4bWLgPC5t9fRZR0Yy3QhbHQ3GQC4P5Sa0kFr/ENuD8Vu/llnJ5/9beqDbJT9TGZA4MDdeAt3d6w2t62RkcVmuc0uc+12taMhYcScxrwXZWYH7dSlgcYyTccQSOBA4Kt7M7J10NX1LriMC5de7C3O1u8m+SepNZxjo310KalJtzYtHtPh9Dwmqa3sGQvv7pI04EX8VLgqg4tJPCRlm0gE/l3eY8grLs/jjJW7pNnjhzSlptnMNFqxEJpERbGIiIgIiICIiDXPAHtLXC4cLEdxXx3aNslBI2M6Qy9dTuOQ3XOs6O/C4HqV9mULtTszHWwOjeADY7rrZtP2QQHRO7epppT70k73O8VeV8Q2f2rkwmrfTTAuh3yHDi12m+1fZKPE45oxJE9r2uFwQb9/n3KDzi2Jsp4nyvNgwXP0HxK+FbQ7bPq3lrpHAOJ3We61ovkPG3NX3pLxN3U9SL2k1Pc0g/ML45UYPJv2YTJvkg2Ha7hZSZXC4bG4Q2aYF4G5FYgfqdwPmL/AAX1mnkJOqpmxGBOghaZB+I4C/MAaDxzzVypyGNLnENAzJJsAPFEdktUI43SOIAa0k/BQXR1A5zJ6pwsamUvF/0C4Z8yo+sq34nJ7PDcUzD+LLwksbhjeYNvVWeuxGGip7us1rGhrW6EkCwaBxKohsX/ABcZpGDPqY5Hu7ifd87K4kKq7E4bITLWzi0tQbhpvdkeZa31VqLwEGqSwzOQUbPibfyi/oFoxWrL3lvAfvdQGN4yKdgcRdzrgDwCuEynTiB5BZFaDqLd9182O1s5dffaBf3bCytGzuOioBaRZ7RnyPep0lZyshhDhduahMT2dbI7ezae7ipSF5aQfC/gVISBSYWJVZmzI7ylTs3KQAxt7FWRuq7YHqRBmXLgeHvjia12uZPdfgpRrLL0FlZo1zQNcCHNDgcrEXVMxnAX0x62G+5qQNWfsV3Xl7ARY5goITZ/aETDdfk/5/tU7dUzHsBdC7rYb7l7kD8nh3KS2d2ojmPUue3rQL7txvEDUkeSCwoiICIiAiIgIiw4oPm+2mBQDEIpJ2B0FQOredNx/wCV29wNyCvI2FrqFxfh8wljJuYZMrjle5BNrZ2GiuW0uEtqqd8R1tdp5OGY+SjdidoC9hpp7ieDsEHV7W5Bw56WPh3qCl4ztbkY66jmiIPvAhzb823A+fFRmFbR4bE7eaJ3v4DqwbeGa+zV1LFI3dkY145OaCqjX9G2HSO3up6s843OYioeLaqolNqWildf80h3GjvII+q6m4HLN28Sq42MGfUMeGt52cbi/lfvWwdGVNwmq7cuuf8AddVP0cUQObJJf/JI5yD1LtpSwtFPQxmdwyDYwQwHTN1v481swnZaaeVtTiBBIzjgHuR+PC+nlxVgw3CYoRaONkY5Nbb11Xa8E9yIxLOGhcEtYSVtmiPiudkakiOJu53MHP7rlr8MjltvtDt03Gtr/DVeq5xbK62S8e2O4gfJXMe6YQeJ7JGWwZ1cdvzNbY28Ba6lMA2fbStNiXOOrrWv3Acl1irPL1Q1Z4AD1SMLmXRPLaw5kfNSzmqvwNLpBfM3GvcrNuJ3HMGrogC8mNbY2KDrYcl6WtgWxZAiIgw5oIscwV89fhrKDGYnsaAyqBZpctfdoyJ77L6GqRt6L1WHAa+0NPwD2X+iC7BZWGrKAiIgIiICwQsog8dWFVNrdnH77ayl7M8eZA/5g4gjjlf9wrclkEHs1tDHVx/okblJGfea7jlyuDmpb2dqq+0eyj+s9qo3dVO3MgaSDiCNNL5fLVdGzm2jJz1Mw6iobkWOy3jxLb28lBYhAAvW4shZVGLJZZRB4kjuuOWm5LvQhTArWJ0BcQdLa+Ci3xkaq7GIHgtD8OYdQEwKgHjmPNbBGVZHYDAdWArogw+NnutA9fmpgRGF4YQd92XL7qZbCt1llZDSIF7Ea9ogWREQEREGLqjvf7XjLbZspW68N87pPqG+qltsNpxTR7kfank7LGDMgnLeI+K9bGYAaaC785ZDvyHjc3IHwv6oLAsoiAiIgIiICIiAiIgKC2i2Rhqxdw3JB7sjcnA9/MKdRBQY8erMOIZWMdPDezZ25kDQb2WfDXNXDCsahqWb8MjXjjYi47iOBXXLEHAhwBByIIuCPBVDFOj1u/11FI6ml1sCSx3dbgO7TuUFyuioTNsK2jIZXwOe0ZdfGLi3MgAD5Kz4RtVS1IvFKwn9JIDgeViqJZFi6ygIiICIiAiIgIixdBlF5klDRckAcybDzKq+N9I1HT3aHmaTgyOzyTyuEFpJVT2k26ZE7qKYe0VDuyGt7QaT+q3jooe+KYlw9hpzrf8A4rgcuV+fEaq07O7IU9G38Nt3n3pHZvdzzOg7ggjNltknteausPWVD8wDpHyA77WHdZW9EQEREBERAREQEREBERAREQEREHl8YIIIBB1BzB+CrGL9HVHMd9rTDJ+uMkZ+GitKIKB/N/F6X/8ANUsqGDRkose7O31Xobf1cGVXQzADV8Y3mm3jYeqvqwQoKhSdKtA/Jz3RHk9tvldTNNtbRye7UQH/ABGg+RK6KzAqeX/iQxv8WgqFqejTDn6wAf3Xvb8igsEeJwu0kjPg5p+q9Gtj/Wz/ADBVB/RHQcBK3wlf9SvP9EVFzmP+I77oLTNj1Mz3p4W+MjR9VFVfSHh8fvVEZ7mnf+S4YeifDhrG93jLJ/uUrSbEUMfu08d+8bx9UEDP0t05O7Tw1E7uG6zI+t/Raf5fxmpP4FKymb+qW9/GxH0KvkNKxgs1rWgcAAFtQfPm9HlVUHerqx7xxjju1vhew+Ss2C7GUdKB1UTQf1HtO8yptEwZYssoioIiICIiAiIgIiICIiAiIgIiICIiAiIgIiICIiAiIgIiICIiAiIgIiICIiAiIgIiIP/Z"/>
          <p:cNvSpPr>
            <a:spLocks noChangeAspect="1" noChangeArrowheads="1"/>
          </p:cNvSpPr>
          <p:nvPr/>
        </p:nvSpPr>
        <p:spPr bwMode="auto">
          <a:xfrm>
            <a:off x="63500" y="-939800"/>
            <a:ext cx="23526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Arial" pitchFamily="34" charset="0"/>
              </a:defRPr>
            </a:lvl1pPr>
            <a:lvl2pPr marL="742950" indent="-285750" algn="l">
              <a:spcBef>
                <a:spcPct val="20000"/>
              </a:spcBef>
              <a:buChar char="–"/>
              <a:defRPr sz="2400">
                <a:solidFill>
                  <a:schemeClr val="bg2"/>
                </a:solidFill>
                <a:latin typeface="Arial" pitchFamily="34" charset="0"/>
              </a:defRPr>
            </a:lvl2pPr>
            <a:lvl3pPr marL="1143000" indent="-228600" algn="l">
              <a:spcBef>
                <a:spcPct val="20000"/>
              </a:spcBef>
              <a:buChar char="•"/>
              <a:defRPr sz="2000">
                <a:solidFill>
                  <a:schemeClr val="folHlink"/>
                </a:solidFill>
                <a:latin typeface="Arial" pitchFamily="34" charset="0"/>
              </a:defRPr>
            </a:lvl3pPr>
            <a:lvl4pPr marL="1600200" indent="-228600" algn="l">
              <a:spcBef>
                <a:spcPct val="20000"/>
              </a:spcBef>
              <a:buChar char="–"/>
              <a:defRPr>
                <a:solidFill>
                  <a:schemeClr val="folHlink"/>
                </a:solidFill>
                <a:latin typeface="Arial" pitchFamily="34" charset="0"/>
              </a:defRPr>
            </a:lvl4pPr>
            <a:lvl5pPr marL="2057400" indent="-228600" algn="l">
              <a:spcBef>
                <a:spcPct val="20000"/>
              </a:spcBef>
              <a:buChar char="»"/>
              <a:defRPr>
                <a:solidFill>
                  <a:schemeClr val="folHlink"/>
                </a:solidFill>
                <a:latin typeface="Arial" pitchFamily="34" charset="0"/>
              </a:defRPr>
            </a:lvl5pPr>
            <a:lvl6pPr marL="2514600" indent="-228600" eaLnBrk="0" fontAlgn="base" hangingPunct="0">
              <a:spcBef>
                <a:spcPct val="20000"/>
              </a:spcBef>
              <a:spcAft>
                <a:spcPct val="0"/>
              </a:spcAft>
              <a:buChar char="»"/>
              <a:defRPr>
                <a:solidFill>
                  <a:schemeClr val="folHlink"/>
                </a:solidFill>
                <a:latin typeface="Arial" pitchFamily="34" charset="0"/>
              </a:defRPr>
            </a:lvl6pPr>
            <a:lvl7pPr marL="2971800" indent="-228600" eaLnBrk="0" fontAlgn="base" hangingPunct="0">
              <a:spcBef>
                <a:spcPct val="20000"/>
              </a:spcBef>
              <a:spcAft>
                <a:spcPct val="0"/>
              </a:spcAft>
              <a:buChar char="»"/>
              <a:defRPr>
                <a:solidFill>
                  <a:schemeClr val="folHlink"/>
                </a:solidFill>
                <a:latin typeface="Arial" pitchFamily="34" charset="0"/>
              </a:defRPr>
            </a:lvl7pPr>
            <a:lvl8pPr marL="3429000" indent="-228600" eaLnBrk="0" fontAlgn="base" hangingPunct="0">
              <a:spcBef>
                <a:spcPct val="20000"/>
              </a:spcBef>
              <a:spcAft>
                <a:spcPct val="0"/>
              </a:spcAft>
              <a:buChar char="»"/>
              <a:defRPr>
                <a:solidFill>
                  <a:schemeClr val="folHlink"/>
                </a:solidFill>
                <a:latin typeface="Arial" pitchFamily="34" charset="0"/>
              </a:defRPr>
            </a:lvl8pPr>
            <a:lvl9pPr marL="3886200" indent="-228600" eaLnBrk="0" fontAlgn="base" hangingPunct="0">
              <a:spcBef>
                <a:spcPct val="20000"/>
              </a:spcBef>
              <a:spcAft>
                <a:spcPct val="0"/>
              </a:spcAft>
              <a:buChar char="»"/>
              <a:defRPr>
                <a:solidFill>
                  <a:schemeClr val="folHlink"/>
                </a:solidFill>
                <a:latin typeface="Arial" pitchFamily="34" charset="0"/>
              </a:defRPr>
            </a:lvl9pPr>
          </a:lstStyle>
          <a:p>
            <a:pPr algn="ctr" eaLnBrk="1" hangingPunct="1">
              <a:spcBef>
                <a:spcPct val="0"/>
              </a:spcBef>
              <a:buFontTx/>
              <a:buNone/>
            </a:pPr>
            <a:endParaRPr lang="en-GB" altLang="en-US" sz="1800"/>
          </a:p>
        </p:txBody>
      </p:sp>
      <p:pic>
        <p:nvPicPr>
          <p:cNvPr id="24582" name="Picture 10" descr="http://t0.gstatic.com/images?q=tbn:ANd9GcT9b7qo9PCRT1b-BxJyKPYspUPlB75yUf119aVJ10lv7AauXs5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2460625"/>
            <a:ext cx="4256088"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7429500" cy="706438"/>
          </a:xfrm>
        </p:spPr>
        <p:txBody>
          <a:bodyPr/>
          <a:lstStyle/>
          <a:p>
            <a:pPr eaLnBrk="1" hangingPunct="1"/>
            <a:r>
              <a:rPr lang="en-GB" altLang="en-US" smtClean="0"/>
              <a:t>Coating Failure Modes</a:t>
            </a:r>
          </a:p>
        </p:txBody>
      </p:sp>
      <p:grpSp>
        <p:nvGrpSpPr>
          <p:cNvPr id="25603" name="Group 1"/>
          <p:cNvGrpSpPr>
            <a:grpSpLocks/>
          </p:cNvGrpSpPr>
          <p:nvPr/>
        </p:nvGrpSpPr>
        <p:grpSpPr bwMode="auto">
          <a:xfrm>
            <a:off x="854075" y="1887538"/>
            <a:ext cx="7270750" cy="2593975"/>
            <a:chOff x="854221" y="1078495"/>
            <a:chExt cx="7269932" cy="2593714"/>
          </a:xfrm>
        </p:grpSpPr>
        <p:sp>
          <p:nvSpPr>
            <p:cNvPr id="5" name="TextBox 4"/>
            <p:cNvSpPr txBox="1"/>
            <p:nvPr/>
          </p:nvSpPr>
          <p:spPr>
            <a:xfrm>
              <a:off x="854221" y="1078495"/>
              <a:ext cx="2133360" cy="400010"/>
            </a:xfrm>
            <a:prstGeom prst="rect">
              <a:avLst/>
            </a:prstGeom>
            <a:noFill/>
          </p:spPr>
          <p:txBody>
            <a:bodyPr>
              <a:spAutoFit/>
            </a:bodyPr>
            <a:lstStyle/>
            <a:p>
              <a:pPr>
                <a:spcBef>
                  <a:spcPct val="20000"/>
                </a:spcBef>
                <a:buSzPct val="60000"/>
                <a:defRPr/>
              </a:pPr>
              <a:r>
                <a:rPr lang="en-GB" sz="2000" dirty="0">
                  <a:solidFill>
                    <a:schemeClr val="tx1"/>
                  </a:solidFill>
                  <a:latin typeface="+mn-lt"/>
                </a:rPr>
                <a:t>Glue Failure</a:t>
              </a:r>
              <a:endParaRPr lang="en-GB" dirty="0">
                <a:solidFill>
                  <a:schemeClr val="tx1"/>
                </a:solidFill>
                <a:latin typeface="Arial" charset="0"/>
              </a:endParaRPr>
            </a:p>
          </p:txBody>
        </p:sp>
        <p:pic>
          <p:nvPicPr>
            <p:cNvPr id="25605" name="Picture 1"/>
            <p:cNvPicPr>
              <a:picLocks noChangeAspect="1"/>
            </p:cNvPicPr>
            <p:nvPr/>
          </p:nvPicPr>
          <p:blipFill>
            <a:blip r:embed="rId2">
              <a:extLst>
                <a:ext uri="{28A0092B-C50C-407E-A947-70E740481C1C}">
                  <a14:useLocalDpi xmlns:a14="http://schemas.microsoft.com/office/drawing/2010/main" val="0"/>
                </a:ext>
              </a:extLst>
            </a:blip>
            <a:srcRect t="757" b="25516"/>
            <a:stretch>
              <a:fillRect/>
            </a:stretch>
          </p:blipFill>
          <p:spPr bwMode="auto">
            <a:xfrm>
              <a:off x="1184031" y="1512000"/>
              <a:ext cx="6651918" cy="216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897142" y="1078495"/>
              <a:ext cx="2227011" cy="400010"/>
            </a:xfrm>
            <a:prstGeom prst="rect">
              <a:avLst/>
            </a:prstGeom>
            <a:noFill/>
          </p:spPr>
          <p:txBody>
            <a:bodyPr>
              <a:spAutoFit/>
            </a:bodyPr>
            <a:lstStyle/>
            <a:p>
              <a:pPr>
                <a:spcBef>
                  <a:spcPct val="20000"/>
                </a:spcBef>
                <a:buSzPct val="60000"/>
                <a:defRPr/>
              </a:pPr>
              <a:r>
                <a:rPr lang="en-GB" sz="2000" dirty="0">
                  <a:solidFill>
                    <a:schemeClr val="tx1"/>
                  </a:solidFill>
                  <a:latin typeface="+mn-lt"/>
                </a:rPr>
                <a:t>Adhesive Failure</a:t>
              </a:r>
              <a:endParaRPr lang="en-GB" dirty="0">
                <a:solidFill>
                  <a:schemeClr val="tx1"/>
                </a:solidFill>
                <a:latin typeface="Arial" charset="0"/>
              </a:endParaRPr>
            </a:p>
          </p:txBody>
        </p:sp>
        <p:sp>
          <p:nvSpPr>
            <p:cNvPr id="9" name="TextBox 8"/>
            <p:cNvSpPr txBox="1"/>
            <p:nvPr/>
          </p:nvSpPr>
          <p:spPr>
            <a:xfrm>
              <a:off x="3327268" y="1078495"/>
              <a:ext cx="2285743" cy="400010"/>
            </a:xfrm>
            <a:prstGeom prst="rect">
              <a:avLst/>
            </a:prstGeom>
            <a:noFill/>
          </p:spPr>
          <p:txBody>
            <a:bodyPr>
              <a:spAutoFit/>
            </a:bodyPr>
            <a:lstStyle/>
            <a:p>
              <a:pPr>
                <a:spcBef>
                  <a:spcPct val="20000"/>
                </a:spcBef>
                <a:buSzPct val="60000"/>
                <a:defRPr/>
              </a:pPr>
              <a:r>
                <a:rPr lang="en-GB" sz="2000" dirty="0">
                  <a:solidFill>
                    <a:schemeClr val="tx1"/>
                  </a:solidFill>
                  <a:latin typeface="+mn-lt"/>
                </a:rPr>
                <a:t>Cohesive Failure</a:t>
              </a:r>
              <a:endParaRPr lang="en-GB" dirty="0">
                <a:solidFill>
                  <a:schemeClr val="tx1"/>
                </a:solidFill>
                <a:latin typeface="Arial" charset="0"/>
              </a:endParaRPr>
            </a:p>
          </p:txBody>
        </p:sp>
      </p:gr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Z:\Marketing\Images\Stock Images\Current images 181209\17 Adhesion\October 2012\Elcometer-506-Digit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0013" y="2921000"/>
            <a:ext cx="3846512"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a:xfrm>
            <a:off x="0" y="0"/>
            <a:ext cx="7429500" cy="706438"/>
          </a:xfrm>
        </p:spPr>
        <p:txBody>
          <a:bodyPr/>
          <a:lstStyle/>
          <a:p>
            <a:pPr eaLnBrk="1" hangingPunct="1"/>
            <a:r>
              <a:rPr lang="en-GB" altLang="en-US" smtClean="0"/>
              <a:t>Test Tools</a:t>
            </a:r>
          </a:p>
        </p:txBody>
      </p:sp>
      <p:pic>
        <p:nvPicPr>
          <p:cNvPr id="26628" name="Picture 2" descr="\\elcometer.local\public\Marketing\Images\Stock Images\Current images 181209\17 Adhesion\Presentation\Elcometer-510-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2728913"/>
            <a:ext cx="2414588"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elcometer.local\public\Marketing\Images\Stock Images\Current images 181209\17 Adhesion\Presentation\Elcometer-510-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2560638"/>
            <a:ext cx="1558925"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46100" y="1957388"/>
            <a:ext cx="7396163" cy="400050"/>
          </a:xfrm>
          <a:prstGeom prst="rect">
            <a:avLst/>
          </a:prstGeom>
        </p:spPr>
        <p:txBody>
          <a:bodyPr>
            <a:spAutoFit/>
          </a:bodyPr>
          <a:lstStyle/>
          <a:p>
            <a:pPr marL="342900" indent="-342900" algn="l">
              <a:buFont typeface="Arial" panose="020B0604020202020204" pitchFamily="34" charset="0"/>
              <a:buChar char="•"/>
              <a:defRPr/>
            </a:pPr>
            <a:r>
              <a:rPr lang="en-GB" altLang="en-US" sz="2000" kern="0" dirty="0">
                <a:solidFill>
                  <a:schemeClr val="tx1"/>
                </a:solidFill>
              </a:rPr>
              <a:t>ASTM Type V compliant testers were used for this analysis</a:t>
            </a:r>
          </a:p>
        </p:txBody>
      </p:sp>
      <p:sp>
        <p:nvSpPr>
          <p:cNvPr id="4" name="TextBox 3"/>
          <p:cNvSpPr txBox="1"/>
          <p:nvPr/>
        </p:nvSpPr>
        <p:spPr>
          <a:xfrm>
            <a:off x="1614488" y="3325813"/>
            <a:ext cx="2333625" cy="307975"/>
          </a:xfrm>
          <a:prstGeom prst="rect">
            <a:avLst/>
          </a:prstGeom>
          <a:noFill/>
        </p:spPr>
        <p:txBody>
          <a:bodyPr wrap="none">
            <a:spAutoFit/>
          </a:bodyPr>
          <a:lstStyle/>
          <a:p>
            <a:pPr>
              <a:defRPr/>
            </a:pPr>
            <a:r>
              <a:rPr lang="en-GB" altLang="en-US" kern="0" dirty="0">
                <a:solidFill>
                  <a:schemeClr val="tx1"/>
                </a:solidFill>
              </a:rPr>
              <a:t>Elcometer 510 (automatic)</a:t>
            </a:r>
            <a:endParaRPr lang="en-GB" dirty="0"/>
          </a:p>
        </p:txBody>
      </p:sp>
      <p:sp>
        <p:nvSpPr>
          <p:cNvPr id="14" name="TextBox 13"/>
          <p:cNvSpPr txBox="1"/>
          <p:nvPr/>
        </p:nvSpPr>
        <p:spPr>
          <a:xfrm>
            <a:off x="5884863" y="5443538"/>
            <a:ext cx="2093912" cy="307975"/>
          </a:xfrm>
          <a:prstGeom prst="rect">
            <a:avLst/>
          </a:prstGeom>
          <a:noFill/>
        </p:spPr>
        <p:txBody>
          <a:bodyPr wrap="none">
            <a:spAutoFit/>
          </a:bodyPr>
          <a:lstStyle/>
          <a:p>
            <a:pPr>
              <a:defRPr/>
            </a:pPr>
            <a:r>
              <a:rPr lang="en-GB" altLang="en-US" kern="0" dirty="0">
                <a:solidFill>
                  <a:schemeClr val="tx1"/>
                </a:solidFill>
              </a:rPr>
              <a:t>Elcometer 506 (manual)</a:t>
            </a:r>
            <a:endParaRPr lang="en-GB" dirty="0"/>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6838" y="152400"/>
            <a:ext cx="8951912" cy="1074738"/>
          </a:xfrm>
        </p:spPr>
        <p:txBody>
          <a:bodyPr/>
          <a:lstStyle/>
          <a:p>
            <a:r>
              <a:rPr lang="en-GB" altLang="en-US" smtClean="0"/>
              <a:t>Which Adhesive?</a:t>
            </a:r>
            <a:br>
              <a:rPr lang="en-GB" altLang="en-US" smtClean="0"/>
            </a:br>
            <a:endParaRPr lang="en-GB" altLang="en-US" smtClean="0"/>
          </a:p>
        </p:txBody>
      </p:sp>
      <p:sp>
        <p:nvSpPr>
          <p:cNvPr id="37891" name="Content Placeholder 2"/>
          <p:cNvSpPr>
            <a:spLocks noGrp="1"/>
          </p:cNvSpPr>
          <p:nvPr>
            <p:ph idx="1"/>
          </p:nvPr>
        </p:nvSpPr>
        <p:spPr>
          <a:xfrm>
            <a:off x="112713" y="1354138"/>
            <a:ext cx="8785225" cy="4538662"/>
          </a:xfrm>
        </p:spPr>
        <p:txBody>
          <a:bodyPr/>
          <a:lstStyle/>
          <a:p>
            <a:pPr>
              <a:defRPr/>
            </a:pPr>
            <a:r>
              <a:rPr lang="en-GB" altLang="en-US" sz="2000" dirty="0" smtClean="0"/>
              <a:t>Loctite and Araldite 2 pack epoxy products are most commonly used</a:t>
            </a:r>
          </a:p>
          <a:p>
            <a:pPr>
              <a:defRPr/>
            </a:pPr>
            <a:endParaRPr lang="en-GB" altLang="en-US" sz="2000" dirty="0" smtClean="0"/>
          </a:p>
          <a:p>
            <a:pPr>
              <a:defRPr/>
            </a:pPr>
            <a:endParaRPr lang="en-GB" altLang="en-US" sz="2000" dirty="0"/>
          </a:p>
          <a:p>
            <a:pPr>
              <a:defRPr/>
            </a:pPr>
            <a:endParaRPr lang="en-GB" altLang="en-US" sz="2000" dirty="0" smtClean="0"/>
          </a:p>
          <a:p>
            <a:pPr>
              <a:defRPr/>
            </a:pPr>
            <a:endParaRPr lang="en-GB" altLang="en-US" sz="2000" dirty="0"/>
          </a:p>
          <a:p>
            <a:pPr>
              <a:defRPr/>
            </a:pPr>
            <a:endParaRPr lang="en-GB" altLang="en-US" sz="2000" dirty="0" smtClean="0"/>
          </a:p>
          <a:p>
            <a:pPr>
              <a:defRPr/>
            </a:pPr>
            <a:endParaRPr lang="en-GB" altLang="en-US" sz="2000" dirty="0"/>
          </a:p>
          <a:p>
            <a:pPr>
              <a:defRPr/>
            </a:pPr>
            <a:endParaRPr lang="en-GB" altLang="en-US" sz="2000" dirty="0" smtClean="0"/>
          </a:p>
          <a:p>
            <a:pPr>
              <a:defRPr/>
            </a:pPr>
            <a:endParaRPr lang="en-GB" altLang="en-US" sz="2000" dirty="0"/>
          </a:p>
          <a:p>
            <a:pPr>
              <a:defRPr/>
            </a:pPr>
            <a:endParaRPr lang="en-GB" altLang="en-US" sz="2000" dirty="0" smtClean="0"/>
          </a:p>
          <a:p>
            <a:pPr>
              <a:defRPr/>
            </a:pPr>
            <a:r>
              <a:rPr lang="en-GB" altLang="en-US" sz="1800" dirty="0" smtClean="0">
                <a:solidFill>
                  <a:schemeClr val="bg1">
                    <a:lumMod val="50000"/>
                  </a:schemeClr>
                </a:solidFill>
              </a:rPr>
              <a:t>Both adhesives were mixed 1:1</a:t>
            </a:r>
          </a:p>
          <a:p>
            <a:pPr>
              <a:defRPr/>
            </a:pPr>
            <a:r>
              <a:rPr lang="en-GB" altLang="en-US" sz="1800" dirty="0" smtClean="0">
                <a:solidFill>
                  <a:schemeClr val="bg1">
                    <a:lumMod val="50000"/>
                  </a:schemeClr>
                </a:solidFill>
              </a:rPr>
              <a:t>The average value for both adhesives is the same at 10.3 MPa </a:t>
            </a:r>
          </a:p>
          <a:p>
            <a:pPr>
              <a:defRPr/>
            </a:pPr>
            <a:r>
              <a:rPr lang="en-GB" altLang="en-US" sz="1800" dirty="0" smtClean="0">
                <a:solidFill>
                  <a:schemeClr val="bg1">
                    <a:lumMod val="50000"/>
                  </a:schemeClr>
                </a:solidFill>
              </a:rPr>
              <a:t>The critical factor is that both adhesives have sufficient strength for a typical test</a:t>
            </a:r>
          </a:p>
          <a:p>
            <a:pPr>
              <a:defRPr/>
            </a:pPr>
            <a:endParaRPr lang="en-GB" altLang="en-US" sz="1800" dirty="0" smtClean="0"/>
          </a:p>
        </p:txBody>
      </p:sp>
      <p:graphicFrame>
        <p:nvGraphicFramePr>
          <p:cNvPr id="4" name="Content Placeholder 3"/>
          <p:cNvGraphicFramePr>
            <a:graphicFrameLocks/>
          </p:cNvGraphicFramePr>
          <p:nvPr/>
        </p:nvGraphicFramePr>
        <p:xfrm>
          <a:off x="450850" y="1903413"/>
          <a:ext cx="5578475" cy="3124200"/>
        </p:xfrm>
        <a:graphic>
          <a:graphicData uri="http://schemas.openxmlformats.org/drawingml/2006/table">
            <a:tbl>
              <a:tblPr firstRow="1" bandRow="1">
                <a:tableStyleId>{00A15C55-8517-42AA-B614-E9B94910E393}</a:tableStyleId>
              </a:tblPr>
              <a:tblGrid>
                <a:gridCol w="620085"/>
                <a:gridCol w="820668"/>
                <a:gridCol w="1301237"/>
                <a:gridCol w="2836485"/>
              </a:tblGrid>
              <a:tr h="455675">
                <a:tc>
                  <a:txBody>
                    <a:bodyPr/>
                    <a:lstStyle/>
                    <a:p>
                      <a:pPr algn="ctr">
                        <a:lnSpc>
                          <a:spcPct val="115000"/>
                        </a:lnSpc>
                        <a:spcAft>
                          <a:spcPts val="0"/>
                        </a:spcAft>
                      </a:pPr>
                      <a:r>
                        <a:rPr lang="en-GB" sz="1300" dirty="0">
                          <a:effectLst/>
                        </a:rPr>
                        <a:t>Dolly</a:t>
                      </a:r>
                      <a:endParaRPr lang="en-GB" sz="1300" dirty="0">
                        <a:solidFill>
                          <a:schemeClr val="bg1"/>
                        </a:solidFill>
                        <a:effectLst/>
                        <a:latin typeface="Times New Roman"/>
                        <a:ea typeface="Times New Roman"/>
                      </a:endParaRPr>
                    </a:p>
                  </a:txBody>
                  <a:tcPr marL="68562" marR="68562" marT="0" marB="0" anchor="ctr"/>
                </a:tc>
                <a:tc>
                  <a:txBody>
                    <a:bodyPr/>
                    <a:lstStyle/>
                    <a:p>
                      <a:pPr algn="ctr">
                        <a:lnSpc>
                          <a:spcPct val="115000"/>
                        </a:lnSpc>
                        <a:spcAft>
                          <a:spcPts val="0"/>
                        </a:spcAft>
                      </a:pPr>
                      <a:r>
                        <a:rPr lang="en-GB" sz="1300" dirty="0">
                          <a:effectLst/>
                        </a:rPr>
                        <a:t>Glue</a:t>
                      </a:r>
                      <a:endParaRPr lang="en-GB" sz="1300" dirty="0">
                        <a:solidFill>
                          <a:schemeClr val="bg1"/>
                        </a:solidFill>
                        <a:effectLst/>
                        <a:latin typeface="Times New Roman"/>
                        <a:ea typeface="Times New Roman"/>
                      </a:endParaRPr>
                    </a:p>
                  </a:txBody>
                  <a:tcPr marL="68562" marR="68562" marT="0" marB="0" anchor="ctr"/>
                </a:tc>
                <a:tc>
                  <a:txBody>
                    <a:bodyPr/>
                    <a:lstStyle/>
                    <a:p>
                      <a:pPr algn="ctr">
                        <a:lnSpc>
                          <a:spcPct val="115000"/>
                        </a:lnSpc>
                        <a:spcAft>
                          <a:spcPts val="0"/>
                        </a:spcAft>
                      </a:pPr>
                      <a:r>
                        <a:rPr lang="en-GB" sz="1300" dirty="0">
                          <a:effectLst/>
                        </a:rPr>
                        <a:t>Test Value (MPa)</a:t>
                      </a:r>
                      <a:endParaRPr lang="en-GB" sz="1300" dirty="0">
                        <a:solidFill>
                          <a:schemeClr val="bg1"/>
                        </a:solidFill>
                        <a:effectLst/>
                        <a:latin typeface="Times New Roman"/>
                        <a:ea typeface="Times New Roman"/>
                      </a:endParaRPr>
                    </a:p>
                  </a:txBody>
                  <a:tcPr marL="68562" marR="68562" marT="0" marB="0" anchor="ctr"/>
                </a:tc>
                <a:tc>
                  <a:txBody>
                    <a:bodyPr/>
                    <a:lstStyle/>
                    <a:p>
                      <a:pPr algn="ctr">
                        <a:lnSpc>
                          <a:spcPct val="115000"/>
                        </a:lnSpc>
                        <a:spcAft>
                          <a:spcPts val="0"/>
                        </a:spcAft>
                      </a:pPr>
                      <a:r>
                        <a:rPr lang="en-GB" sz="1300" dirty="0">
                          <a:effectLst/>
                        </a:rPr>
                        <a:t>Failure Type</a:t>
                      </a:r>
                      <a:endParaRPr lang="en-GB" sz="1300" dirty="0">
                        <a:solidFill>
                          <a:schemeClr val="bg1"/>
                        </a:solidFill>
                        <a:effectLst/>
                        <a:latin typeface="Times New Roman"/>
                        <a:ea typeface="Times New Roman"/>
                      </a:endParaRPr>
                    </a:p>
                  </a:txBody>
                  <a:tcPr marL="68562" marR="68562" marT="0" marB="0" anchor="ctr"/>
                </a:tc>
              </a:tr>
              <a:tr h="261148">
                <a:tc>
                  <a:txBody>
                    <a:bodyPr/>
                    <a:lstStyle/>
                    <a:p>
                      <a:pPr algn="ctr">
                        <a:lnSpc>
                          <a:spcPct val="115000"/>
                        </a:lnSpc>
                        <a:spcAft>
                          <a:spcPts val="0"/>
                        </a:spcAft>
                      </a:pPr>
                      <a:r>
                        <a:rPr lang="en-GB" sz="1300" dirty="0">
                          <a:effectLst/>
                        </a:rPr>
                        <a:t>1</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Araldite</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8.1</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200" dirty="0">
                          <a:effectLst/>
                        </a:rPr>
                        <a:t>Adhesive Glue</a:t>
                      </a:r>
                      <a:endParaRPr lang="en-GB" sz="1200" dirty="0">
                        <a:effectLst/>
                        <a:latin typeface="Times New Roman"/>
                        <a:ea typeface="Times New Roman"/>
                      </a:endParaRPr>
                    </a:p>
                  </a:txBody>
                  <a:tcPr marL="68562" marR="68562" marT="0" marB="0" anchor="ctr">
                    <a:noFill/>
                  </a:tcPr>
                </a:tc>
              </a:tr>
              <a:tr h="238201">
                <a:tc>
                  <a:txBody>
                    <a:bodyPr/>
                    <a:lstStyle/>
                    <a:p>
                      <a:pPr algn="ctr">
                        <a:lnSpc>
                          <a:spcPct val="115000"/>
                        </a:lnSpc>
                        <a:spcAft>
                          <a:spcPts val="0"/>
                        </a:spcAft>
                      </a:pPr>
                      <a:r>
                        <a:rPr lang="en-GB" sz="1300" dirty="0">
                          <a:effectLst/>
                        </a:rPr>
                        <a:t>2</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Araldite</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10.3</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200" dirty="0">
                          <a:effectLst/>
                        </a:rPr>
                        <a:t>Adhesive/Cohesive 50:50  Glue/Coating</a:t>
                      </a:r>
                      <a:endParaRPr lang="en-GB" sz="1200" dirty="0">
                        <a:effectLst/>
                        <a:latin typeface="Times New Roman"/>
                        <a:ea typeface="Times New Roman"/>
                      </a:endParaRPr>
                    </a:p>
                  </a:txBody>
                  <a:tcPr marL="68562" marR="68562" marT="0" marB="0" anchor="ctr">
                    <a:noFill/>
                  </a:tcPr>
                </a:tc>
              </a:tr>
              <a:tr h="273932">
                <a:tc>
                  <a:txBody>
                    <a:bodyPr/>
                    <a:lstStyle/>
                    <a:p>
                      <a:pPr algn="ctr">
                        <a:lnSpc>
                          <a:spcPct val="115000"/>
                        </a:lnSpc>
                        <a:spcAft>
                          <a:spcPts val="0"/>
                        </a:spcAft>
                      </a:pPr>
                      <a:r>
                        <a:rPr lang="en-GB" sz="1300" dirty="0">
                          <a:effectLst/>
                        </a:rPr>
                        <a:t>3</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Araldite</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10.9</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200" dirty="0">
                          <a:effectLst/>
                        </a:rPr>
                        <a:t>Adhesive/Cohesive 50:50  Glue/Coating</a:t>
                      </a:r>
                      <a:endParaRPr lang="en-GB" sz="1200" dirty="0">
                        <a:effectLst/>
                        <a:latin typeface="Times New Roman"/>
                        <a:ea typeface="Times New Roman"/>
                      </a:endParaRPr>
                    </a:p>
                  </a:txBody>
                  <a:tcPr marL="68562" marR="68562" marT="0" marB="0" anchor="ctr">
                    <a:noFill/>
                  </a:tcPr>
                </a:tc>
              </a:tr>
              <a:tr h="227838">
                <a:tc>
                  <a:txBody>
                    <a:bodyPr/>
                    <a:lstStyle/>
                    <a:p>
                      <a:pPr algn="ctr">
                        <a:lnSpc>
                          <a:spcPct val="115000"/>
                        </a:lnSpc>
                        <a:spcAft>
                          <a:spcPts val="0"/>
                        </a:spcAft>
                      </a:pPr>
                      <a:r>
                        <a:rPr lang="en-GB" sz="1300">
                          <a:effectLst/>
                        </a:rPr>
                        <a:t>4</a:t>
                      </a:r>
                      <a:endParaRPr lang="en-GB" sz="130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Araldite</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11.8</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200" dirty="0">
                          <a:effectLst/>
                        </a:rPr>
                        <a:t>Adhesive Coating</a:t>
                      </a:r>
                      <a:endParaRPr lang="en-GB" sz="1200" dirty="0">
                        <a:effectLst/>
                        <a:latin typeface="Times New Roman"/>
                        <a:ea typeface="Times New Roman"/>
                      </a:endParaRPr>
                    </a:p>
                  </a:txBody>
                  <a:tcPr marL="68562" marR="68562" marT="0" marB="0" anchor="ctr">
                    <a:noFill/>
                  </a:tcPr>
                </a:tc>
              </a:tr>
              <a:tr h="273932">
                <a:tc>
                  <a:txBody>
                    <a:bodyPr/>
                    <a:lstStyle/>
                    <a:p>
                      <a:pPr algn="ctr">
                        <a:lnSpc>
                          <a:spcPct val="115000"/>
                        </a:lnSpc>
                        <a:spcAft>
                          <a:spcPts val="0"/>
                        </a:spcAft>
                      </a:pPr>
                      <a:r>
                        <a:rPr lang="en-GB" sz="1300">
                          <a:effectLst/>
                        </a:rPr>
                        <a:t>5</a:t>
                      </a:r>
                      <a:endParaRPr lang="en-GB" sz="130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Araldite</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9.8</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200" dirty="0">
                          <a:effectLst/>
                        </a:rPr>
                        <a:t>Adhesive/Cohesive 80:20 Glue/Coating</a:t>
                      </a:r>
                      <a:endParaRPr lang="en-GB" sz="1200" dirty="0">
                        <a:effectLst/>
                        <a:latin typeface="Times New Roman"/>
                        <a:ea typeface="Times New Roman"/>
                      </a:endParaRPr>
                    </a:p>
                  </a:txBody>
                  <a:tcPr marL="68562" marR="68562" marT="0" marB="0" anchor="ctr">
                    <a:noFill/>
                  </a:tcPr>
                </a:tc>
              </a:tr>
              <a:tr h="238202">
                <a:tc>
                  <a:txBody>
                    <a:bodyPr/>
                    <a:lstStyle/>
                    <a:p>
                      <a:pPr algn="ctr">
                        <a:lnSpc>
                          <a:spcPct val="115000"/>
                        </a:lnSpc>
                        <a:spcAft>
                          <a:spcPts val="0"/>
                        </a:spcAft>
                      </a:pPr>
                      <a:r>
                        <a:rPr lang="en-GB" sz="1300">
                          <a:effectLst/>
                        </a:rPr>
                        <a:t>6</a:t>
                      </a:r>
                      <a:endParaRPr lang="en-GB" sz="130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Loctite</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8.2</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200" dirty="0">
                          <a:effectLst/>
                        </a:rPr>
                        <a:t>Adhesive/Cohesive 80:20 Glue/Coating</a:t>
                      </a:r>
                      <a:endParaRPr lang="en-GB" sz="1200" dirty="0">
                        <a:effectLst/>
                        <a:latin typeface="Times New Roman"/>
                        <a:ea typeface="Times New Roman"/>
                      </a:endParaRPr>
                    </a:p>
                  </a:txBody>
                  <a:tcPr marL="68562" marR="68562" marT="0" marB="0" anchor="ctr">
                    <a:noFill/>
                  </a:tcPr>
                </a:tc>
              </a:tr>
              <a:tr h="297752">
                <a:tc>
                  <a:txBody>
                    <a:bodyPr/>
                    <a:lstStyle/>
                    <a:p>
                      <a:pPr algn="ctr">
                        <a:lnSpc>
                          <a:spcPct val="115000"/>
                        </a:lnSpc>
                        <a:spcAft>
                          <a:spcPts val="0"/>
                        </a:spcAft>
                      </a:pPr>
                      <a:r>
                        <a:rPr lang="en-GB" sz="1300">
                          <a:effectLst/>
                        </a:rPr>
                        <a:t>7</a:t>
                      </a:r>
                      <a:endParaRPr lang="en-GB" sz="130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Loctite</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7.6</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200" dirty="0">
                          <a:effectLst/>
                        </a:rPr>
                        <a:t>Adhesive/Cohesive 10:90 Glue/Coating</a:t>
                      </a:r>
                      <a:endParaRPr lang="en-GB" sz="1200" dirty="0">
                        <a:effectLst/>
                        <a:latin typeface="Times New Roman"/>
                        <a:ea typeface="Times New Roman"/>
                      </a:endParaRPr>
                    </a:p>
                  </a:txBody>
                  <a:tcPr marL="68562" marR="68562" marT="0" marB="0" anchor="ctr">
                    <a:noFill/>
                  </a:tcPr>
                </a:tc>
              </a:tr>
              <a:tr h="285841">
                <a:tc>
                  <a:txBody>
                    <a:bodyPr/>
                    <a:lstStyle/>
                    <a:p>
                      <a:pPr algn="ctr">
                        <a:lnSpc>
                          <a:spcPct val="115000"/>
                        </a:lnSpc>
                        <a:spcAft>
                          <a:spcPts val="0"/>
                        </a:spcAft>
                      </a:pPr>
                      <a:r>
                        <a:rPr lang="en-GB" sz="1300">
                          <a:effectLst/>
                        </a:rPr>
                        <a:t>8</a:t>
                      </a:r>
                      <a:endParaRPr lang="en-GB" sz="130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Loctite</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12.0</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200" dirty="0">
                          <a:effectLst/>
                        </a:rPr>
                        <a:t>Adhesive/Cohesive 95:5 Glue/Coating</a:t>
                      </a:r>
                      <a:endParaRPr lang="en-GB" sz="1200" dirty="0">
                        <a:effectLst/>
                        <a:latin typeface="Times New Roman"/>
                        <a:ea typeface="Times New Roman"/>
                      </a:endParaRPr>
                    </a:p>
                  </a:txBody>
                  <a:tcPr marL="68562" marR="68562" marT="0" marB="0" anchor="ctr">
                    <a:noFill/>
                  </a:tcPr>
                </a:tc>
              </a:tr>
              <a:tr h="309662">
                <a:tc>
                  <a:txBody>
                    <a:bodyPr/>
                    <a:lstStyle/>
                    <a:p>
                      <a:pPr algn="ctr">
                        <a:lnSpc>
                          <a:spcPct val="115000"/>
                        </a:lnSpc>
                        <a:spcAft>
                          <a:spcPts val="0"/>
                        </a:spcAft>
                      </a:pPr>
                      <a:r>
                        <a:rPr lang="en-GB" sz="1300" dirty="0">
                          <a:effectLst/>
                        </a:rPr>
                        <a:t>9</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a:effectLst/>
                        </a:rPr>
                        <a:t>Loctite</a:t>
                      </a:r>
                      <a:endParaRPr lang="en-GB" sz="130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11.8</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200" dirty="0">
                          <a:effectLst/>
                        </a:rPr>
                        <a:t>Adhesive/Cohesive 60:40 Glue/Coating</a:t>
                      </a:r>
                      <a:endParaRPr lang="en-GB" sz="1200" dirty="0">
                        <a:effectLst/>
                        <a:latin typeface="Times New Roman"/>
                        <a:ea typeface="Times New Roman"/>
                      </a:endParaRPr>
                    </a:p>
                  </a:txBody>
                  <a:tcPr marL="68562" marR="68562" marT="0" marB="0" anchor="ctr">
                    <a:noFill/>
                  </a:tcPr>
                </a:tc>
              </a:tr>
              <a:tr h="262021">
                <a:tc>
                  <a:txBody>
                    <a:bodyPr/>
                    <a:lstStyle/>
                    <a:p>
                      <a:pPr algn="ctr">
                        <a:lnSpc>
                          <a:spcPct val="115000"/>
                        </a:lnSpc>
                        <a:spcAft>
                          <a:spcPts val="0"/>
                        </a:spcAft>
                      </a:pPr>
                      <a:r>
                        <a:rPr lang="en-GB" sz="1300">
                          <a:effectLst/>
                        </a:rPr>
                        <a:t>10</a:t>
                      </a:r>
                      <a:endParaRPr lang="en-GB" sz="130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Loctite</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300" dirty="0">
                          <a:effectLst/>
                        </a:rPr>
                        <a:t>11.0</a:t>
                      </a:r>
                      <a:endParaRPr lang="en-GB" sz="1300" dirty="0">
                        <a:effectLst/>
                        <a:latin typeface="Times New Roman"/>
                        <a:ea typeface="Times New Roman"/>
                      </a:endParaRPr>
                    </a:p>
                  </a:txBody>
                  <a:tcPr marL="68562" marR="68562" marT="0" marB="0" anchor="ctr">
                    <a:noFill/>
                  </a:tcPr>
                </a:tc>
                <a:tc>
                  <a:txBody>
                    <a:bodyPr/>
                    <a:lstStyle/>
                    <a:p>
                      <a:pPr algn="ctr">
                        <a:lnSpc>
                          <a:spcPct val="115000"/>
                        </a:lnSpc>
                        <a:spcAft>
                          <a:spcPts val="0"/>
                        </a:spcAft>
                      </a:pPr>
                      <a:r>
                        <a:rPr lang="en-GB" sz="1200" dirty="0">
                          <a:effectLst/>
                        </a:rPr>
                        <a:t>Adhesive/Cohesive 50:50 Glue/Coating</a:t>
                      </a:r>
                      <a:endParaRPr lang="en-GB" sz="1200" dirty="0">
                        <a:effectLst/>
                        <a:latin typeface="Times New Roman"/>
                        <a:ea typeface="Times New Roman"/>
                      </a:endParaRPr>
                    </a:p>
                  </a:txBody>
                  <a:tcPr marL="68562" marR="68562" marT="0" marB="0" anchor="ctr">
                    <a:noFill/>
                  </a:tcPr>
                </a:tc>
              </a:tr>
            </a:tbl>
          </a:graphicData>
        </a:graphic>
      </p:graphicFrame>
      <p:pic>
        <p:nvPicPr>
          <p:cNvPr id="27714" name="Content Placeholder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2963" y="2120900"/>
            <a:ext cx="3605212"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advTm="15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96838" y="130175"/>
            <a:ext cx="8951912" cy="1074738"/>
          </a:xfrm>
        </p:spPr>
        <p:txBody>
          <a:bodyPr anchor="t"/>
          <a:lstStyle/>
          <a:p>
            <a:r>
              <a:rPr lang="en-GB" altLang="en-US" smtClean="0"/>
              <a:t>Mixing the Adhesive</a:t>
            </a:r>
          </a:p>
        </p:txBody>
      </p:sp>
      <p:sp>
        <p:nvSpPr>
          <p:cNvPr id="22531" name="Content Placeholder 2"/>
          <p:cNvSpPr>
            <a:spLocks noGrp="1"/>
          </p:cNvSpPr>
          <p:nvPr>
            <p:ph idx="1"/>
          </p:nvPr>
        </p:nvSpPr>
        <p:spPr>
          <a:xfrm>
            <a:off x="171450" y="1843088"/>
            <a:ext cx="8785225" cy="4538662"/>
          </a:xfrm>
        </p:spPr>
        <p:txBody>
          <a:bodyPr/>
          <a:lstStyle/>
          <a:p>
            <a:pPr>
              <a:defRPr/>
            </a:pPr>
            <a:r>
              <a:rPr lang="en-GB" altLang="en-US" sz="2000" dirty="0" smtClean="0"/>
              <a:t>The ratio of hardener and resin may affect the result</a:t>
            </a:r>
          </a:p>
          <a:p>
            <a:pPr lvl="1">
              <a:defRPr/>
            </a:pPr>
            <a:endParaRPr lang="en-GB" altLang="en-US" sz="2000" dirty="0" smtClean="0">
              <a:solidFill>
                <a:schemeClr val="bg1">
                  <a:lumMod val="50000"/>
                </a:schemeClr>
              </a:solidFill>
            </a:endParaRPr>
          </a:p>
          <a:p>
            <a:pPr lvl="1">
              <a:defRPr/>
            </a:pPr>
            <a:r>
              <a:rPr lang="en-GB" altLang="en-US" sz="2000" dirty="0" smtClean="0">
                <a:solidFill>
                  <a:schemeClr val="bg1">
                    <a:lumMod val="50000"/>
                  </a:schemeClr>
                </a:solidFill>
              </a:rPr>
              <a:t>3 mixes of Araldite Adhesive were tested</a:t>
            </a:r>
          </a:p>
          <a:p>
            <a:pPr lvl="1">
              <a:defRPr/>
            </a:pPr>
            <a:endParaRPr lang="en-GB" altLang="en-US" sz="2000" dirty="0">
              <a:solidFill>
                <a:schemeClr val="bg1">
                  <a:lumMod val="50000"/>
                </a:schemeClr>
              </a:solidFill>
            </a:endParaRPr>
          </a:p>
          <a:p>
            <a:pPr lvl="1">
              <a:defRPr/>
            </a:pPr>
            <a:endParaRPr lang="en-GB" altLang="en-US" sz="2000" dirty="0" smtClean="0">
              <a:solidFill>
                <a:schemeClr val="bg1">
                  <a:lumMod val="50000"/>
                </a:schemeClr>
              </a:solidFill>
            </a:endParaRPr>
          </a:p>
          <a:p>
            <a:pPr lvl="1">
              <a:defRPr/>
            </a:pPr>
            <a:endParaRPr lang="en-GB" altLang="en-US" sz="2000" dirty="0">
              <a:solidFill>
                <a:schemeClr val="bg1">
                  <a:lumMod val="50000"/>
                </a:schemeClr>
              </a:solidFill>
            </a:endParaRPr>
          </a:p>
          <a:p>
            <a:pPr lvl="1">
              <a:defRPr/>
            </a:pPr>
            <a:endParaRPr lang="en-GB" altLang="en-US" sz="2000" dirty="0" smtClean="0">
              <a:solidFill>
                <a:schemeClr val="bg1">
                  <a:lumMod val="50000"/>
                </a:schemeClr>
              </a:solidFill>
            </a:endParaRPr>
          </a:p>
          <a:p>
            <a:pPr lvl="1">
              <a:defRPr/>
            </a:pPr>
            <a:endParaRPr lang="en-GB" altLang="en-US" sz="2000" dirty="0">
              <a:solidFill>
                <a:schemeClr val="bg1">
                  <a:lumMod val="50000"/>
                </a:schemeClr>
              </a:solidFill>
            </a:endParaRPr>
          </a:p>
          <a:p>
            <a:pPr marL="457200" lvl="1" indent="0">
              <a:buFontTx/>
              <a:buNone/>
              <a:defRPr/>
            </a:pPr>
            <a:endParaRPr lang="en-US" altLang="en-US" sz="900" dirty="0" smtClean="0">
              <a:solidFill>
                <a:schemeClr val="bg1">
                  <a:lumMod val="50000"/>
                </a:schemeClr>
              </a:solidFill>
            </a:endParaRPr>
          </a:p>
          <a:p>
            <a:pPr lvl="1">
              <a:defRPr/>
            </a:pPr>
            <a:r>
              <a:rPr lang="en-US" altLang="en-US" sz="2000" dirty="0" smtClean="0">
                <a:solidFill>
                  <a:schemeClr val="bg1">
                    <a:lumMod val="50000"/>
                  </a:schemeClr>
                </a:solidFill>
              </a:rPr>
              <a:t>Using more hardener affects the results significantly</a:t>
            </a:r>
          </a:p>
          <a:p>
            <a:pPr lvl="1">
              <a:defRPr/>
            </a:pPr>
            <a:r>
              <a:rPr lang="en-US" altLang="en-US" sz="2000" dirty="0" smtClean="0">
                <a:solidFill>
                  <a:schemeClr val="bg1">
                    <a:lumMod val="50000"/>
                  </a:schemeClr>
                </a:solidFill>
              </a:rPr>
              <a:t>Using more resin has less effect</a:t>
            </a:r>
          </a:p>
          <a:p>
            <a:pPr lvl="1">
              <a:defRPr/>
            </a:pPr>
            <a:r>
              <a:rPr lang="en-US" altLang="en-US" sz="2000" dirty="0" smtClean="0">
                <a:solidFill>
                  <a:schemeClr val="bg1">
                    <a:lumMod val="50000"/>
                  </a:schemeClr>
                </a:solidFill>
              </a:rPr>
              <a:t>The optimum is 1:1 ratio</a:t>
            </a:r>
            <a:endParaRPr lang="en-GB" altLang="en-US" sz="2000" dirty="0" smtClean="0">
              <a:solidFill>
                <a:schemeClr val="bg1">
                  <a:lumMod val="50000"/>
                </a:schemeClr>
              </a:solidFill>
            </a:endParaRPr>
          </a:p>
          <a:p>
            <a:pPr>
              <a:defRPr/>
            </a:pPr>
            <a:endParaRPr lang="en-GB" altLang="en-US" dirty="0" smtClean="0"/>
          </a:p>
        </p:txBody>
      </p:sp>
      <p:graphicFrame>
        <p:nvGraphicFramePr>
          <p:cNvPr id="4" name="Content Placeholder 3"/>
          <p:cNvGraphicFramePr>
            <a:graphicFrameLocks/>
          </p:cNvGraphicFramePr>
          <p:nvPr/>
        </p:nvGraphicFramePr>
        <p:xfrm>
          <a:off x="155575" y="3043238"/>
          <a:ext cx="8701088" cy="1790700"/>
        </p:xfrm>
        <a:graphic>
          <a:graphicData uri="http://schemas.openxmlformats.org/drawingml/2006/table">
            <a:tbl>
              <a:tblPr firstRow="1" bandRow="1">
                <a:tableStyleId>{073A0DAA-6AF3-43AB-8588-CEC1D06C72B9}</a:tableStyleId>
              </a:tblPr>
              <a:tblGrid>
                <a:gridCol w="418247"/>
                <a:gridCol w="1241946"/>
                <a:gridCol w="996287"/>
                <a:gridCol w="996286"/>
                <a:gridCol w="968991"/>
                <a:gridCol w="968992"/>
                <a:gridCol w="982638"/>
                <a:gridCol w="1037230"/>
                <a:gridCol w="1090470"/>
              </a:tblGrid>
              <a:tr h="677950">
                <a:tc>
                  <a:txBody>
                    <a:bodyPr/>
                    <a:lstStyle/>
                    <a:p>
                      <a:pPr algn="ctr">
                        <a:lnSpc>
                          <a:spcPct val="115000"/>
                        </a:lnSpc>
                        <a:spcAft>
                          <a:spcPts val="0"/>
                        </a:spcAft>
                      </a:pPr>
                      <a:r>
                        <a:rPr lang="en-GB" sz="1100" dirty="0">
                          <a:effectLst/>
                          <a:latin typeface="Times-Roman"/>
                          <a:ea typeface="Times New Roman"/>
                        </a:rPr>
                        <a:t>Set</a:t>
                      </a:r>
                    </a:p>
                  </a:txBody>
                  <a:tcPr marL="68580" marR="68580" marT="0" marB="0" anchor="ctr"/>
                </a:tc>
                <a:tc>
                  <a:txBody>
                    <a:bodyPr/>
                    <a:lstStyle/>
                    <a:p>
                      <a:pPr algn="ctr">
                        <a:lnSpc>
                          <a:spcPct val="115000"/>
                        </a:lnSpc>
                        <a:spcAft>
                          <a:spcPts val="0"/>
                        </a:spcAft>
                      </a:pPr>
                      <a:r>
                        <a:rPr lang="en-GB" sz="1100" dirty="0">
                          <a:effectLst/>
                          <a:latin typeface="Times-Roman"/>
                          <a:ea typeface="Times New Roman"/>
                        </a:rPr>
                        <a:t>Glue Mix </a:t>
                      </a:r>
                      <a:r>
                        <a:rPr lang="en-GB" sz="1100" dirty="0" err="1" smtClean="0">
                          <a:effectLst/>
                          <a:latin typeface="Times-Roman"/>
                          <a:ea typeface="Times New Roman"/>
                        </a:rPr>
                        <a:t>Resin:Hardener</a:t>
                      </a:r>
                      <a:endParaRPr lang="en-GB" sz="1100" dirty="0">
                        <a:effectLst/>
                        <a:latin typeface="Times-Roman"/>
                        <a:ea typeface="Times New Roman"/>
                      </a:endParaRPr>
                    </a:p>
                  </a:txBody>
                  <a:tcPr marL="68580" marR="68580" marT="0" marB="0" anchor="ctr"/>
                </a:tc>
                <a:tc>
                  <a:txBody>
                    <a:bodyPr/>
                    <a:lstStyle/>
                    <a:p>
                      <a:pPr algn="ctr">
                        <a:lnSpc>
                          <a:spcPct val="115000"/>
                        </a:lnSpc>
                        <a:spcAft>
                          <a:spcPts val="0"/>
                        </a:spcAft>
                      </a:pPr>
                      <a:r>
                        <a:rPr lang="en-GB" sz="1100" dirty="0">
                          <a:effectLst/>
                          <a:latin typeface="Times-Roman"/>
                          <a:ea typeface="Times New Roman"/>
                        </a:rPr>
                        <a:t>Pull 1 (</a:t>
                      </a:r>
                      <a:r>
                        <a:rPr lang="en-GB" sz="1100" dirty="0" err="1">
                          <a:effectLst/>
                          <a:latin typeface="Times-Roman"/>
                          <a:ea typeface="Times New Roman"/>
                        </a:rPr>
                        <a:t>MPa</a:t>
                      </a:r>
                      <a:r>
                        <a:rPr lang="en-GB" sz="1100" dirty="0">
                          <a:effectLst/>
                          <a:latin typeface="Times-Roman"/>
                          <a:ea typeface="Times New Roman"/>
                        </a:rPr>
                        <a:t>)</a:t>
                      </a:r>
                    </a:p>
                  </a:txBody>
                  <a:tcPr marL="68580" marR="68580" marT="0" marB="0" anchor="ctr"/>
                </a:tc>
                <a:tc>
                  <a:txBody>
                    <a:bodyPr/>
                    <a:lstStyle/>
                    <a:p>
                      <a:pPr algn="ctr">
                        <a:lnSpc>
                          <a:spcPct val="115000"/>
                        </a:lnSpc>
                        <a:spcAft>
                          <a:spcPts val="0"/>
                        </a:spcAft>
                      </a:pPr>
                      <a:r>
                        <a:rPr lang="en-GB" sz="1100" dirty="0">
                          <a:effectLst/>
                          <a:latin typeface="Times-Roman"/>
                          <a:ea typeface="Times New Roman"/>
                        </a:rPr>
                        <a:t>Pull 2 (</a:t>
                      </a:r>
                      <a:r>
                        <a:rPr lang="en-GB" sz="1100" dirty="0" err="1">
                          <a:effectLst/>
                          <a:latin typeface="Times-Roman"/>
                          <a:ea typeface="Times New Roman"/>
                        </a:rPr>
                        <a:t>MPa</a:t>
                      </a:r>
                      <a:r>
                        <a:rPr lang="en-GB" sz="1100" dirty="0">
                          <a:effectLst/>
                          <a:latin typeface="Times-Roman"/>
                          <a:ea typeface="Times New Roman"/>
                        </a:rPr>
                        <a:t>)</a:t>
                      </a:r>
                    </a:p>
                  </a:txBody>
                  <a:tcPr marL="68580" marR="68580" marT="0" marB="0" anchor="ctr"/>
                </a:tc>
                <a:tc>
                  <a:txBody>
                    <a:bodyPr/>
                    <a:lstStyle/>
                    <a:p>
                      <a:pPr algn="ctr">
                        <a:lnSpc>
                          <a:spcPct val="115000"/>
                        </a:lnSpc>
                        <a:spcAft>
                          <a:spcPts val="0"/>
                        </a:spcAft>
                      </a:pPr>
                      <a:r>
                        <a:rPr lang="en-GB" sz="1100">
                          <a:effectLst/>
                          <a:latin typeface="Times-Roman"/>
                          <a:ea typeface="Times New Roman"/>
                        </a:rPr>
                        <a:t>Pull 3 (MPa)</a:t>
                      </a:r>
                    </a:p>
                  </a:txBody>
                  <a:tcPr marL="68580" marR="68580" marT="0" marB="0" anchor="ctr"/>
                </a:tc>
                <a:tc>
                  <a:txBody>
                    <a:bodyPr/>
                    <a:lstStyle/>
                    <a:p>
                      <a:pPr algn="ctr">
                        <a:lnSpc>
                          <a:spcPct val="115000"/>
                        </a:lnSpc>
                        <a:spcAft>
                          <a:spcPts val="0"/>
                        </a:spcAft>
                      </a:pPr>
                      <a:r>
                        <a:rPr lang="en-GB" sz="1100" dirty="0">
                          <a:effectLst/>
                          <a:latin typeface="Times-Roman"/>
                          <a:ea typeface="Times New Roman"/>
                        </a:rPr>
                        <a:t>Pull 4 (MPa)</a:t>
                      </a:r>
                    </a:p>
                  </a:txBody>
                  <a:tcPr marL="68580" marR="68580" marT="0" marB="0" anchor="ctr"/>
                </a:tc>
                <a:tc>
                  <a:txBody>
                    <a:bodyPr/>
                    <a:lstStyle/>
                    <a:p>
                      <a:pPr algn="ctr">
                        <a:lnSpc>
                          <a:spcPct val="115000"/>
                        </a:lnSpc>
                        <a:spcAft>
                          <a:spcPts val="0"/>
                        </a:spcAft>
                      </a:pPr>
                      <a:r>
                        <a:rPr lang="en-GB" sz="1100" dirty="0">
                          <a:effectLst/>
                          <a:latin typeface="Times-Roman"/>
                          <a:ea typeface="Times New Roman"/>
                        </a:rPr>
                        <a:t>Pull 5 (MPa)</a:t>
                      </a:r>
                    </a:p>
                  </a:txBody>
                  <a:tcPr marL="68580" marR="68580" marT="0" marB="0" anchor="ctr"/>
                </a:tc>
                <a:tc>
                  <a:txBody>
                    <a:bodyPr/>
                    <a:lstStyle/>
                    <a:p>
                      <a:pPr algn="ctr">
                        <a:lnSpc>
                          <a:spcPct val="115000"/>
                        </a:lnSpc>
                        <a:spcAft>
                          <a:spcPts val="0"/>
                        </a:spcAft>
                      </a:pPr>
                      <a:r>
                        <a:rPr lang="en-GB" sz="1100" b="1" dirty="0">
                          <a:effectLst/>
                          <a:latin typeface="Times-Roman"/>
                          <a:ea typeface="Times New Roman"/>
                        </a:rPr>
                        <a:t>Average Pull Value</a:t>
                      </a:r>
                    </a:p>
                  </a:txBody>
                  <a:tcPr marL="68580" marR="68580" marT="0" marB="0" anchor="ctr"/>
                </a:tc>
                <a:tc>
                  <a:txBody>
                    <a:bodyPr/>
                    <a:lstStyle/>
                    <a:p>
                      <a:pPr algn="ctr">
                        <a:lnSpc>
                          <a:spcPct val="115000"/>
                        </a:lnSpc>
                        <a:spcAft>
                          <a:spcPts val="0"/>
                        </a:spcAft>
                      </a:pPr>
                      <a:r>
                        <a:rPr lang="en-GB" sz="1100" dirty="0">
                          <a:effectLst/>
                          <a:latin typeface="Times-Roman"/>
                          <a:ea typeface="Times New Roman"/>
                        </a:rPr>
                        <a:t>% variation</a:t>
                      </a:r>
                    </a:p>
                  </a:txBody>
                  <a:tcPr marL="68580" marR="68580" marT="0" marB="0" anchor="ctr"/>
                </a:tc>
              </a:tr>
              <a:tr h="370917">
                <a:tc>
                  <a:txBody>
                    <a:bodyPr/>
                    <a:lstStyle/>
                    <a:p>
                      <a:pPr algn="ctr">
                        <a:lnSpc>
                          <a:spcPct val="115000"/>
                        </a:lnSpc>
                        <a:spcAft>
                          <a:spcPts val="0"/>
                        </a:spcAft>
                      </a:pPr>
                      <a:r>
                        <a:rPr lang="en-GB" sz="1400" dirty="0">
                          <a:effectLst/>
                          <a:latin typeface="Times-Roman"/>
                          <a:ea typeface="Times New Roman"/>
                        </a:rPr>
                        <a:t>1</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1:1</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6.0</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6.4</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7.6</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7.6</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4.5</a:t>
                      </a:r>
                    </a:p>
                  </a:txBody>
                  <a:tcPr marL="68580" marR="68580" marT="0" marB="0" anchor="ctr">
                    <a:noFill/>
                  </a:tcPr>
                </a:tc>
                <a:tc>
                  <a:txBody>
                    <a:bodyPr/>
                    <a:lstStyle/>
                    <a:p>
                      <a:pPr algn="ctr">
                        <a:lnSpc>
                          <a:spcPct val="115000"/>
                        </a:lnSpc>
                        <a:spcAft>
                          <a:spcPts val="0"/>
                        </a:spcAft>
                      </a:pPr>
                      <a:r>
                        <a:rPr lang="en-GB" sz="1400" b="1" dirty="0">
                          <a:effectLst/>
                          <a:latin typeface="Times-Roman"/>
                          <a:ea typeface="Times New Roman"/>
                        </a:rPr>
                        <a:t>6.67</a:t>
                      </a:r>
                    </a:p>
                  </a:txBody>
                  <a:tcPr marL="68580" marR="68580" marT="0" marB="0" anchor="ctr">
                    <a:noFill/>
                  </a:tcPr>
                </a:tc>
                <a:tc>
                  <a:txBody>
                    <a:bodyPr/>
                    <a:lstStyle/>
                    <a:p>
                      <a:pPr algn="ctr">
                        <a:lnSpc>
                          <a:spcPct val="115000"/>
                        </a:lnSpc>
                        <a:spcAft>
                          <a:spcPts val="0"/>
                        </a:spcAft>
                      </a:pPr>
                      <a:r>
                        <a:rPr lang="en-GB" sz="1400" dirty="0">
                          <a:effectLst/>
                          <a:latin typeface="Times-Roman"/>
                          <a:ea typeface="Times New Roman"/>
                        </a:rPr>
                        <a:t>-</a:t>
                      </a:r>
                    </a:p>
                  </a:txBody>
                  <a:tcPr marL="68580" marR="68580" marT="0" marB="0" anchor="ctr">
                    <a:noFill/>
                  </a:tcPr>
                </a:tc>
              </a:tr>
              <a:tr h="370917">
                <a:tc>
                  <a:txBody>
                    <a:bodyPr/>
                    <a:lstStyle/>
                    <a:p>
                      <a:pPr algn="ctr">
                        <a:lnSpc>
                          <a:spcPct val="115000"/>
                        </a:lnSpc>
                        <a:spcAft>
                          <a:spcPts val="0"/>
                        </a:spcAft>
                      </a:pPr>
                      <a:r>
                        <a:rPr lang="en-GB" sz="1400">
                          <a:effectLst/>
                          <a:latin typeface="Times-Roman"/>
                          <a:ea typeface="Times New Roman"/>
                        </a:rPr>
                        <a:t>2</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1:2</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5.8</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4.0</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3.9</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3.6</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3.9</a:t>
                      </a:r>
                    </a:p>
                  </a:txBody>
                  <a:tcPr marL="68580" marR="68580" marT="0" marB="0" anchor="ctr">
                    <a:noFill/>
                  </a:tcPr>
                </a:tc>
                <a:tc>
                  <a:txBody>
                    <a:bodyPr/>
                    <a:lstStyle/>
                    <a:p>
                      <a:pPr algn="ctr">
                        <a:lnSpc>
                          <a:spcPct val="115000"/>
                        </a:lnSpc>
                        <a:spcAft>
                          <a:spcPts val="0"/>
                        </a:spcAft>
                      </a:pPr>
                      <a:r>
                        <a:rPr lang="en-GB" sz="1400" b="1" dirty="0">
                          <a:effectLst/>
                          <a:latin typeface="Times-Roman"/>
                          <a:ea typeface="Times New Roman"/>
                        </a:rPr>
                        <a:t>3.93</a:t>
                      </a:r>
                    </a:p>
                  </a:txBody>
                  <a:tcPr marL="68580" marR="68580" marT="0" marB="0" anchor="ctr">
                    <a:noFill/>
                  </a:tcPr>
                </a:tc>
                <a:tc>
                  <a:txBody>
                    <a:bodyPr/>
                    <a:lstStyle/>
                    <a:p>
                      <a:pPr algn="ctr">
                        <a:lnSpc>
                          <a:spcPct val="115000"/>
                        </a:lnSpc>
                        <a:spcAft>
                          <a:spcPts val="0"/>
                        </a:spcAft>
                      </a:pPr>
                      <a:r>
                        <a:rPr lang="en-GB" sz="1400" dirty="0">
                          <a:effectLst/>
                          <a:latin typeface="Times-Roman"/>
                          <a:ea typeface="Times New Roman"/>
                        </a:rPr>
                        <a:t>-</a:t>
                      </a:r>
                      <a:r>
                        <a:rPr lang="en-GB" sz="1400" dirty="0" smtClean="0">
                          <a:effectLst/>
                          <a:latin typeface="Times-Roman"/>
                          <a:ea typeface="Times New Roman"/>
                        </a:rPr>
                        <a:t>41%</a:t>
                      </a:r>
                      <a:endParaRPr lang="en-GB" sz="1400" dirty="0">
                        <a:effectLst/>
                        <a:latin typeface="Times-Roman"/>
                        <a:ea typeface="Times New Roman"/>
                      </a:endParaRPr>
                    </a:p>
                  </a:txBody>
                  <a:tcPr marL="68580" marR="68580" marT="0" marB="0" anchor="ctr">
                    <a:noFill/>
                  </a:tcPr>
                </a:tc>
              </a:tr>
              <a:tr h="370917">
                <a:tc>
                  <a:txBody>
                    <a:bodyPr/>
                    <a:lstStyle/>
                    <a:p>
                      <a:pPr algn="ctr">
                        <a:lnSpc>
                          <a:spcPct val="115000"/>
                        </a:lnSpc>
                        <a:spcAft>
                          <a:spcPts val="0"/>
                        </a:spcAft>
                      </a:pPr>
                      <a:r>
                        <a:rPr lang="en-GB" sz="1400">
                          <a:effectLst/>
                          <a:latin typeface="Times-Roman"/>
                          <a:ea typeface="Times New Roman"/>
                        </a:rPr>
                        <a:t>3</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2:1</a:t>
                      </a:r>
                    </a:p>
                  </a:txBody>
                  <a:tcPr marL="68580" marR="68580" marT="0" marB="0" anchor="ctr">
                    <a:noFill/>
                  </a:tcPr>
                </a:tc>
                <a:tc>
                  <a:txBody>
                    <a:bodyPr/>
                    <a:lstStyle/>
                    <a:p>
                      <a:pPr algn="ctr">
                        <a:lnSpc>
                          <a:spcPct val="115000"/>
                        </a:lnSpc>
                        <a:spcAft>
                          <a:spcPts val="0"/>
                        </a:spcAft>
                      </a:pPr>
                      <a:r>
                        <a:rPr lang="en-GB" sz="1400">
                          <a:solidFill>
                            <a:schemeClr val="bg1">
                              <a:lumMod val="50000"/>
                            </a:schemeClr>
                          </a:solidFill>
                          <a:effectLst/>
                          <a:latin typeface="Times-Roman"/>
                          <a:ea typeface="Times New Roman"/>
                        </a:rPr>
                        <a:t>5.8</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5.5</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6.2</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7.9</a:t>
                      </a:r>
                    </a:p>
                  </a:txBody>
                  <a:tcPr marL="68580" marR="68580" marT="0" marB="0" anchor="ctr">
                    <a:noFill/>
                  </a:tcPr>
                </a:tc>
                <a:tc>
                  <a:txBody>
                    <a:bodyPr/>
                    <a:lstStyle/>
                    <a:p>
                      <a:pPr algn="ctr">
                        <a:lnSpc>
                          <a:spcPct val="115000"/>
                        </a:lnSpc>
                        <a:spcAft>
                          <a:spcPts val="0"/>
                        </a:spcAft>
                      </a:pPr>
                      <a:r>
                        <a:rPr lang="en-GB" sz="1400" dirty="0">
                          <a:solidFill>
                            <a:schemeClr val="bg1">
                              <a:lumMod val="50000"/>
                            </a:schemeClr>
                          </a:solidFill>
                          <a:effectLst/>
                          <a:latin typeface="Times-Roman"/>
                          <a:ea typeface="Times New Roman"/>
                        </a:rPr>
                        <a:t>7.0</a:t>
                      </a:r>
                    </a:p>
                  </a:txBody>
                  <a:tcPr marL="68580" marR="68580" marT="0" marB="0" anchor="ctr">
                    <a:noFill/>
                  </a:tcPr>
                </a:tc>
                <a:tc>
                  <a:txBody>
                    <a:bodyPr/>
                    <a:lstStyle/>
                    <a:p>
                      <a:pPr algn="ctr">
                        <a:lnSpc>
                          <a:spcPct val="115000"/>
                        </a:lnSpc>
                        <a:spcAft>
                          <a:spcPts val="0"/>
                        </a:spcAft>
                      </a:pPr>
                      <a:r>
                        <a:rPr lang="en-GB" sz="1400" b="1" dirty="0">
                          <a:effectLst/>
                          <a:latin typeface="Times-Roman"/>
                          <a:ea typeface="Times New Roman"/>
                        </a:rPr>
                        <a:t>6.33</a:t>
                      </a:r>
                    </a:p>
                  </a:txBody>
                  <a:tcPr marL="68580" marR="68580" marT="0" marB="0" anchor="ctr">
                    <a:noFill/>
                  </a:tcPr>
                </a:tc>
                <a:tc>
                  <a:txBody>
                    <a:bodyPr/>
                    <a:lstStyle/>
                    <a:p>
                      <a:pPr algn="ctr">
                        <a:lnSpc>
                          <a:spcPct val="115000"/>
                        </a:lnSpc>
                        <a:spcAft>
                          <a:spcPts val="0"/>
                        </a:spcAft>
                      </a:pPr>
                      <a:r>
                        <a:rPr lang="en-GB" sz="1400" dirty="0">
                          <a:effectLst/>
                          <a:latin typeface="Times-Roman"/>
                          <a:ea typeface="Times New Roman"/>
                        </a:rPr>
                        <a:t>-</a:t>
                      </a:r>
                      <a:r>
                        <a:rPr lang="en-GB" sz="1400" dirty="0" smtClean="0">
                          <a:effectLst/>
                          <a:latin typeface="Times-Roman"/>
                          <a:ea typeface="Times New Roman"/>
                        </a:rPr>
                        <a:t>5%</a:t>
                      </a:r>
                      <a:endParaRPr lang="en-GB" sz="1400" dirty="0">
                        <a:effectLst/>
                        <a:latin typeface="Times-Roman"/>
                        <a:ea typeface="Times New Roman"/>
                      </a:endParaRPr>
                    </a:p>
                  </a:txBody>
                  <a:tcPr marL="68580" marR="68580" marT="0" marB="0" anchor="ctr">
                    <a:noFill/>
                  </a:tcPr>
                </a:tc>
              </a:tr>
            </a:tbl>
          </a:graphicData>
        </a:graphic>
      </p:graphicFrame>
    </p:spTree>
  </p:cSld>
  <p:clrMapOvr>
    <a:masterClrMapping/>
  </p:clrMapOvr>
  <p:transition spd="med" advTm="15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96838" y="144463"/>
            <a:ext cx="8951912" cy="1074737"/>
          </a:xfrm>
        </p:spPr>
        <p:txBody>
          <a:bodyPr/>
          <a:lstStyle/>
          <a:p>
            <a:r>
              <a:rPr lang="en-GB" altLang="en-US" sz="2800" smtClean="0"/>
              <a:t>What is the effect of Dolly Design?</a:t>
            </a:r>
            <a:br>
              <a:rPr lang="en-GB" altLang="en-US" sz="2800" smtClean="0"/>
            </a:br>
            <a:endParaRPr lang="en-GB" altLang="en-US" sz="2800" smtClean="0"/>
          </a:p>
        </p:txBody>
      </p:sp>
      <p:sp>
        <p:nvSpPr>
          <p:cNvPr id="29699" name="Content Placeholder 2"/>
          <p:cNvSpPr>
            <a:spLocks noGrp="1"/>
          </p:cNvSpPr>
          <p:nvPr>
            <p:ph idx="1"/>
          </p:nvPr>
        </p:nvSpPr>
        <p:spPr>
          <a:xfrm>
            <a:off x="231775" y="1935163"/>
            <a:ext cx="8785225" cy="1958975"/>
          </a:xfrm>
        </p:spPr>
        <p:txBody>
          <a:bodyPr/>
          <a:lstStyle/>
          <a:p>
            <a:r>
              <a:rPr lang="en-GB" altLang="en-US" sz="2000" smtClean="0"/>
              <a:t>ISO and ASTM standards recommend the length of the dolly be at least half the diameter of the dolly. If this recommendation is taken literally, then some commercially available dollies do not comply. </a:t>
            </a:r>
          </a:p>
          <a:p>
            <a:r>
              <a:rPr lang="en-GB" altLang="en-US" sz="2000" smtClean="0"/>
              <a:t>However the thickness of the base should also be a consideration</a:t>
            </a:r>
          </a:p>
          <a:p>
            <a:endParaRPr lang="en-GB" altLang="en-US" sz="2000" smtClean="0"/>
          </a:p>
          <a:p>
            <a:pPr lvl="1"/>
            <a:r>
              <a:rPr lang="en-GB" altLang="en-US" sz="1800" smtClean="0"/>
              <a:t>The testing in this report utilised a selection of the designs shown below </a:t>
            </a:r>
            <a:endParaRPr lang="en-GB" altLang="en-US" sz="2800" smtClean="0"/>
          </a:p>
        </p:txBody>
      </p:sp>
      <p:pic>
        <p:nvPicPr>
          <p:cNvPr id="29700" name="Content Placeholder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9313" y="3971925"/>
            <a:ext cx="17272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Rectangle 1"/>
          <p:cNvSpPr>
            <a:spLocks noChangeArrowheads="1"/>
          </p:cNvSpPr>
          <p:nvPr/>
        </p:nvSpPr>
        <p:spPr bwMode="auto">
          <a:xfrm>
            <a:off x="428625" y="5618163"/>
            <a:ext cx="23098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Arial" pitchFamily="34" charset="0"/>
              </a:defRPr>
            </a:lvl1pPr>
            <a:lvl2pPr marL="742950" indent="-285750" algn="l">
              <a:spcBef>
                <a:spcPct val="20000"/>
              </a:spcBef>
              <a:buChar char="–"/>
              <a:defRPr sz="2400">
                <a:solidFill>
                  <a:schemeClr val="bg2"/>
                </a:solidFill>
                <a:latin typeface="Arial" pitchFamily="34" charset="0"/>
              </a:defRPr>
            </a:lvl2pPr>
            <a:lvl3pPr marL="1143000" indent="-228600" algn="l">
              <a:spcBef>
                <a:spcPct val="20000"/>
              </a:spcBef>
              <a:buChar char="•"/>
              <a:defRPr sz="2000">
                <a:solidFill>
                  <a:schemeClr val="folHlink"/>
                </a:solidFill>
                <a:latin typeface="Arial" pitchFamily="34" charset="0"/>
              </a:defRPr>
            </a:lvl3pPr>
            <a:lvl4pPr marL="1600200" indent="-228600" algn="l">
              <a:spcBef>
                <a:spcPct val="20000"/>
              </a:spcBef>
              <a:buChar char="–"/>
              <a:defRPr>
                <a:solidFill>
                  <a:schemeClr val="folHlink"/>
                </a:solidFill>
                <a:latin typeface="Arial" pitchFamily="34" charset="0"/>
              </a:defRPr>
            </a:lvl4pPr>
            <a:lvl5pPr marL="2057400" indent="-228600" algn="l">
              <a:spcBef>
                <a:spcPct val="20000"/>
              </a:spcBef>
              <a:buChar char="»"/>
              <a:defRPr>
                <a:solidFill>
                  <a:schemeClr val="folHlink"/>
                </a:solidFill>
                <a:latin typeface="Arial" pitchFamily="34" charset="0"/>
              </a:defRPr>
            </a:lvl5pPr>
            <a:lvl6pPr marL="2514600" indent="-228600" eaLnBrk="0" fontAlgn="base" hangingPunct="0">
              <a:spcBef>
                <a:spcPct val="20000"/>
              </a:spcBef>
              <a:spcAft>
                <a:spcPct val="0"/>
              </a:spcAft>
              <a:buChar char="»"/>
              <a:defRPr>
                <a:solidFill>
                  <a:schemeClr val="folHlink"/>
                </a:solidFill>
                <a:latin typeface="Arial" pitchFamily="34" charset="0"/>
              </a:defRPr>
            </a:lvl6pPr>
            <a:lvl7pPr marL="2971800" indent="-228600" eaLnBrk="0" fontAlgn="base" hangingPunct="0">
              <a:spcBef>
                <a:spcPct val="20000"/>
              </a:spcBef>
              <a:spcAft>
                <a:spcPct val="0"/>
              </a:spcAft>
              <a:buChar char="»"/>
              <a:defRPr>
                <a:solidFill>
                  <a:schemeClr val="folHlink"/>
                </a:solidFill>
                <a:latin typeface="Arial" pitchFamily="34" charset="0"/>
              </a:defRPr>
            </a:lvl7pPr>
            <a:lvl8pPr marL="3429000" indent="-228600" eaLnBrk="0" fontAlgn="base" hangingPunct="0">
              <a:spcBef>
                <a:spcPct val="20000"/>
              </a:spcBef>
              <a:spcAft>
                <a:spcPct val="0"/>
              </a:spcAft>
              <a:buChar char="»"/>
              <a:defRPr>
                <a:solidFill>
                  <a:schemeClr val="folHlink"/>
                </a:solidFill>
                <a:latin typeface="Arial" pitchFamily="34" charset="0"/>
              </a:defRPr>
            </a:lvl8pPr>
            <a:lvl9pPr marL="3886200" indent="-228600" eaLnBrk="0" fontAlgn="base" hangingPunct="0">
              <a:spcBef>
                <a:spcPct val="20000"/>
              </a:spcBef>
              <a:spcAft>
                <a:spcPct val="0"/>
              </a:spcAft>
              <a:buChar char="»"/>
              <a:defRPr>
                <a:solidFill>
                  <a:schemeClr val="folHlink"/>
                </a:solidFill>
                <a:latin typeface="Arial" pitchFamily="34" charset="0"/>
              </a:defRPr>
            </a:lvl9pPr>
          </a:lstStyle>
          <a:p>
            <a:pPr algn="ctr">
              <a:spcBef>
                <a:spcPct val="0"/>
              </a:spcBef>
              <a:buFontTx/>
              <a:buNone/>
            </a:pPr>
            <a:r>
              <a:rPr lang="en-GB" altLang="en-US" sz="1600">
                <a:solidFill>
                  <a:srgbClr val="000000"/>
                </a:solidFill>
              </a:rPr>
              <a:t>Elcometer Type V Dolly</a:t>
            </a:r>
          </a:p>
        </p:txBody>
      </p:sp>
      <p:pic>
        <p:nvPicPr>
          <p:cNvPr id="29702"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2038" y="3894138"/>
            <a:ext cx="1741487"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3" name="Rectangle 1"/>
          <p:cNvSpPr>
            <a:spLocks noChangeArrowheads="1"/>
          </p:cNvSpPr>
          <p:nvPr/>
        </p:nvSpPr>
        <p:spPr bwMode="auto">
          <a:xfrm>
            <a:off x="3276600" y="5605463"/>
            <a:ext cx="239236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Arial" pitchFamily="34" charset="0"/>
              </a:defRPr>
            </a:lvl1pPr>
            <a:lvl2pPr marL="742950" indent="-285750" algn="l">
              <a:spcBef>
                <a:spcPct val="20000"/>
              </a:spcBef>
              <a:buChar char="–"/>
              <a:defRPr sz="2400">
                <a:solidFill>
                  <a:schemeClr val="bg2"/>
                </a:solidFill>
                <a:latin typeface="Arial" pitchFamily="34" charset="0"/>
              </a:defRPr>
            </a:lvl2pPr>
            <a:lvl3pPr marL="1143000" indent="-228600" algn="l">
              <a:spcBef>
                <a:spcPct val="20000"/>
              </a:spcBef>
              <a:buChar char="•"/>
              <a:defRPr sz="2000">
                <a:solidFill>
                  <a:schemeClr val="folHlink"/>
                </a:solidFill>
                <a:latin typeface="Arial" pitchFamily="34" charset="0"/>
              </a:defRPr>
            </a:lvl3pPr>
            <a:lvl4pPr marL="1600200" indent="-228600" algn="l">
              <a:spcBef>
                <a:spcPct val="20000"/>
              </a:spcBef>
              <a:buChar char="–"/>
              <a:defRPr>
                <a:solidFill>
                  <a:schemeClr val="folHlink"/>
                </a:solidFill>
                <a:latin typeface="Arial" pitchFamily="34" charset="0"/>
              </a:defRPr>
            </a:lvl4pPr>
            <a:lvl5pPr marL="2057400" indent="-228600" algn="l">
              <a:spcBef>
                <a:spcPct val="20000"/>
              </a:spcBef>
              <a:buChar char="»"/>
              <a:defRPr>
                <a:solidFill>
                  <a:schemeClr val="folHlink"/>
                </a:solidFill>
                <a:latin typeface="Arial" pitchFamily="34" charset="0"/>
              </a:defRPr>
            </a:lvl5pPr>
            <a:lvl6pPr marL="2514600" indent="-228600" eaLnBrk="0" fontAlgn="base" hangingPunct="0">
              <a:spcBef>
                <a:spcPct val="20000"/>
              </a:spcBef>
              <a:spcAft>
                <a:spcPct val="0"/>
              </a:spcAft>
              <a:buChar char="»"/>
              <a:defRPr>
                <a:solidFill>
                  <a:schemeClr val="folHlink"/>
                </a:solidFill>
                <a:latin typeface="Arial" pitchFamily="34" charset="0"/>
              </a:defRPr>
            </a:lvl6pPr>
            <a:lvl7pPr marL="2971800" indent="-228600" eaLnBrk="0" fontAlgn="base" hangingPunct="0">
              <a:spcBef>
                <a:spcPct val="20000"/>
              </a:spcBef>
              <a:spcAft>
                <a:spcPct val="0"/>
              </a:spcAft>
              <a:buChar char="»"/>
              <a:defRPr>
                <a:solidFill>
                  <a:schemeClr val="folHlink"/>
                </a:solidFill>
                <a:latin typeface="Arial" pitchFamily="34" charset="0"/>
              </a:defRPr>
            </a:lvl7pPr>
            <a:lvl8pPr marL="3429000" indent="-228600" eaLnBrk="0" fontAlgn="base" hangingPunct="0">
              <a:spcBef>
                <a:spcPct val="20000"/>
              </a:spcBef>
              <a:spcAft>
                <a:spcPct val="0"/>
              </a:spcAft>
              <a:buChar char="»"/>
              <a:defRPr>
                <a:solidFill>
                  <a:schemeClr val="folHlink"/>
                </a:solidFill>
                <a:latin typeface="Arial" pitchFamily="34" charset="0"/>
              </a:defRPr>
            </a:lvl8pPr>
            <a:lvl9pPr marL="3886200" indent="-228600" eaLnBrk="0" fontAlgn="base" hangingPunct="0">
              <a:spcBef>
                <a:spcPct val="20000"/>
              </a:spcBef>
              <a:spcAft>
                <a:spcPct val="0"/>
              </a:spcAft>
              <a:buChar char="»"/>
              <a:defRPr>
                <a:solidFill>
                  <a:schemeClr val="folHlink"/>
                </a:solidFill>
                <a:latin typeface="Arial" pitchFamily="34" charset="0"/>
              </a:defRPr>
            </a:lvl9pPr>
          </a:lstStyle>
          <a:p>
            <a:pPr algn="ctr">
              <a:spcBef>
                <a:spcPct val="0"/>
              </a:spcBef>
              <a:buFontTx/>
              <a:buNone/>
            </a:pPr>
            <a:r>
              <a:rPr lang="en-GB" altLang="en-US" sz="1600">
                <a:solidFill>
                  <a:srgbClr val="000000"/>
                </a:solidFill>
              </a:rPr>
              <a:t>Competitor Type V Dolly</a:t>
            </a:r>
          </a:p>
        </p:txBody>
      </p:sp>
      <p:pic>
        <p:nvPicPr>
          <p:cNvPr id="29704"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4175" y="3960813"/>
            <a:ext cx="1617663" cy="161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5" name="Rectangle 1"/>
          <p:cNvSpPr>
            <a:spLocks noChangeArrowheads="1"/>
          </p:cNvSpPr>
          <p:nvPr/>
        </p:nvSpPr>
        <p:spPr bwMode="auto">
          <a:xfrm>
            <a:off x="6553200" y="5589588"/>
            <a:ext cx="19796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Arial" pitchFamily="34" charset="0"/>
              </a:defRPr>
            </a:lvl1pPr>
            <a:lvl2pPr marL="742950" indent="-285750" algn="l">
              <a:spcBef>
                <a:spcPct val="20000"/>
              </a:spcBef>
              <a:buChar char="–"/>
              <a:defRPr sz="2400">
                <a:solidFill>
                  <a:schemeClr val="bg2"/>
                </a:solidFill>
                <a:latin typeface="Arial" pitchFamily="34" charset="0"/>
              </a:defRPr>
            </a:lvl2pPr>
            <a:lvl3pPr marL="1143000" indent="-228600" algn="l">
              <a:spcBef>
                <a:spcPct val="20000"/>
              </a:spcBef>
              <a:buChar char="•"/>
              <a:defRPr sz="2000">
                <a:solidFill>
                  <a:schemeClr val="folHlink"/>
                </a:solidFill>
                <a:latin typeface="Arial" pitchFamily="34" charset="0"/>
              </a:defRPr>
            </a:lvl3pPr>
            <a:lvl4pPr marL="1600200" indent="-228600" algn="l">
              <a:spcBef>
                <a:spcPct val="20000"/>
              </a:spcBef>
              <a:buChar char="–"/>
              <a:defRPr>
                <a:solidFill>
                  <a:schemeClr val="folHlink"/>
                </a:solidFill>
                <a:latin typeface="Arial" pitchFamily="34" charset="0"/>
              </a:defRPr>
            </a:lvl4pPr>
            <a:lvl5pPr marL="2057400" indent="-228600" algn="l">
              <a:spcBef>
                <a:spcPct val="20000"/>
              </a:spcBef>
              <a:buChar char="»"/>
              <a:defRPr>
                <a:solidFill>
                  <a:schemeClr val="folHlink"/>
                </a:solidFill>
                <a:latin typeface="Arial" pitchFamily="34" charset="0"/>
              </a:defRPr>
            </a:lvl5pPr>
            <a:lvl6pPr marL="2514600" indent="-228600" eaLnBrk="0" fontAlgn="base" hangingPunct="0">
              <a:spcBef>
                <a:spcPct val="20000"/>
              </a:spcBef>
              <a:spcAft>
                <a:spcPct val="0"/>
              </a:spcAft>
              <a:buChar char="»"/>
              <a:defRPr>
                <a:solidFill>
                  <a:schemeClr val="folHlink"/>
                </a:solidFill>
                <a:latin typeface="Arial" pitchFamily="34" charset="0"/>
              </a:defRPr>
            </a:lvl6pPr>
            <a:lvl7pPr marL="2971800" indent="-228600" eaLnBrk="0" fontAlgn="base" hangingPunct="0">
              <a:spcBef>
                <a:spcPct val="20000"/>
              </a:spcBef>
              <a:spcAft>
                <a:spcPct val="0"/>
              </a:spcAft>
              <a:buChar char="»"/>
              <a:defRPr>
                <a:solidFill>
                  <a:schemeClr val="folHlink"/>
                </a:solidFill>
                <a:latin typeface="Arial" pitchFamily="34" charset="0"/>
              </a:defRPr>
            </a:lvl7pPr>
            <a:lvl8pPr marL="3429000" indent="-228600" eaLnBrk="0" fontAlgn="base" hangingPunct="0">
              <a:spcBef>
                <a:spcPct val="20000"/>
              </a:spcBef>
              <a:spcAft>
                <a:spcPct val="0"/>
              </a:spcAft>
              <a:buChar char="»"/>
              <a:defRPr>
                <a:solidFill>
                  <a:schemeClr val="folHlink"/>
                </a:solidFill>
                <a:latin typeface="Arial" pitchFamily="34" charset="0"/>
              </a:defRPr>
            </a:lvl8pPr>
            <a:lvl9pPr marL="3886200" indent="-228600" eaLnBrk="0" fontAlgn="base" hangingPunct="0">
              <a:spcBef>
                <a:spcPct val="20000"/>
              </a:spcBef>
              <a:spcAft>
                <a:spcPct val="0"/>
              </a:spcAft>
              <a:buChar char="»"/>
              <a:defRPr>
                <a:solidFill>
                  <a:schemeClr val="folHlink"/>
                </a:solidFill>
                <a:latin typeface="Arial" pitchFamily="34" charset="0"/>
              </a:defRPr>
            </a:lvl9pPr>
          </a:lstStyle>
          <a:p>
            <a:pPr algn="ctr">
              <a:spcBef>
                <a:spcPct val="0"/>
              </a:spcBef>
              <a:buFontTx/>
              <a:buNone/>
            </a:pPr>
            <a:r>
              <a:rPr lang="en-GB" altLang="en-US" sz="1600">
                <a:solidFill>
                  <a:srgbClr val="000000"/>
                </a:solidFill>
              </a:rPr>
              <a:t>Hybrid Type V Dolly</a:t>
            </a:r>
          </a:p>
        </p:txBody>
      </p:sp>
    </p:spTree>
  </p:cSld>
  <p:clrMapOvr>
    <a:masterClrMapping/>
  </p:clrMapOvr>
  <p:transition spd="med" advTm="15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96838" y="171450"/>
            <a:ext cx="8951912" cy="1074738"/>
          </a:xfrm>
        </p:spPr>
        <p:txBody>
          <a:bodyPr anchor="t"/>
          <a:lstStyle/>
          <a:p>
            <a:r>
              <a:rPr lang="en-GB" altLang="en-US" smtClean="0"/>
              <a:t>Dolly Design</a:t>
            </a:r>
          </a:p>
        </p:txBody>
      </p:sp>
      <p:sp>
        <p:nvSpPr>
          <p:cNvPr id="30723" name="Content Placeholder 2"/>
          <p:cNvSpPr>
            <a:spLocks noGrp="1"/>
          </p:cNvSpPr>
          <p:nvPr>
            <p:ph idx="1"/>
          </p:nvPr>
        </p:nvSpPr>
        <p:spPr/>
        <p:txBody>
          <a:bodyPr/>
          <a:lstStyle/>
          <a:p>
            <a:endParaRPr lang="en-GB" altLang="en-US" sz="1800" smtClean="0"/>
          </a:p>
          <a:p>
            <a:endParaRPr lang="en-GB" altLang="en-US" sz="1800" smtClean="0"/>
          </a:p>
          <a:p>
            <a:endParaRPr lang="en-GB" altLang="en-US" sz="1800" smtClean="0"/>
          </a:p>
          <a:p>
            <a:endParaRPr lang="en-GB" altLang="en-US" sz="1800" smtClean="0"/>
          </a:p>
          <a:p>
            <a:endParaRPr lang="en-GB" altLang="en-US" sz="1800" smtClean="0"/>
          </a:p>
          <a:p>
            <a:endParaRPr lang="en-GB" altLang="en-US" sz="1800" smtClean="0"/>
          </a:p>
          <a:p>
            <a:r>
              <a:rPr lang="en-GB" altLang="en-US" sz="2000" smtClean="0"/>
              <a:t>A 16% higher pull strength is required to remove the thicker based dolly from the surface than the thinner based dolly</a:t>
            </a:r>
          </a:p>
          <a:p>
            <a:r>
              <a:rPr lang="en-GB" altLang="en-US" sz="2000" smtClean="0"/>
              <a:t>Video examination showed that for both designs the dollies started to lift from the edges, but there was no discernible visible difference in the mechanical action of the pull test on each dolly</a:t>
            </a:r>
            <a:endParaRPr lang="en-GB" altLang="en-US" sz="3200" smtClean="0"/>
          </a:p>
        </p:txBody>
      </p:sp>
      <p:graphicFrame>
        <p:nvGraphicFramePr>
          <p:cNvPr id="4" name="Content Placeholder 3"/>
          <p:cNvGraphicFramePr>
            <a:graphicFrameLocks/>
          </p:cNvGraphicFramePr>
          <p:nvPr/>
        </p:nvGraphicFramePr>
        <p:xfrm>
          <a:off x="476250" y="2047875"/>
          <a:ext cx="8004175" cy="1898650"/>
        </p:xfrm>
        <a:graphic>
          <a:graphicData uri="http://schemas.openxmlformats.org/drawingml/2006/table">
            <a:tbl>
              <a:tblPr firstRow="1" bandRow="1">
                <a:tableStyleId>{073A0DAA-6AF3-43AB-8588-CEC1D06C72B9}</a:tableStyleId>
              </a:tblPr>
              <a:tblGrid>
                <a:gridCol w="2668058"/>
                <a:gridCol w="2668058"/>
                <a:gridCol w="2668058"/>
              </a:tblGrid>
              <a:tr h="261895">
                <a:tc>
                  <a:txBody>
                    <a:bodyPr/>
                    <a:lstStyle/>
                    <a:p>
                      <a:pPr algn="ctr">
                        <a:lnSpc>
                          <a:spcPct val="115000"/>
                        </a:lnSpc>
                        <a:spcAft>
                          <a:spcPts val="0"/>
                        </a:spcAft>
                      </a:pPr>
                      <a:r>
                        <a:rPr lang="en-GB" sz="1400" dirty="0" smtClean="0">
                          <a:solidFill>
                            <a:schemeClr val="bg1"/>
                          </a:solidFill>
                          <a:effectLst/>
                          <a:latin typeface="Times-Roman"/>
                          <a:ea typeface="Times New Roman"/>
                          <a:cs typeface="Times-Roman"/>
                        </a:rPr>
                        <a:t>Set</a:t>
                      </a:r>
                      <a:endParaRPr lang="en-GB" sz="1400" dirty="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400" dirty="0" smtClean="0">
                          <a:solidFill>
                            <a:schemeClr val="bg1"/>
                          </a:solidFill>
                          <a:effectLst/>
                          <a:latin typeface="Times-Roman"/>
                          <a:ea typeface="Times New Roman"/>
                          <a:cs typeface="Times-Roman"/>
                        </a:rPr>
                        <a:t>Elcometer 506 </a:t>
                      </a:r>
                      <a:r>
                        <a:rPr lang="en-GB" sz="1400" dirty="0">
                          <a:solidFill>
                            <a:schemeClr val="bg1"/>
                          </a:solidFill>
                          <a:effectLst/>
                          <a:latin typeface="Times-Roman"/>
                          <a:ea typeface="Times New Roman"/>
                          <a:cs typeface="Times-Roman"/>
                        </a:rPr>
                        <a:t>(</a:t>
                      </a:r>
                      <a:r>
                        <a:rPr lang="en-GB" sz="1400" dirty="0" err="1">
                          <a:solidFill>
                            <a:schemeClr val="bg1"/>
                          </a:solidFill>
                          <a:effectLst/>
                          <a:latin typeface="Times-Roman"/>
                          <a:ea typeface="Times New Roman"/>
                          <a:cs typeface="Times-Roman"/>
                        </a:rPr>
                        <a:t>MPa</a:t>
                      </a:r>
                      <a:r>
                        <a:rPr lang="en-GB" sz="1400" dirty="0">
                          <a:solidFill>
                            <a:schemeClr val="bg1"/>
                          </a:solidFill>
                          <a:effectLst/>
                          <a:latin typeface="Times-Roman"/>
                          <a:ea typeface="Times New Roman"/>
                          <a:cs typeface="Times-Roman"/>
                        </a:rPr>
                        <a:t>)</a:t>
                      </a:r>
                      <a:endParaRPr lang="en-GB" sz="1400" dirty="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400" dirty="0" smtClean="0">
                          <a:solidFill>
                            <a:schemeClr val="bg1"/>
                          </a:solidFill>
                          <a:effectLst/>
                          <a:latin typeface="Times-Roman"/>
                          <a:ea typeface="Times New Roman"/>
                          <a:cs typeface="Times-Roman"/>
                        </a:rPr>
                        <a:t>Hybrid </a:t>
                      </a:r>
                      <a:r>
                        <a:rPr lang="en-GB" sz="1400" dirty="0">
                          <a:solidFill>
                            <a:schemeClr val="bg1"/>
                          </a:solidFill>
                          <a:effectLst/>
                          <a:latin typeface="Times-Roman"/>
                          <a:ea typeface="Times New Roman"/>
                          <a:cs typeface="Times-Roman"/>
                        </a:rPr>
                        <a:t>(</a:t>
                      </a:r>
                      <a:r>
                        <a:rPr lang="en-GB" sz="1400" dirty="0" err="1">
                          <a:solidFill>
                            <a:schemeClr val="bg1"/>
                          </a:solidFill>
                          <a:effectLst/>
                          <a:latin typeface="Times-Roman"/>
                          <a:ea typeface="Times New Roman"/>
                          <a:cs typeface="Times-Roman"/>
                        </a:rPr>
                        <a:t>MPa</a:t>
                      </a:r>
                      <a:r>
                        <a:rPr lang="en-GB" sz="1400" dirty="0">
                          <a:solidFill>
                            <a:schemeClr val="bg1"/>
                          </a:solidFill>
                          <a:effectLst/>
                          <a:latin typeface="Times-Roman"/>
                          <a:ea typeface="Times New Roman"/>
                          <a:cs typeface="Times-Roman"/>
                        </a:rPr>
                        <a:t>)</a:t>
                      </a:r>
                      <a:endParaRPr lang="en-GB" sz="1400" dirty="0">
                        <a:solidFill>
                          <a:schemeClr val="bg1"/>
                        </a:solidFill>
                        <a:effectLst/>
                        <a:latin typeface="Times New Roman"/>
                        <a:ea typeface="Times New Roman"/>
                      </a:endParaRPr>
                    </a:p>
                  </a:txBody>
                  <a:tcPr marL="68580" marR="68580" marT="0" marB="0" anchor="ctr"/>
                </a:tc>
              </a:tr>
              <a:tr h="261895">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a:solidFill>
                            <a:srgbClr val="231F20"/>
                          </a:solidFill>
                          <a:effectLst/>
                          <a:latin typeface="Times-Roman"/>
                          <a:ea typeface="Times New Roman"/>
                          <a:cs typeface="Times-Roman"/>
                        </a:rPr>
                        <a:t>10.4</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9.4</a:t>
                      </a:r>
                      <a:endParaRPr lang="en-GB" sz="1400" dirty="0">
                        <a:effectLst/>
                        <a:latin typeface="Times New Roman"/>
                        <a:ea typeface="Times New Roman"/>
                      </a:endParaRPr>
                    </a:p>
                  </a:txBody>
                  <a:tcPr marL="68580" marR="68580" marT="0" marB="0" anchor="ctr">
                    <a:noFill/>
                  </a:tcPr>
                </a:tc>
              </a:tr>
              <a:tr h="261895">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2</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10.7</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8.2</a:t>
                      </a:r>
                      <a:endParaRPr lang="en-GB" sz="1400" dirty="0">
                        <a:effectLst/>
                        <a:latin typeface="Times New Roman"/>
                        <a:ea typeface="Times New Roman"/>
                      </a:endParaRPr>
                    </a:p>
                  </a:txBody>
                  <a:tcPr marL="68580" marR="68580" marT="0" marB="0" anchor="ctr">
                    <a:noFill/>
                  </a:tcPr>
                </a:tc>
              </a:tr>
              <a:tr h="261895">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3</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11.3</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9.1</a:t>
                      </a:r>
                      <a:endParaRPr lang="en-GB" sz="1400" dirty="0">
                        <a:effectLst/>
                        <a:latin typeface="Times New Roman"/>
                        <a:ea typeface="Times New Roman"/>
                      </a:endParaRPr>
                    </a:p>
                  </a:txBody>
                  <a:tcPr marL="68580" marR="68580" marT="0" marB="0" anchor="ctr">
                    <a:noFill/>
                  </a:tcPr>
                </a:tc>
              </a:tr>
              <a:tr h="261895">
                <a:tc>
                  <a:txBody>
                    <a:bodyPr/>
                    <a:lstStyle/>
                    <a:p>
                      <a:pPr algn="ctr">
                        <a:lnSpc>
                          <a:spcPct val="115000"/>
                        </a:lnSpc>
                        <a:spcAft>
                          <a:spcPts val="0"/>
                        </a:spcAft>
                      </a:pPr>
                      <a:r>
                        <a:rPr lang="en-GB" sz="1400">
                          <a:solidFill>
                            <a:srgbClr val="231F20"/>
                          </a:solidFill>
                          <a:effectLst/>
                          <a:latin typeface="Times-Roman"/>
                          <a:ea typeface="Times New Roman"/>
                          <a:cs typeface="Times-Roman"/>
                        </a:rPr>
                        <a:t>4</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9.8</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8.8</a:t>
                      </a:r>
                      <a:endParaRPr lang="en-GB" sz="1400" dirty="0">
                        <a:effectLst/>
                        <a:latin typeface="Times New Roman"/>
                        <a:ea typeface="Times New Roman"/>
                      </a:endParaRPr>
                    </a:p>
                  </a:txBody>
                  <a:tcPr marL="68580" marR="68580" marT="0" marB="0" anchor="ctr">
                    <a:noFill/>
                  </a:tcPr>
                </a:tc>
              </a:tr>
              <a:tr h="327278">
                <a:tc>
                  <a:txBody>
                    <a:bodyPr/>
                    <a:lstStyle/>
                    <a:p>
                      <a:pPr algn="ctr">
                        <a:lnSpc>
                          <a:spcPct val="115000"/>
                        </a:lnSpc>
                        <a:spcAft>
                          <a:spcPts val="0"/>
                        </a:spcAft>
                      </a:pPr>
                      <a:r>
                        <a:rPr lang="en-GB" sz="1400">
                          <a:solidFill>
                            <a:srgbClr val="231F20"/>
                          </a:solidFill>
                          <a:effectLst/>
                          <a:latin typeface="Times-Roman"/>
                          <a:ea typeface="Times New Roman"/>
                          <a:cs typeface="Times-Roman"/>
                        </a:rPr>
                        <a:t>5</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10.3</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8.5</a:t>
                      </a:r>
                      <a:endParaRPr lang="en-GB" sz="1400" dirty="0">
                        <a:effectLst/>
                        <a:latin typeface="Times New Roman"/>
                        <a:ea typeface="Times New Roman"/>
                      </a:endParaRPr>
                    </a:p>
                  </a:txBody>
                  <a:tcPr marL="68580" marR="68580" marT="0" marB="0" anchor="ctr">
                    <a:noFill/>
                  </a:tcPr>
                </a:tc>
              </a:tr>
              <a:tr h="261895">
                <a:tc>
                  <a:txBody>
                    <a:bodyPr/>
                    <a:lstStyle/>
                    <a:p>
                      <a:pPr algn="ctr">
                        <a:lnSpc>
                          <a:spcPct val="115000"/>
                        </a:lnSpc>
                        <a:spcAft>
                          <a:spcPts val="0"/>
                        </a:spcAft>
                      </a:pPr>
                      <a:r>
                        <a:rPr lang="en-GB" sz="1400" b="1" baseline="0" dirty="0">
                          <a:solidFill>
                            <a:srgbClr val="231F20"/>
                          </a:solidFill>
                          <a:effectLst/>
                          <a:latin typeface="Times-Roman"/>
                          <a:ea typeface="Times New Roman"/>
                          <a:cs typeface="Times-Roman"/>
                        </a:rPr>
                        <a:t>Average </a:t>
                      </a:r>
                      <a:r>
                        <a:rPr lang="en-GB" sz="1400" b="1" baseline="0" dirty="0" smtClean="0">
                          <a:solidFill>
                            <a:srgbClr val="231F20"/>
                          </a:solidFill>
                          <a:effectLst/>
                          <a:latin typeface="Times-Roman"/>
                          <a:ea typeface="Times New Roman"/>
                          <a:cs typeface="Times-Roman"/>
                        </a:rPr>
                        <a:t>value</a:t>
                      </a:r>
                      <a:endParaRPr lang="en-GB" sz="1400" b="1" baseline="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b="1" dirty="0">
                          <a:solidFill>
                            <a:srgbClr val="231F20"/>
                          </a:solidFill>
                          <a:effectLst/>
                          <a:latin typeface="Times-Roman"/>
                          <a:ea typeface="Times New Roman"/>
                          <a:cs typeface="Times-Roman"/>
                        </a:rPr>
                        <a:t>10.46</a:t>
                      </a:r>
                      <a:endParaRPr lang="en-GB" sz="1400" b="1"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b="1" dirty="0">
                          <a:solidFill>
                            <a:srgbClr val="231F20"/>
                          </a:solidFill>
                          <a:effectLst/>
                          <a:latin typeface="Times-Roman"/>
                          <a:ea typeface="Times New Roman"/>
                          <a:cs typeface="Times-Roman"/>
                        </a:rPr>
                        <a:t>8.8</a:t>
                      </a:r>
                      <a:endParaRPr lang="en-GB" sz="1400" b="1" dirty="0">
                        <a:effectLst/>
                        <a:latin typeface="Times New Roman"/>
                        <a:ea typeface="Times New Roman"/>
                      </a:endParaRPr>
                    </a:p>
                  </a:txBody>
                  <a:tcPr marL="68580" marR="68580" marT="0" marB="0" anchor="ctr">
                    <a:noFill/>
                  </a:tcPr>
                </a:tc>
              </a:tr>
            </a:tbl>
          </a:graphicData>
        </a:graphic>
      </p:graphicFrame>
    </p:spTree>
  </p:cSld>
  <p:clrMapOvr>
    <a:masterClrMapping/>
  </p:clrMapOvr>
  <p:transition spd="med" advTm="15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1913" y="158750"/>
            <a:ext cx="8951912" cy="1074738"/>
          </a:xfrm>
        </p:spPr>
        <p:txBody>
          <a:bodyPr/>
          <a:lstStyle/>
          <a:p>
            <a:r>
              <a:rPr lang="en-GB" altLang="en-US" sz="2800" smtClean="0"/>
              <a:t>Dolly and Coating Preparation</a:t>
            </a:r>
            <a:br>
              <a:rPr lang="en-GB" altLang="en-US" sz="2800" smtClean="0"/>
            </a:br>
            <a:endParaRPr lang="en-GB" altLang="en-US" sz="2800" smtClean="0"/>
          </a:p>
        </p:txBody>
      </p:sp>
      <p:sp>
        <p:nvSpPr>
          <p:cNvPr id="31747" name="Content Placeholder 2"/>
          <p:cNvSpPr>
            <a:spLocks noGrp="1"/>
          </p:cNvSpPr>
          <p:nvPr>
            <p:ph idx="1"/>
          </p:nvPr>
        </p:nvSpPr>
        <p:spPr>
          <a:xfrm>
            <a:off x="104775" y="1666875"/>
            <a:ext cx="8902700" cy="4538663"/>
          </a:xfrm>
        </p:spPr>
        <p:txBody>
          <a:bodyPr/>
          <a:lstStyle/>
          <a:p>
            <a:r>
              <a:rPr lang="en-GB" altLang="en-US" sz="2000" smtClean="0"/>
              <a:t>ASTM D4541 outlines “to reduce the risk of glue failures, the surface of the coating can be lightly abraded to promote adhesion of the adhesive to the surface”</a:t>
            </a:r>
          </a:p>
          <a:p>
            <a:pPr lvl="1"/>
            <a:r>
              <a:rPr lang="en-GB" altLang="en-US" sz="1800" smtClean="0"/>
              <a:t>4 sets of dollies were glued to an uncoated surface</a:t>
            </a:r>
          </a:p>
          <a:p>
            <a:pPr lvl="1"/>
            <a:r>
              <a:rPr lang="en-GB" altLang="en-US" sz="1800" smtClean="0"/>
              <a:t>Either the dolly, the surface, both or neither were abraded</a:t>
            </a:r>
          </a:p>
          <a:p>
            <a:endParaRPr lang="en-GB" altLang="en-US" sz="1800" smtClean="0"/>
          </a:p>
          <a:p>
            <a:endParaRPr lang="en-GB" altLang="en-US" sz="1800" smtClean="0"/>
          </a:p>
          <a:p>
            <a:endParaRPr lang="en-GB" altLang="en-US" sz="1800" smtClean="0"/>
          </a:p>
          <a:p>
            <a:endParaRPr lang="en-GB" altLang="en-US" sz="1800" smtClean="0"/>
          </a:p>
          <a:p>
            <a:endParaRPr lang="en-GB" altLang="en-US" sz="1800" smtClean="0"/>
          </a:p>
          <a:p>
            <a:endParaRPr lang="en-GB" altLang="en-US" sz="1800" smtClean="0"/>
          </a:p>
          <a:p>
            <a:endParaRPr lang="en-GB" altLang="en-US" sz="1800" smtClean="0"/>
          </a:p>
        </p:txBody>
      </p:sp>
      <p:graphicFrame>
        <p:nvGraphicFramePr>
          <p:cNvPr id="4" name="Content Placeholder 3"/>
          <p:cNvGraphicFramePr>
            <a:graphicFrameLocks/>
          </p:cNvGraphicFramePr>
          <p:nvPr/>
        </p:nvGraphicFramePr>
        <p:xfrm>
          <a:off x="523875" y="3552825"/>
          <a:ext cx="7769225" cy="1709738"/>
        </p:xfrm>
        <a:graphic>
          <a:graphicData uri="http://schemas.openxmlformats.org/drawingml/2006/table">
            <a:tbl>
              <a:tblPr firstRow="1" bandRow="1">
                <a:tableStyleId>{073A0DAA-6AF3-43AB-8588-CEC1D06C72B9}</a:tableStyleId>
              </a:tblPr>
              <a:tblGrid>
                <a:gridCol w="971153"/>
                <a:gridCol w="971153"/>
                <a:gridCol w="971153"/>
                <a:gridCol w="971153"/>
                <a:gridCol w="971153"/>
                <a:gridCol w="971153"/>
                <a:gridCol w="971153"/>
                <a:gridCol w="971153"/>
              </a:tblGrid>
              <a:tr h="385714">
                <a:tc>
                  <a:txBody>
                    <a:bodyPr/>
                    <a:lstStyle/>
                    <a:p>
                      <a:pPr algn="ctr">
                        <a:lnSpc>
                          <a:spcPct val="115000"/>
                        </a:lnSpc>
                        <a:spcAft>
                          <a:spcPts val="0"/>
                        </a:spcAft>
                      </a:pPr>
                      <a:r>
                        <a:rPr lang="en-GB" sz="1100" dirty="0" smtClean="0">
                          <a:solidFill>
                            <a:schemeClr val="bg1"/>
                          </a:solidFill>
                          <a:effectLst/>
                          <a:latin typeface="Times-Roman"/>
                          <a:ea typeface="Times New Roman"/>
                          <a:cs typeface="Times-Roman"/>
                        </a:rPr>
                        <a:t>Dolly Set</a:t>
                      </a:r>
                      <a:endParaRPr lang="en-GB" sz="1100" dirty="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100" dirty="0">
                          <a:solidFill>
                            <a:schemeClr val="bg1"/>
                          </a:solidFill>
                          <a:effectLst/>
                          <a:latin typeface="Times-Roman"/>
                          <a:ea typeface="Times New Roman"/>
                          <a:cs typeface="Times-Roman"/>
                        </a:rPr>
                        <a:t>Pull 1 (</a:t>
                      </a:r>
                      <a:r>
                        <a:rPr lang="en-GB" sz="1100" dirty="0" err="1">
                          <a:solidFill>
                            <a:schemeClr val="bg1"/>
                          </a:solidFill>
                          <a:effectLst/>
                          <a:latin typeface="Times-Roman"/>
                          <a:ea typeface="Times New Roman"/>
                          <a:cs typeface="Times-Roman"/>
                        </a:rPr>
                        <a:t>MPa</a:t>
                      </a:r>
                      <a:r>
                        <a:rPr lang="en-GB" sz="1100" dirty="0">
                          <a:solidFill>
                            <a:schemeClr val="bg1"/>
                          </a:solidFill>
                          <a:effectLst/>
                          <a:latin typeface="Times-Roman"/>
                          <a:ea typeface="Times New Roman"/>
                          <a:cs typeface="Times-Roman"/>
                        </a:rPr>
                        <a:t>)</a:t>
                      </a:r>
                      <a:endParaRPr lang="en-GB" sz="1100" dirty="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100">
                          <a:solidFill>
                            <a:schemeClr val="bg1"/>
                          </a:solidFill>
                          <a:effectLst/>
                          <a:latin typeface="Times-Roman"/>
                          <a:ea typeface="Times New Roman"/>
                          <a:cs typeface="Times-Roman"/>
                        </a:rPr>
                        <a:t>Pull 2 (MPa)</a:t>
                      </a:r>
                      <a:endParaRPr lang="en-GB" sz="110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100" dirty="0">
                          <a:solidFill>
                            <a:schemeClr val="bg1"/>
                          </a:solidFill>
                          <a:effectLst/>
                          <a:latin typeface="Times-Roman"/>
                          <a:ea typeface="Times New Roman"/>
                          <a:cs typeface="Times-Roman"/>
                        </a:rPr>
                        <a:t>Pull 3 (MPa)</a:t>
                      </a:r>
                      <a:endParaRPr lang="en-GB" sz="1100" dirty="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100">
                          <a:solidFill>
                            <a:schemeClr val="bg1"/>
                          </a:solidFill>
                          <a:effectLst/>
                          <a:latin typeface="Times-Roman"/>
                          <a:ea typeface="Times New Roman"/>
                          <a:cs typeface="Times-Roman"/>
                        </a:rPr>
                        <a:t>Pull 4 (MPa)</a:t>
                      </a:r>
                      <a:endParaRPr lang="en-GB" sz="110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100" dirty="0">
                          <a:solidFill>
                            <a:schemeClr val="bg1"/>
                          </a:solidFill>
                          <a:effectLst/>
                          <a:latin typeface="Times-Roman"/>
                          <a:ea typeface="Times New Roman"/>
                          <a:cs typeface="Times-Roman"/>
                        </a:rPr>
                        <a:t>Pull 5 (MPa)</a:t>
                      </a:r>
                      <a:endParaRPr lang="en-GB" sz="1100" dirty="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100" dirty="0">
                          <a:solidFill>
                            <a:schemeClr val="bg1"/>
                          </a:solidFill>
                          <a:effectLst/>
                          <a:latin typeface="Times-Roman"/>
                          <a:ea typeface="Times New Roman"/>
                          <a:cs typeface="Times-Roman"/>
                        </a:rPr>
                        <a:t>Average Pull Value</a:t>
                      </a:r>
                      <a:endParaRPr lang="en-GB" sz="1100" dirty="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100" dirty="0">
                          <a:solidFill>
                            <a:schemeClr val="bg1"/>
                          </a:solidFill>
                          <a:effectLst/>
                          <a:latin typeface="Times-Roman"/>
                          <a:ea typeface="Times New Roman"/>
                          <a:cs typeface="Times-Roman"/>
                        </a:rPr>
                        <a:t>% variation</a:t>
                      </a:r>
                      <a:endParaRPr lang="en-GB" sz="1100" dirty="0">
                        <a:solidFill>
                          <a:schemeClr val="bg1"/>
                        </a:solidFill>
                        <a:effectLst/>
                        <a:latin typeface="Times New Roman"/>
                        <a:ea typeface="Times New Roman"/>
                      </a:endParaRPr>
                    </a:p>
                  </a:txBody>
                  <a:tcPr marL="68580" marR="68580" marT="0" marB="0" anchor="ctr"/>
                </a:tc>
              </a:tr>
              <a:tr h="331006">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10.9</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11.5</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11.4</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11.5</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11.4</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smtClean="0">
                          <a:solidFill>
                            <a:srgbClr val="231F20"/>
                          </a:solidFill>
                          <a:effectLst/>
                          <a:latin typeface="Times-Roman"/>
                          <a:ea typeface="Times New Roman"/>
                          <a:cs typeface="Times-Roman"/>
                        </a:rPr>
                        <a:t>11.4</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a:solidFill>
                            <a:srgbClr val="231F20"/>
                          </a:solidFill>
                          <a:effectLst/>
                          <a:latin typeface="Times-Roman"/>
                          <a:ea typeface="Times New Roman"/>
                          <a:cs typeface="Times-Roman"/>
                        </a:rPr>
                        <a:t>-</a:t>
                      </a:r>
                      <a:endParaRPr lang="en-GB" sz="1400">
                        <a:effectLst/>
                        <a:latin typeface="Times New Roman"/>
                        <a:ea typeface="Times New Roman"/>
                      </a:endParaRPr>
                    </a:p>
                  </a:txBody>
                  <a:tcPr marL="68580" marR="68580" marT="0" marB="0" anchor="ctr">
                    <a:noFill/>
                  </a:tcPr>
                </a:tc>
              </a:tr>
              <a:tr h="331006">
                <a:tc>
                  <a:txBody>
                    <a:bodyPr/>
                    <a:lstStyle/>
                    <a:p>
                      <a:pPr algn="ctr">
                        <a:lnSpc>
                          <a:spcPct val="115000"/>
                        </a:lnSpc>
                        <a:spcAft>
                          <a:spcPts val="0"/>
                        </a:spcAft>
                      </a:pPr>
                      <a:r>
                        <a:rPr lang="en-GB" sz="1400">
                          <a:solidFill>
                            <a:srgbClr val="231F20"/>
                          </a:solidFill>
                          <a:effectLst/>
                          <a:latin typeface="Times-Roman"/>
                          <a:ea typeface="Times New Roman"/>
                          <a:cs typeface="Times-Roman"/>
                        </a:rPr>
                        <a:t>2</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a:solidFill>
                            <a:srgbClr val="231F20"/>
                          </a:solidFill>
                          <a:effectLst/>
                          <a:latin typeface="Times-Roman"/>
                          <a:ea typeface="Times New Roman"/>
                          <a:cs typeface="Times-Roman"/>
                        </a:rPr>
                        <a:t>10.0</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5.7</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8.2</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10.9</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11.2</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9.7</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a:solidFill>
                            <a:srgbClr val="231F20"/>
                          </a:solidFill>
                          <a:effectLst/>
                          <a:latin typeface="Times-Roman"/>
                          <a:ea typeface="Times New Roman"/>
                          <a:cs typeface="Times-Roman"/>
                        </a:rPr>
                        <a:t>-15%</a:t>
                      </a:r>
                      <a:endParaRPr lang="en-GB" sz="1400">
                        <a:effectLst/>
                        <a:latin typeface="Times New Roman"/>
                        <a:ea typeface="Times New Roman"/>
                      </a:endParaRPr>
                    </a:p>
                  </a:txBody>
                  <a:tcPr marL="68580" marR="68580" marT="0" marB="0" anchor="ctr">
                    <a:noFill/>
                  </a:tcPr>
                </a:tc>
              </a:tr>
              <a:tr h="331006">
                <a:tc>
                  <a:txBody>
                    <a:bodyPr/>
                    <a:lstStyle/>
                    <a:p>
                      <a:pPr algn="ctr">
                        <a:lnSpc>
                          <a:spcPct val="115000"/>
                        </a:lnSpc>
                        <a:spcAft>
                          <a:spcPts val="0"/>
                        </a:spcAft>
                      </a:pPr>
                      <a:r>
                        <a:rPr lang="en-GB" sz="1400">
                          <a:solidFill>
                            <a:srgbClr val="231F20"/>
                          </a:solidFill>
                          <a:effectLst/>
                          <a:latin typeface="Times-Roman"/>
                          <a:ea typeface="Times New Roman"/>
                          <a:cs typeface="Times-Roman"/>
                        </a:rPr>
                        <a:t>3</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a:solidFill>
                            <a:srgbClr val="231F20"/>
                          </a:solidFill>
                          <a:effectLst/>
                          <a:latin typeface="Times-Roman"/>
                          <a:ea typeface="Times New Roman"/>
                          <a:cs typeface="Times-Roman"/>
                        </a:rPr>
                        <a:t>11.1</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a:solidFill>
                            <a:srgbClr val="231F20"/>
                          </a:solidFill>
                          <a:effectLst/>
                          <a:latin typeface="Times-Roman"/>
                          <a:ea typeface="Times New Roman"/>
                          <a:cs typeface="Times-Roman"/>
                        </a:rPr>
                        <a:t>10.8</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11.2</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10.7</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10.9</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smtClean="0">
                          <a:solidFill>
                            <a:srgbClr val="231F20"/>
                          </a:solidFill>
                          <a:effectLst/>
                          <a:latin typeface="Times-Roman"/>
                          <a:ea typeface="Times New Roman"/>
                          <a:cs typeface="Times-Roman"/>
                        </a:rPr>
                        <a:t>10.9</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-4.9%</a:t>
                      </a:r>
                      <a:endParaRPr lang="en-GB" sz="1400" dirty="0">
                        <a:effectLst/>
                        <a:latin typeface="Times New Roman"/>
                        <a:ea typeface="Times New Roman"/>
                      </a:endParaRPr>
                    </a:p>
                  </a:txBody>
                  <a:tcPr marL="68580" marR="68580" marT="0" marB="0" anchor="ctr">
                    <a:noFill/>
                  </a:tcPr>
                </a:tc>
              </a:tr>
              <a:tr h="331006">
                <a:tc>
                  <a:txBody>
                    <a:bodyPr/>
                    <a:lstStyle/>
                    <a:p>
                      <a:pPr algn="ctr">
                        <a:lnSpc>
                          <a:spcPct val="115000"/>
                        </a:lnSpc>
                        <a:spcAft>
                          <a:spcPts val="0"/>
                        </a:spcAft>
                      </a:pPr>
                      <a:r>
                        <a:rPr lang="en-GB" sz="1400">
                          <a:solidFill>
                            <a:srgbClr val="231F20"/>
                          </a:solidFill>
                          <a:effectLst/>
                          <a:latin typeface="Times-Roman"/>
                          <a:ea typeface="Times New Roman"/>
                          <a:cs typeface="Times-Roman"/>
                        </a:rPr>
                        <a:t>4</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a:solidFill>
                            <a:srgbClr val="231F20"/>
                          </a:solidFill>
                          <a:effectLst/>
                          <a:latin typeface="Times-Roman"/>
                          <a:ea typeface="Times New Roman"/>
                          <a:cs typeface="Times-Roman"/>
                        </a:rPr>
                        <a:t>10.8</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a:solidFill>
                            <a:srgbClr val="231F20"/>
                          </a:solidFill>
                          <a:effectLst/>
                          <a:latin typeface="Times-Roman"/>
                          <a:ea typeface="Times New Roman"/>
                          <a:cs typeface="Times-Roman"/>
                        </a:rPr>
                        <a:t>10.8</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10.3</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9.8</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11.1</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smtClean="0">
                          <a:solidFill>
                            <a:srgbClr val="231F20"/>
                          </a:solidFill>
                          <a:effectLst/>
                          <a:latin typeface="Times-Roman"/>
                          <a:ea typeface="Times New Roman"/>
                          <a:cs typeface="Times-Roman"/>
                        </a:rPr>
                        <a:t>10.6</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-7%</a:t>
                      </a:r>
                      <a:endParaRPr lang="en-GB" sz="1400" dirty="0">
                        <a:effectLst/>
                        <a:latin typeface="Times New Roman"/>
                        <a:ea typeface="Times New Roman"/>
                      </a:endParaRPr>
                    </a:p>
                  </a:txBody>
                  <a:tcPr marL="68580" marR="68580" marT="0" marB="0" anchor="ctr">
                    <a:noFill/>
                  </a:tcPr>
                </a:tc>
              </a:tr>
            </a:tbl>
          </a:graphicData>
        </a:graphic>
      </p:graphicFrame>
      <p:sp>
        <p:nvSpPr>
          <p:cNvPr id="5" name="TextBox 4"/>
          <p:cNvSpPr txBox="1">
            <a:spLocks noChangeArrowheads="1"/>
          </p:cNvSpPr>
          <p:nvPr/>
        </p:nvSpPr>
        <p:spPr bwMode="auto">
          <a:xfrm>
            <a:off x="419100" y="5534025"/>
            <a:ext cx="8239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800">
                <a:solidFill>
                  <a:schemeClr val="tx1"/>
                </a:solidFill>
                <a:latin typeface="Arial" pitchFamily="34" charset="0"/>
              </a:defRPr>
            </a:lvl1pPr>
            <a:lvl2pPr marL="742950" indent="-285750" algn="l">
              <a:spcBef>
                <a:spcPct val="20000"/>
              </a:spcBef>
              <a:buChar char="–"/>
              <a:defRPr sz="2400">
                <a:solidFill>
                  <a:schemeClr val="bg2"/>
                </a:solidFill>
                <a:latin typeface="Arial" pitchFamily="34" charset="0"/>
              </a:defRPr>
            </a:lvl2pPr>
            <a:lvl3pPr marL="1143000" indent="-228600" algn="l">
              <a:spcBef>
                <a:spcPct val="20000"/>
              </a:spcBef>
              <a:buChar char="•"/>
              <a:defRPr sz="2000">
                <a:solidFill>
                  <a:schemeClr val="folHlink"/>
                </a:solidFill>
                <a:latin typeface="Arial" pitchFamily="34" charset="0"/>
              </a:defRPr>
            </a:lvl3pPr>
            <a:lvl4pPr marL="1600200" indent="-228600" algn="l">
              <a:spcBef>
                <a:spcPct val="20000"/>
              </a:spcBef>
              <a:buChar char="–"/>
              <a:defRPr>
                <a:solidFill>
                  <a:schemeClr val="folHlink"/>
                </a:solidFill>
                <a:latin typeface="Arial" pitchFamily="34" charset="0"/>
              </a:defRPr>
            </a:lvl4pPr>
            <a:lvl5pPr marL="2057400" indent="-228600" algn="l">
              <a:spcBef>
                <a:spcPct val="20000"/>
              </a:spcBef>
              <a:buChar char="»"/>
              <a:defRPr>
                <a:solidFill>
                  <a:schemeClr val="folHlink"/>
                </a:solidFill>
                <a:latin typeface="Arial" pitchFamily="34" charset="0"/>
              </a:defRPr>
            </a:lvl5pPr>
            <a:lvl6pPr marL="2514600" indent="-228600" eaLnBrk="0" fontAlgn="base" hangingPunct="0">
              <a:spcBef>
                <a:spcPct val="20000"/>
              </a:spcBef>
              <a:spcAft>
                <a:spcPct val="0"/>
              </a:spcAft>
              <a:buChar char="»"/>
              <a:defRPr>
                <a:solidFill>
                  <a:schemeClr val="folHlink"/>
                </a:solidFill>
                <a:latin typeface="Arial" pitchFamily="34" charset="0"/>
              </a:defRPr>
            </a:lvl6pPr>
            <a:lvl7pPr marL="2971800" indent="-228600" eaLnBrk="0" fontAlgn="base" hangingPunct="0">
              <a:spcBef>
                <a:spcPct val="20000"/>
              </a:spcBef>
              <a:spcAft>
                <a:spcPct val="0"/>
              </a:spcAft>
              <a:buChar char="»"/>
              <a:defRPr>
                <a:solidFill>
                  <a:schemeClr val="folHlink"/>
                </a:solidFill>
                <a:latin typeface="Arial" pitchFamily="34" charset="0"/>
              </a:defRPr>
            </a:lvl7pPr>
            <a:lvl8pPr marL="3429000" indent="-228600" eaLnBrk="0" fontAlgn="base" hangingPunct="0">
              <a:spcBef>
                <a:spcPct val="20000"/>
              </a:spcBef>
              <a:spcAft>
                <a:spcPct val="0"/>
              </a:spcAft>
              <a:buChar char="»"/>
              <a:defRPr>
                <a:solidFill>
                  <a:schemeClr val="folHlink"/>
                </a:solidFill>
                <a:latin typeface="Arial" pitchFamily="34" charset="0"/>
              </a:defRPr>
            </a:lvl8pPr>
            <a:lvl9pPr marL="3886200" indent="-228600" eaLnBrk="0" fontAlgn="base" hangingPunct="0">
              <a:spcBef>
                <a:spcPct val="20000"/>
              </a:spcBef>
              <a:spcAft>
                <a:spcPct val="0"/>
              </a:spcAft>
              <a:buChar char="»"/>
              <a:defRPr>
                <a:solidFill>
                  <a:schemeClr val="folHlink"/>
                </a:solidFill>
                <a:latin typeface="Arial" pitchFamily="34" charset="0"/>
              </a:defRPr>
            </a:lvl9pPr>
          </a:lstStyle>
          <a:p>
            <a:pPr>
              <a:spcBef>
                <a:spcPct val="0"/>
              </a:spcBef>
              <a:buFontTx/>
              <a:buNone/>
              <a:defRPr/>
            </a:pPr>
            <a:r>
              <a:rPr lang="en-GB" altLang="en-US" sz="1200" dirty="0" smtClean="0">
                <a:latin typeface="+mn-lt"/>
                <a:cs typeface="Times New Roman" pitchFamily="18" charset="0"/>
              </a:rPr>
              <a:t>Set 1 – Dolly and coated surface abraded   Set 2 – Coated surface abraded</a:t>
            </a:r>
          </a:p>
          <a:p>
            <a:pPr>
              <a:spcBef>
                <a:spcPct val="0"/>
              </a:spcBef>
              <a:buFontTx/>
              <a:buNone/>
              <a:defRPr/>
            </a:pPr>
            <a:r>
              <a:rPr lang="en-GB" altLang="en-US" sz="1200" dirty="0" smtClean="0">
                <a:latin typeface="+mn-lt"/>
                <a:cs typeface="Times New Roman" pitchFamily="18" charset="0"/>
              </a:rPr>
              <a:t>Set 3 – Dolly abraded                                  Set 4 – Neither surface abraded</a:t>
            </a:r>
          </a:p>
        </p:txBody>
      </p:sp>
    </p:spTree>
  </p:cSld>
  <p:clrMapOvr>
    <a:masterClrMapping/>
  </p:clrMapOvr>
  <p:transition spd="med" advTm="15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104775" y="1762125"/>
            <a:ext cx="8785225"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2"/>
                </a:solidFill>
                <a:latin typeface="+mn-lt"/>
              </a:defRPr>
            </a:lvl2pPr>
            <a:lvl3pPr marL="1143000" indent="-228600" algn="l" rtl="0" eaLnBrk="0" fontAlgn="base" hangingPunct="0">
              <a:spcBef>
                <a:spcPct val="20000"/>
              </a:spcBef>
              <a:spcAft>
                <a:spcPct val="0"/>
              </a:spcAft>
              <a:buChar char="•"/>
              <a:defRPr sz="2000">
                <a:solidFill>
                  <a:schemeClr val="folHlink"/>
                </a:solidFill>
                <a:latin typeface="+mn-lt"/>
              </a:defRPr>
            </a:lvl3pPr>
            <a:lvl4pPr marL="1600200" indent="-228600" algn="l" rtl="0" eaLnBrk="0" fontAlgn="base" hangingPunct="0">
              <a:spcBef>
                <a:spcPct val="20000"/>
              </a:spcBef>
              <a:spcAft>
                <a:spcPct val="0"/>
              </a:spcAft>
              <a:buChar char="–"/>
              <a:defRPr>
                <a:solidFill>
                  <a:schemeClr val="folHlink"/>
                </a:solidFill>
                <a:latin typeface="+mn-lt"/>
              </a:defRPr>
            </a:lvl4pPr>
            <a:lvl5pPr marL="2057400" indent="-228600" algn="l" rtl="0" eaLnBrk="0" fontAlgn="base" hangingPunct="0">
              <a:spcBef>
                <a:spcPct val="20000"/>
              </a:spcBef>
              <a:spcAft>
                <a:spcPct val="0"/>
              </a:spcAft>
              <a:buChar char="»"/>
              <a:defRPr>
                <a:solidFill>
                  <a:schemeClr val="folHlink"/>
                </a:solidFill>
                <a:latin typeface="+mn-lt"/>
              </a:defRPr>
            </a:lvl5pPr>
            <a:lvl6pPr marL="2514600" indent="-228600" algn="l" rtl="0" eaLnBrk="0" fontAlgn="base" hangingPunct="0">
              <a:spcBef>
                <a:spcPct val="20000"/>
              </a:spcBef>
              <a:spcAft>
                <a:spcPct val="0"/>
              </a:spcAft>
              <a:buChar char="»"/>
              <a:defRPr>
                <a:solidFill>
                  <a:schemeClr val="folHlink"/>
                </a:solidFill>
                <a:latin typeface="+mn-lt"/>
              </a:defRPr>
            </a:lvl6pPr>
            <a:lvl7pPr marL="2971800" indent="-228600" algn="l" rtl="0" eaLnBrk="0" fontAlgn="base" hangingPunct="0">
              <a:spcBef>
                <a:spcPct val="20000"/>
              </a:spcBef>
              <a:spcAft>
                <a:spcPct val="0"/>
              </a:spcAft>
              <a:buChar char="»"/>
              <a:defRPr>
                <a:solidFill>
                  <a:schemeClr val="folHlink"/>
                </a:solidFill>
                <a:latin typeface="+mn-lt"/>
              </a:defRPr>
            </a:lvl7pPr>
            <a:lvl8pPr marL="3429000" indent="-228600" algn="l" rtl="0" eaLnBrk="0" fontAlgn="base" hangingPunct="0">
              <a:spcBef>
                <a:spcPct val="20000"/>
              </a:spcBef>
              <a:spcAft>
                <a:spcPct val="0"/>
              </a:spcAft>
              <a:buChar char="»"/>
              <a:defRPr>
                <a:solidFill>
                  <a:schemeClr val="folHlink"/>
                </a:solidFill>
                <a:latin typeface="+mn-lt"/>
              </a:defRPr>
            </a:lvl8pPr>
            <a:lvl9pPr marL="3886200" indent="-228600" algn="l" rtl="0" eaLnBrk="0" fontAlgn="base" hangingPunct="0">
              <a:spcBef>
                <a:spcPct val="20000"/>
              </a:spcBef>
              <a:spcAft>
                <a:spcPct val="0"/>
              </a:spcAft>
              <a:buChar char="»"/>
              <a:defRPr>
                <a:solidFill>
                  <a:schemeClr val="folHlink"/>
                </a:solidFill>
                <a:latin typeface="+mn-lt"/>
              </a:defRPr>
            </a:lvl9pPr>
          </a:lstStyle>
          <a:p>
            <a:pPr>
              <a:defRPr/>
            </a:pPr>
            <a:r>
              <a:rPr lang="en-GB" altLang="en-US" sz="2000" kern="0" dirty="0" smtClean="0"/>
              <a:t>What level of surface preparation of the dolly should be undertaken for best results?</a:t>
            </a:r>
          </a:p>
          <a:p>
            <a:pPr lvl="1">
              <a:defRPr/>
            </a:pPr>
            <a:r>
              <a:rPr lang="en-GB" altLang="en-US" sz="1800" kern="0" dirty="0" smtClean="0">
                <a:solidFill>
                  <a:schemeClr val="bg1">
                    <a:lumMod val="50000"/>
                  </a:schemeClr>
                </a:solidFill>
              </a:rPr>
              <a:t>2 sets of dollies were prepared, one sanded and the other blasted</a:t>
            </a:r>
          </a:p>
          <a:p>
            <a:pPr lvl="1">
              <a:defRPr/>
            </a:pPr>
            <a:endParaRPr lang="en-GB" altLang="en-US" sz="1800" kern="0" dirty="0">
              <a:solidFill>
                <a:schemeClr val="bg1">
                  <a:lumMod val="50000"/>
                </a:schemeClr>
              </a:solidFill>
            </a:endParaRPr>
          </a:p>
          <a:p>
            <a:pPr lvl="1">
              <a:defRPr/>
            </a:pPr>
            <a:endParaRPr lang="en-GB" altLang="en-US" sz="1800" kern="0" dirty="0" smtClean="0">
              <a:solidFill>
                <a:schemeClr val="bg1">
                  <a:lumMod val="50000"/>
                </a:schemeClr>
              </a:solidFill>
            </a:endParaRPr>
          </a:p>
          <a:p>
            <a:pPr marL="400050" lvl="1" indent="0">
              <a:buFontTx/>
              <a:buNone/>
              <a:defRPr/>
            </a:pPr>
            <a:endParaRPr lang="en-GB" altLang="en-US" sz="1800" kern="0" dirty="0">
              <a:solidFill>
                <a:schemeClr val="bg1">
                  <a:lumMod val="50000"/>
                </a:schemeClr>
              </a:solidFill>
            </a:endParaRPr>
          </a:p>
          <a:p>
            <a:pPr lvl="1">
              <a:defRPr/>
            </a:pPr>
            <a:endParaRPr lang="en-GB" altLang="en-US" sz="1800" kern="0" dirty="0" smtClean="0">
              <a:solidFill>
                <a:schemeClr val="bg1">
                  <a:lumMod val="50000"/>
                </a:schemeClr>
              </a:solidFill>
            </a:endParaRPr>
          </a:p>
          <a:p>
            <a:pPr lvl="1">
              <a:defRPr/>
            </a:pPr>
            <a:endParaRPr lang="en-GB" altLang="en-US" sz="1800" kern="0" dirty="0">
              <a:solidFill>
                <a:schemeClr val="bg1">
                  <a:lumMod val="50000"/>
                </a:schemeClr>
              </a:solidFill>
            </a:endParaRPr>
          </a:p>
          <a:p>
            <a:pPr lvl="1">
              <a:defRPr/>
            </a:pPr>
            <a:endParaRPr lang="en-GB" altLang="en-US" sz="1800" kern="0" dirty="0" smtClean="0">
              <a:solidFill>
                <a:schemeClr val="bg1">
                  <a:lumMod val="50000"/>
                </a:schemeClr>
              </a:solidFill>
            </a:endParaRPr>
          </a:p>
          <a:p>
            <a:pPr lvl="1">
              <a:defRPr/>
            </a:pPr>
            <a:endParaRPr lang="en-GB" altLang="en-US" sz="1800" dirty="0" smtClean="0">
              <a:solidFill>
                <a:schemeClr val="bg1">
                  <a:lumMod val="50000"/>
                </a:schemeClr>
              </a:solidFill>
            </a:endParaRPr>
          </a:p>
          <a:p>
            <a:pPr lvl="1">
              <a:defRPr/>
            </a:pPr>
            <a:r>
              <a:rPr lang="en-GB" altLang="en-US" sz="1800" dirty="0" smtClean="0">
                <a:solidFill>
                  <a:schemeClr val="bg1">
                    <a:lumMod val="50000"/>
                  </a:schemeClr>
                </a:solidFill>
              </a:rPr>
              <a:t>These results indicate that blasted dollies give a higher test value than a sanded dolly, in this case by 22%</a:t>
            </a:r>
          </a:p>
          <a:p>
            <a:pPr marL="0" indent="0">
              <a:buFontTx/>
              <a:buNone/>
              <a:defRPr/>
            </a:pPr>
            <a:endParaRPr lang="en-GB" altLang="en-US" sz="1800" kern="0" dirty="0" smtClean="0"/>
          </a:p>
          <a:p>
            <a:pPr>
              <a:defRPr/>
            </a:pPr>
            <a:endParaRPr lang="en-GB" altLang="en-US" sz="1800" kern="0" dirty="0" smtClean="0"/>
          </a:p>
        </p:txBody>
      </p:sp>
      <p:sp>
        <p:nvSpPr>
          <p:cNvPr id="32771" name="Title 1"/>
          <p:cNvSpPr>
            <a:spLocks noGrp="1"/>
          </p:cNvSpPr>
          <p:nvPr>
            <p:ph type="title"/>
          </p:nvPr>
        </p:nvSpPr>
        <p:spPr>
          <a:xfrm>
            <a:off x="104775" y="212725"/>
            <a:ext cx="8951913" cy="771525"/>
          </a:xfrm>
        </p:spPr>
        <p:txBody>
          <a:bodyPr/>
          <a:lstStyle/>
          <a:p>
            <a:r>
              <a:rPr lang="en-GB" altLang="en-US" smtClean="0"/>
              <a:t>Dolly Preparation</a:t>
            </a:r>
            <a:br>
              <a:rPr lang="en-GB" altLang="en-US" smtClean="0"/>
            </a:br>
            <a:endParaRPr lang="en-GB" altLang="en-US" smtClean="0"/>
          </a:p>
        </p:txBody>
      </p:sp>
      <p:graphicFrame>
        <p:nvGraphicFramePr>
          <p:cNvPr id="4" name="Content Placeholder 3"/>
          <p:cNvGraphicFramePr>
            <a:graphicFrameLocks noGrp="1"/>
          </p:cNvGraphicFramePr>
          <p:nvPr>
            <p:ph idx="1"/>
          </p:nvPr>
        </p:nvGraphicFramePr>
        <p:xfrm>
          <a:off x="638175" y="2981325"/>
          <a:ext cx="7413624" cy="1828799"/>
        </p:xfrm>
        <a:graphic>
          <a:graphicData uri="http://schemas.openxmlformats.org/drawingml/2006/table">
            <a:tbl>
              <a:tblPr firstRow="1" bandRow="1">
                <a:tableStyleId>{073A0DAA-6AF3-43AB-8588-CEC1D06C72B9}</a:tableStyleId>
              </a:tblPr>
              <a:tblGrid>
                <a:gridCol w="2471208"/>
                <a:gridCol w="2471208"/>
                <a:gridCol w="2471208"/>
              </a:tblGrid>
              <a:tr h="261257">
                <a:tc>
                  <a:txBody>
                    <a:bodyPr/>
                    <a:lstStyle/>
                    <a:p>
                      <a:pPr algn="ctr">
                        <a:lnSpc>
                          <a:spcPct val="115000"/>
                        </a:lnSpc>
                        <a:spcAft>
                          <a:spcPts val="0"/>
                        </a:spcAft>
                      </a:pPr>
                      <a:r>
                        <a:rPr lang="en-GB" sz="1400" dirty="0">
                          <a:solidFill>
                            <a:schemeClr val="bg1"/>
                          </a:solidFill>
                          <a:effectLst/>
                          <a:latin typeface="Times-Roman"/>
                          <a:ea typeface="Times New Roman"/>
                          <a:cs typeface="Times-Roman"/>
                        </a:rPr>
                        <a:t>Dolly</a:t>
                      </a:r>
                      <a:endParaRPr lang="en-GB" sz="1400" dirty="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400" dirty="0">
                          <a:solidFill>
                            <a:schemeClr val="bg1"/>
                          </a:solidFill>
                          <a:effectLst/>
                          <a:latin typeface="Times-Roman"/>
                          <a:ea typeface="Times New Roman"/>
                          <a:cs typeface="Times-Roman"/>
                        </a:rPr>
                        <a:t>Sanded (MPa)</a:t>
                      </a:r>
                      <a:endParaRPr lang="en-GB" sz="1400" dirty="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400" dirty="0">
                          <a:solidFill>
                            <a:schemeClr val="bg1"/>
                          </a:solidFill>
                          <a:effectLst/>
                          <a:latin typeface="Times-Roman"/>
                          <a:ea typeface="Times New Roman"/>
                          <a:cs typeface="Times-Roman"/>
                        </a:rPr>
                        <a:t>Blasted (</a:t>
                      </a:r>
                      <a:r>
                        <a:rPr lang="en-GB" sz="1400" dirty="0" err="1">
                          <a:solidFill>
                            <a:schemeClr val="bg1"/>
                          </a:solidFill>
                          <a:effectLst/>
                          <a:latin typeface="Times-Roman"/>
                          <a:ea typeface="Times New Roman"/>
                          <a:cs typeface="Times-Roman"/>
                        </a:rPr>
                        <a:t>MPa</a:t>
                      </a:r>
                      <a:r>
                        <a:rPr lang="en-GB" sz="1400" dirty="0">
                          <a:solidFill>
                            <a:schemeClr val="bg1"/>
                          </a:solidFill>
                          <a:effectLst/>
                          <a:latin typeface="Times-Roman"/>
                          <a:ea typeface="Times New Roman"/>
                          <a:cs typeface="Times-Roman"/>
                        </a:rPr>
                        <a:t>)</a:t>
                      </a:r>
                      <a:endParaRPr lang="en-GB" sz="1400" dirty="0">
                        <a:solidFill>
                          <a:schemeClr val="bg1"/>
                        </a:solidFill>
                        <a:effectLst/>
                        <a:latin typeface="Times New Roman"/>
                        <a:ea typeface="Times New Roman"/>
                      </a:endParaRPr>
                    </a:p>
                  </a:txBody>
                  <a:tcPr marL="68580" marR="68580" marT="0" marB="0" anchor="ctr"/>
                </a:tc>
              </a:tr>
              <a:tr h="261257">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8.7</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10.0</a:t>
                      </a:r>
                      <a:endParaRPr lang="en-GB" sz="1400" dirty="0">
                        <a:effectLst/>
                        <a:latin typeface="Times New Roman"/>
                        <a:ea typeface="Times New Roman"/>
                      </a:endParaRPr>
                    </a:p>
                  </a:txBody>
                  <a:tcPr marL="68580" marR="68580" marT="0" marB="0" anchor="ctr">
                    <a:noFill/>
                  </a:tcPr>
                </a:tc>
              </a:tr>
              <a:tr h="261257">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2</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10.3</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14.2</a:t>
                      </a:r>
                      <a:endParaRPr lang="en-GB" sz="1400" dirty="0">
                        <a:effectLst/>
                        <a:latin typeface="Times New Roman"/>
                        <a:ea typeface="Times New Roman"/>
                      </a:endParaRPr>
                    </a:p>
                  </a:txBody>
                  <a:tcPr marL="68580" marR="68580" marT="0" marB="0" anchor="ctr">
                    <a:noFill/>
                  </a:tcPr>
                </a:tc>
              </a:tr>
              <a:tr h="261257">
                <a:tc>
                  <a:txBody>
                    <a:bodyPr/>
                    <a:lstStyle/>
                    <a:p>
                      <a:pPr algn="ctr">
                        <a:lnSpc>
                          <a:spcPct val="115000"/>
                        </a:lnSpc>
                        <a:spcAft>
                          <a:spcPts val="0"/>
                        </a:spcAft>
                      </a:pPr>
                      <a:r>
                        <a:rPr lang="en-GB" sz="1400">
                          <a:solidFill>
                            <a:srgbClr val="231F20"/>
                          </a:solidFill>
                          <a:effectLst/>
                          <a:latin typeface="Times-Roman"/>
                          <a:ea typeface="Times New Roman"/>
                          <a:cs typeface="Times-Roman"/>
                        </a:rPr>
                        <a:t>3</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11.3</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14.4</a:t>
                      </a:r>
                      <a:endParaRPr lang="en-GB" sz="1400" dirty="0">
                        <a:effectLst/>
                        <a:latin typeface="Times New Roman"/>
                        <a:ea typeface="Times New Roman"/>
                      </a:endParaRPr>
                    </a:p>
                  </a:txBody>
                  <a:tcPr marL="68580" marR="68580" marT="0" marB="0" anchor="ctr">
                    <a:noFill/>
                  </a:tcPr>
                </a:tc>
              </a:tr>
              <a:tr h="261257">
                <a:tc>
                  <a:txBody>
                    <a:bodyPr/>
                    <a:lstStyle/>
                    <a:p>
                      <a:pPr algn="ctr">
                        <a:lnSpc>
                          <a:spcPct val="115000"/>
                        </a:lnSpc>
                        <a:spcAft>
                          <a:spcPts val="0"/>
                        </a:spcAft>
                      </a:pPr>
                      <a:r>
                        <a:rPr lang="en-GB" sz="1400">
                          <a:solidFill>
                            <a:srgbClr val="231F20"/>
                          </a:solidFill>
                          <a:effectLst/>
                          <a:latin typeface="Times-Roman"/>
                          <a:ea typeface="Times New Roman"/>
                          <a:cs typeface="Times-Roman"/>
                        </a:rPr>
                        <a:t>4</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14.8</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11.9</a:t>
                      </a:r>
                      <a:endParaRPr lang="en-GB" sz="1400" dirty="0">
                        <a:effectLst/>
                        <a:latin typeface="Times New Roman"/>
                        <a:ea typeface="Times New Roman"/>
                      </a:endParaRPr>
                    </a:p>
                  </a:txBody>
                  <a:tcPr marL="68580" marR="68580" marT="0" marB="0" anchor="ctr">
                    <a:noFill/>
                  </a:tcPr>
                </a:tc>
              </a:tr>
              <a:tr h="261257">
                <a:tc>
                  <a:txBody>
                    <a:bodyPr/>
                    <a:lstStyle/>
                    <a:p>
                      <a:pPr algn="ctr">
                        <a:lnSpc>
                          <a:spcPct val="115000"/>
                        </a:lnSpc>
                        <a:spcAft>
                          <a:spcPts val="0"/>
                        </a:spcAft>
                      </a:pPr>
                      <a:r>
                        <a:rPr lang="en-GB" sz="1400">
                          <a:solidFill>
                            <a:srgbClr val="231F20"/>
                          </a:solidFill>
                          <a:effectLst/>
                          <a:latin typeface="Times-Roman"/>
                          <a:ea typeface="Times New Roman"/>
                          <a:cs typeface="Times-Roman"/>
                        </a:rPr>
                        <a:t>5</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a:solidFill>
                            <a:srgbClr val="231F20"/>
                          </a:solidFill>
                          <a:effectLst/>
                          <a:latin typeface="Times-Roman"/>
                          <a:ea typeface="Times New Roman"/>
                          <a:cs typeface="Times-Roman"/>
                        </a:rPr>
                        <a:t>10.8</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13.4</a:t>
                      </a:r>
                      <a:endParaRPr lang="en-GB" sz="1400" dirty="0">
                        <a:effectLst/>
                        <a:latin typeface="Times New Roman"/>
                        <a:ea typeface="Times New Roman"/>
                      </a:endParaRPr>
                    </a:p>
                  </a:txBody>
                  <a:tcPr marL="68580" marR="68580" marT="0" marB="0" anchor="ctr">
                    <a:noFill/>
                  </a:tcPr>
                </a:tc>
              </a:tr>
              <a:tr h="261257">
                <a:tc>
                  <a:txBody>
                    <a:bodyPr/>
                    <a:lstStyle/>
                    <a:p>
                      <a:pPr algn="ctr">
                        <a:lnSpc>
                          <a:spcPct val="115000"/>
                        </a:lnSpc>
                        <a:spcAft>
                          <a:spcPts val="0"/>
                        </a:spcAft>
                      </a:pPr>
                      <a:r>
                        <a:rPr lang="en-GB" sz="1400" dirty="0">
                          <a:solidFill>
                            <a:srgbClr val="231F20"/>
                          </a:solidFill>
                          <a:effectLst/>
                          <a:latin typeface="Times-Roman"/>
                          <a:ea typeface="Times New Roman"/>
                          <a:cs typeface="Times-Roman"/>
                        </a:rPr>
                        <a:t>Average Value</a:t>
                      </a:r>
                      <a:endParaRPr lang="en-GB" sz="14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a:solidFill>
                            <a:srgbClr val="231F20"/>
                          </a:solidFill>
                          <a:effectLst/>
                          <a:latin typeface="Times-Roman"/>
                          <a:ea typeface="Times New Roman"/>
                          <a:cs typeface="Times-Roman"/>
                        </a:rPr>
                        <a:t>10.8</a:t>
                      </a:r>
                      <a:endParaRPr lang="en-GB" sz="14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400" dirty="0" smtClean="0">
                          <a:solidFill>
                            <a:srgbClr val="231F20"/>
                          </a:solidFill>
                          <a:effectLst/>
                          <a:latin typeface="Times-Roman"/>
                          <a:ea typeface="Times New Roman"/>
                          <a:cs typeface="Times-Roman"/>
                        </a:rPr>
                        <a:t>13.2</a:t>
                      </a:r>
                      <a:endParaRPr lang="en-GB" sz="1400" dirty="0">
                        <a:effectLst/>
                        <a:latin typeface="Times New Roman"/>
                        <a:ea typeface="Times New Roman"/>
                      </a:endParaRPr>
                    </a:p>
                  </a:txBody>
                  <a:tcPr marL="68580" marR="68580" marT="0" marB="0" anchor="ctr">
                    <a:noFill/>
                  </a:tcPr>
                </a:tc>
              </a:tr>
            </a:tbl>
          </a:graphicData>
        </a:graphic>
      </p:graphicFrame>
    </p:spTree>
  </p:cSld>
  <p:clrMapOvr>
    <a:masterClrMapping/>
  </p:clrMapOvr>
  <p:transition spd="med" advTm="15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96838" y="171450"/>
            <a:ext cx="8951912" cy="1074738"/>
          </a:xfrm>
        </p:spPr>
        <p:txBody>
          <a:bodyPr/>
          <a:lstStyle/>
          <a:p>
            <a:r>
              <a:rPr lang="en-GB" altLang="en-US" smtClean="0"/>
              <a:t>Curing Temperature</a:t>
            </a:r>
            <a:br>
              <a:rPr lang="en-GB" altLang="en-US" smtClean="0"/>
            </a:br>
            <a:endParaRPr lang="en-GB" altLang="en-US" smtClean="0"/>
          </a:p>
        </p:txBody>
      </p:sp>
      <p:sp>
        <p:nvSpPr>
          <p:cNvPr id="33795" name="Content Placeholder 2"/>
          <p:cNvSpPr>
            <a:spLocks noGrp="1"/>
          </p:cNvSpPr>
          <p:nvPr>
            <p:ph idx="1"/>
          </p:nvPr>
        </p:nvSpPr>
        <p:spPr>
          <a:xfrm>
            <a:off x="131763" y="1685925"/>
            <a:ext cx="8785225" cy="4538663"/>
          </a:xfrm>
        </p:spPr>
        <p:txBody>
          <a:bodyPr/>
          <a:lstStyle/>
          <a:p>
            <a:r>
              <a:rPr lang="en-GB" altLang="en-US" sz="2000" smtClean="0"/>
              <a:t>‘Temperature and Time of Cure’ and ‘Temperature at Time of Test’ have an effect on the results obtained</a:t>
            </a:r>
          </a:p>
          <a:p>
            <a:pPr lvl="1"/>
            <a:r>
              <a:rPr lang="en-GB" altLang="en-US" sz="1800" smtClean="0"/>
              <a:t>Various cure times and temperatures were used, and the tests were carried out at different temperatures</a:t>
            </a:r>
          </a:p>
          <a:p>
            <a:pPr lvl="1"/>
            <a:endParaRPr lang="en-GB" altLang="en-US" sz="1800" smtClean="0"/>
          </a:p>
          <a:p>
            <a:pPr lvl="1"/>
            <a:endParaRPr lang="en-GB" altLang="en-US" sz="1800" smtClean="0"/>
          </a:p>
          <a:p>
            <a:pPr lvl="1"/>
            <a:endParaRPr lang="en-GB" altLang="en-US" sz="1800" smtClean="0"/>
          </a:p>
          <a:p>
            <a:pPr lvl="1"/>
            <a:endParaRPr lang="en-GB" altLang="en-US" sz="1800" smtClean="0"/>
          </a:p>
          <a:p>
            <a:pPr lvl="1"/>
            <a:endParaRPr lang="en-GB" altLang="en-US" sz="1800" smtClean="0"/>
          </a:p>
          <a:p>
            <a:pPr lvl="1"/>
            <a:endParaRPr lang="en-GB" altLang="en-US" sz="1800" smtClean="0"/>
          </a:p>
          <a:p>
            <a:pPr lvl="1"/>
            <a:r>
              <a:rPr lang="en-GB" altLang="en-US" sz="1800" smtClean="0"/>
              <a:t>The best results were obtained when the pull occurred at “Room Temperature”</a:t>
            </a:r>
          </a:p>
          <a:p>
            <a:pPr lvl="1"/>
            <a:r>
              <a:rPr lang="en-GB" altLang="en-US" sz="1800" smtClean="0"/>
              <a:t>Cure Temperature has little effect on the final result</a:t>
            </a:r>
          </a:p>
          <a:p>
            <a:endParaRPr lang="en-GB" altLang="en-US" sz="1800" smtClean="0"/>
          </a:p>
          <a:p>
            <a:endParaRPr lang="en-GB" altLang="en-US" sz="1800" smtClean="0"/>
          </a:p>
        </p:txBody>
      </p:sp>
      <p:graphicFrame>
        <p:nvGraphicFramePr>
          <p:cNvPr id="4" name="Content Placeholder 3"/>
          <p:cNvGraphicFramePr>
            <a:graphicFrameLocks/>
          </p:cNvGraphicFramePr>
          <p:nvPr/>
        </p:nvGraphicFramePr>
        <p:xfrm>
          <a:off x="838200" y="3071813"/>
          <a:ext cx="6943725" cy="1784350"/>
        </p:xfrm>
        <a:graphic>
          <a:graphicData uri="http://schemas.openxmlformats.org/drawingml/2006/table">
            <a:tbl>
              <a:tblPr firstRow="1" bandRow="1">
                <a:tableStyleId>{073A0DAA-6AF3-43AB-8588-CEC1D06C72B9}</a:tableStyleId>
              </a:tblPr>
              <a:tblGrid>
                <a:gridCol w="1388745"/>
                <a:gridCol w="1388745"/>
                <a:gridCol w="1388745"/>
                <a:gridCol w="1388745"/>
                <a:gridCol w="1388745"/>
              </a:tblGrid>
              <a:tr h="420622">
                <a:tc>
                  <a:txBody>
                    <a:bodyPr/>
                    <a:lstStyle/>
                    <a:p>
                      <a:pPr algn="ctr">
                        <a:lnSpc>
                          <a:spcPct val="115000"/>
                        </a:lnSpc>
                        <a:spcAft>
                          <a:spcPts val="0"/>
                        </a:spcAft>
                      </a:pPr>
                      <a:r>
                        <a:rPr lang="en-GB" sz="1200" dirty="0" smtClean="0">
                          <a:solidFill>
                            <a:schemeClr val="bg1"/>
                          </a:solidFill>
                          <a:effectLst/>
                          <a:latin typeface="Times-Roman"/>
                          <a:ea typeface="Times New Roman"/>
                          <a:cs typeface="Times-Roman"/>
                        </a:rPr>
                        <a:t>Dolly Set</a:t>
                      </a:r>
                      <a:endParaRPr lang="en-GB" sz="1200" dirty="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200" dirty="0">
                          <a:solidFill>
                            <a:schemeClr val="bg1"/>
                          </a:solidFill>
                          <a:effectLst/>
                          <a:latin typeface="Times-Roman"/>
                          <a:ea typeface="Times New Roman"/>
                          <a:cs typeface="Times-Roman"/>
                        </a:rPr>
                        <a:t>Cure time (hours)</a:t>
                      </a:r>
                      <a:endParaRPr lang="en-GB" sz="1200" dirty="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200" dirty="0">
                          <a:solidFill>
                            <a:schemeClr val="bg1"/>
                          </a:solidFill>
                          <a:effectLst/>
                          <a:latin typeface="Times-Roman"/>
                          <a:ea typeface="Times New Roman"/>
                          <a:cs typeface="Times-Roman"/>
                        </a:rPr>
                        <a:t>Cure temp (°C)</a:t>
                      </a:r>
                      <a:endParaRPr lang="en-GB" sz="1200" dirty="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200" dirty="0">
                          <a:solidFill>
                            <a:schemeClr val="bg1"/>
                          </a:solidFill>
                          <a:effectLst/>
                          <a:latin typeface="Times-Roman"/>
                          <a:ea typeface="Times New Roman"/>
                          <a:cs typeface="Times-Roman"/>
                        </a:rPr>
                        <a:t>Test temp (°C)</a:t>
                      </a:r>
                      <a:endParaRPr lang="en-GB" sz="1200" dirty="0">
                        <a:solidFill>
                          <a:schemeClr val="bg1"/>
                        </a:solidFill>
                        <a:effectLst/>
                        <a:latin typeface="Times New Roman"/>
                        <a:ea typeface="Times New Roman"/>
                      </a:endParaRPr>
                    </a:p>
                  </a:txBody>
                  <a:tcPr marL="68580" marR="68580" marT="0" marB="0" anchor="ctr"/>
                </a:tc>
                <a:tc>
                  <a:txBody>
                    <a:bodyPr/>
                    <a:lstStyle/>
                    <a:p>
                      <a:pPr algn="ctr">
                        <a:lnSpc>
                          <a:spcPct val="115000"/>
                        </a:lnSpc>
                        <a:spcAft>
                          <a:spcPts val="0"/>
                        </a:spcAft>
                      </a:pPr>
                      <a:r>
                        <a:rPr lang="en-GB" sz="1200" dirty="0" smtClean="0">
                          <a:solidFill>
                            <a:schemeClr val="bg1"/>
                          </a:solidFill>
                          <a:effectLst/>
                          <a:latin typeface="Times-Roman"/>
                          <a:ea typeface="Times New Roman"/>
                          <a:cs typeface="Times-Roman"/>
                        </a:rPr>
                        <a:t>Average test </a:t>
                      </a:r>
                      <a:r>
                        <a:rPr lang="en-GB" sz="1200" dirty="0">
                          <a:solidFill>
                            <a:schemeClr val="bg1"/>
                          </a:solidFill>
                          <a:effectLst/>
                          <a:latin typeface="Times-Roman"/>
                          <a:ea typeface="Times New Roman"/>
                          <a:cs typeface="Times-Roman"/>
                        </a:rPr>
                        <a:t>value (</a:t>
                      </a:r>
                      <a:r>
                        <a:rPr lang="en-GB" sz="1200" dirty="0" err="1">
                          <a:solidFill>
                            <a:schemeClr val="bg1"/>
                          </a:solidFill>
                          <a:effectLst/>
                          <a:latin typeface="Times-Roman"/>
                          <a:ea typeface="Times New Roman"/>
                          <a:cs typeface="Times-Roman"/>
                        </a:rPr>
                        <a:t>MPa</a:t>
                      </a:r>
                      <a:r>
                        <a:rPr lang="en-GB" sz="1200" dirty="0">
                          <a:solidFill>
                            <a:schemeClr val="bg1"/>
                          </a:solidFill>
                          <a:effectLst/>
                          <a:latin typeface="Times-Roman"/>
                          <a:ea typeface="Times New Roman"/>
                          <a:cs typeface="Times-Roman"/>
                        </a:rPr>
                        <a:t>)</a:t>
                      </a:r>
                      <a:endParaRPr lang="en-GB" sz="1200" dirty="0">
                        <a:solidFill>
                          <a:schemeClr val="bg1"/>
                        </a:solidFill>
                        <a:effectLst/>
                        <a:latin typeface="Times New Roman"/>
                        <a:ea typeface="Times New Roman"/>
                      </a:endParaRPr>
                    </a:p>
                  </a:txBody>
                  <a:tcPr marL="68580" marR="68580" marT="0" marB="0" anchor="ctr"/>
                </a:tc>
              </a:tr>
              <a:tr h="227288">
                <a:tc>
                  <a:txBody>
                    <a:bodyPr/>
                    <a:lstStyle/>
                    <a:p>
                      <a:pPr algn="ctr">
                        <a:lnSpc>
                          <a:spcPct val="115000"/>
                        </a:lnSpc>
                        <a:spcAft>
                          <a:spcPts val="0"/>
                        </a:spcAft>
                      </a:pPr>
                      <a:r>
                        <a:rPr lang="en-GB" sz="1200" dirty="0">
                          <a:solidFill>
                            <a:srgbClr val="231F20"/>
                          </a:solidFill>
                          <a:effectLst/>
                          <a:latin typeface="Times-Roman"/>
                          <a:ea typeface="Times New Roman"/>
                          <a:cs typeface="Times-Roman"/>
                        </a:rPr>
                        <a:t>1</a:t>
                      </a:r>
                      <a:endParaRPr lang="en-GB" sz="12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a:solidFill>
                            <a:srgbClr val="231F20"/>
                          </a:solidFill>
                          <a:effectLst/>
                          <a:latin typeface="Times-Roman"/>
                          <a:ea typeface="Times New Roman"/>
                          <a:cs typeface="Times-Roman"/>
                        </a:rPr>
                        <a:t>24</a:t>
                      </a:r>
                      <a:endParaRPr lang="en-GB" sz="12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a:solidFill>
                            <a:srgbClr val="231F20"/>
                          </a:solidFill>
                          <a:effectLst/>
                          <a:latin typeface="Times-Roman"/>
                          <a:ea typeface="Times New Roman"/>
                          <a:cs typeface="Times-Roman"/>
                        </a:rPr>
                        <a:t>22</a:t>
                      </a:r>
                      <a:endParaRPr lang="en-GB" sz="12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a:solidFill>
                            <a:srgbClr val="231F20"/>
                          </a:solidFill>
                          <a:effectLst/>
                          <a:latin typeface="Times-Roman"/>
                          <a:ea typeface="Times New Roman"/>
                          <a:cs typeface="Times-Roman"/>
                        </a:rPr>
                        <a:t>22</a:t>
                      </a:r>
                      <a:endParaRPr lang="en-GB" sz="12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a:solidFill>
                            <a:srgbClr val="231F20"/>
                          </a:solidFill>
                          <a:effectLst/>
                          <a:latin typeface="Times-Roman"/>
                          <a:ea typeface="Times New Roman"/>
                          <a:cs typeface="Times-Roman"/>
                        </a:rPr>
                        <a:t>11.2</a:t>
                      </a:r>
                      <a:endParaRPr lang="en-GB" sz="1200">
                        <a:effectLst/>
                        <a:latin typeface="Times New Roman"/>
                        <a:ea typeface="Times New Roman"/>
                      </a:endParaRPr>
                    </a:p>
                  </a:txBody>
                  <a:tcPr marL="68580" marR="68580" marT="0" marB="0" anchor="ctr">
                    <a:noFill/>
                  </a:tcPr>
                </a:tc>
              </a:tr>
              <a:tr h="227288">
                <a:tc>
                  <a:txBody>
                    <a:bodyPr/>
                    <a:lstStyle/>
                    <a:p>
                      <a:pPr algn="ctr">
                        <a:lnSpc>
                          <a:spcPct val="115000"/>
                        </a:lnSpc>
                        <a:spcAft>
                          <a:spcPts val="0"/>
                        </a:spcAft>
                      </a:pPr>
                      <a:r>
                        <a:rPr lang="en-GB" sz="1200">
                          <a:solidFill>
                            <a:srgbClr val="231F20"/>
                          </a:solidFill>
                          <a:effectLst/>
                          <a:latin typeface="Times-Roman"/>
                          <a:ea typeface="Times New Roman"/>
                          <a:cs typeface="Times-Roman"/>
                        </a:rPr>
                        <a:t>2</a:t>
                      </a:r>
                      <a:endParaRPr lang="en-GB" sz="12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a:solidFill>
                            <a:srgbClr val="231F20"/>
                          </a:solidFill>
                          <a:effectLst/>
                          <a:latin typeface="Times-Roman"/>
                          <a:ea typeface="Times New Roman"/>
                          <a:cs typeface="Times-Roman"/>
                        </a:rPr>
                        <a:t>8</a:t>
                      </a:r>
                      <a:endParaRPr lang="en-GB" sz="12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a:solidFill>
                            <a:srgbClr val="231F20"/>
                          </a:solidFill>
                          <a:effectLst/>
                          <a:latin typeface="Times-Roman"/>
                          <a:ea typeface="Times New Roman"/>
                          <a:cs typeface="Times-Roman"/>
                        </a:rPr>
                        <a:t>30</a:t>
                      </a:r>
                      <a:endParaRPr lang="en-GB" sz="12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a:solidFill>
                            <a:srgbClr val="231F20"/>
                          </a:solidFill>
                          <a:effectLst/>
                          <a:latin typeface="Times-Roman"/>
                          <a:ea typeface="Times New Roman"/>
                          <a:cs typeface="Times-Roman"/>
                        </a:rPr>
                        <a:t>22</a:t>
                      </a:r>
                      <a:endParaRPr lang="en-GB" sz="12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a:solidFill>
                            <a:srgbClr val="231F20"/>
                          </a:solidFill>
                          <a:effectLst/>
                          <a:latin typeface="Times-Roman"/>
                          <a:ea typeface="Times New Roman"/>
                          <a:cs typeface="Times-Roman"/>
                        </a:rPr>
                        <a:t>9.0</a:t>
                      </a:r>
                      <a:endParaRPr lang="en-GB" sz="1200">
                        <a:effectLst/>
                        <a:latin typeface="Times New Roman"/>
                        <a:ea typeface="Times New Roman"/>
                      </a:endParaRPr>
                    </a:p>
                  </a:txBody>
                  <a:tcPr marL="68580" marR="68580" marT="0" marB="0" anchor="ctr">
                    <a:noFill/>
                  </a:tcPr>
                </a:tc>
              </a:tr>
              <a:tr h="227288">
                <a:tc>
                  <a:txBody>
                    <a:bodyPr/>
                    <a:lstStyle/>
                    <a:p>
                      <a:pPr algn="ctr">
                        <a:lnSpc>
                          <a:spcPct val="115000"/>
                        </a:lnSpc>
                        <a:spcAft>
                          <a:spcPts val="0"/>
                        </a:spcAft>
                      </a:pPr>
                      <a:r>
                        <a:rPr lang="en-GB" sz="1200">
                          <a:solidFill>
                            <a:srgbClr val="231F20"/>
                          </a:solidFill>
                          <a:effectLst/>
                          <a:latin typeface="Times-Roman"/>
                          <a:ea typeface="Times New Roman"/>
                          <a:cs typeface="Times-Roman"/>
                        </a:rPr>
                        <a:t>3</a:t>
                      </a:r>
                      <a:endParaRPr lang="en-GB" sz="12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a:solidFill>
                            <a:srgbClr val="231F20"/>
                          </a:solidFill>
                          <a:effectLst/>
                          <a:latin typeface="Times-Roman"/>
                          <a:ea typeface="Times New Roman"/>
                          <a:cs typeface="Times-Roman"/>
                        </a:rPr>
                        <a:t>24</a:t>
                      </a:r>
                      <a:endParaRPr lang="en-GB" sz="12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a:solidFill>
                            <a:srgbClr val="231F20"/>
                          </a:solidFill>
                          <a:effectLst/>
                          <a:latin typeface="Times-Roman"/>
                          <a:ea typeface="Times New Roman"/>
                          <a:cs typeface="Times-Roman"/>
                        </a:rPr>
                        <a:t>50</a:t>
                      </a:r>
                      <a:endParaRPr lang="en-GB" sz="12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a:solidFill>
                            <a:srgbClr val="231F20"/>
                          </a:solidFill>
                          <a:effectLst/>
                          <a:latin typeface="Times-Roman"/>
                          <a:ea typeface="Times New Roman"/>
                          <a:cs typeface="Times-Roman"/>
                        </a:rPr>
                        <a:t>50</a:t>
                      </a:r>
                      <a:endParaRPr lang="en-GB" sz="12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a:solidFill>
                            <a:srgbClr val="231F20"/>
                          </a:solidFill>
                          <a:effectLst/>
                          <a:latin typeface="Times-Roman"/>
                          <a:ea typeface="Times New Roman"/>
                          <a:cs typeface="Times-Roman"/>
                        </a:rPr>
                        <a:t>7.5</a:t>
                      </a:r>
                      <a:endParaRPr lang="en-GB" sz="1200">
                        <a:effectLst/>
                        <a:latin typeface="Times New Roman"/>
                        <a:ea typeface="Times New Roman"/>
                      </a:endParaRPr>
                    </a:p>
                  </a:txBody>
                  <a:tcPr marL="68580" marR="68580" marT="0" marB="0" anchor="ctr">
                    <a:noFill/>
                  </a:tcPr>
                </a:tc>
              </a:tr>
              <a:tr h="227288">
                <a:tc>
                  <a:txBody>
                    <a:bodyPr/>
                    <a:lstStyle/>
                    <a:p>
                      <a:pPr algn="ctr">
                        <a:lnSpc>
                          <a:spcPct val="115000"/>
                        </a:lnSpc>
                        <a:spcAft>
                          <a:spcPts val="0"/>
                        </a:spcAft>
                      </a:pPr>
                      <a:r>
                        <a:rPr lang="en-GB" sz="1200">
                          <a:solidFill>
                            <a:srgbClr val="231F20"/>
                          </a:solidFill>
                          <a:effectLst/>
                          <a:latin typeface="Times-Roman"/>
                          <a:ea typeface="Times New Roman"/>
                          <a:cs typeface="Times-Roman"/>
                        </a:rPr>
                        <a:t>4</a:t>
                      </a:r>
                      <a:endParaRPr lang="en-GB" sz="12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a:solidFill>
                            <a:srgbClr val="231F20"/>
                          </a:solidFill>
                          <a:effectLst/>
                          <a:latin typeface="Times-Roman"/>
                          <a:ea typeface="Times New Roman"/>
                          <a:cs typeface="Times-Roman"/>
                        </a:rPr>
                        <a:t>24</a:t>
                      </a:r>
                      <a:endParaRPr lang="en-GB" sz="12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a:solidFill>
                            <a:srgbClr val="231F20"/>
                          </a:solidFill>
                          <a:effectLst/>
                          <a:latin typeface="Times-Roman"/>
                          <a:ea typeface="Times New Roman"/>
                          <a:cs typeface="Times-Roman"/>
                        </a:rPr>
                        <a:t>50</a:t>
                      </a:r>
                      <a:endParaRPr lang="en-GB" sz="12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a:solidFill>
                            <a:srgbClr val="231F20"/>
                          </a:solidFill>
                          <a:effectLst/>
                          <a:latin typeface="Times-Roman"/>
                          <a:ea typeface="Times New Roman"/>
                          <a:cs typeface="Times-Roman"/>
                        </a:rPr>
                        <a:t>22</a:t>
                      </a:r>
                      <a:endParaRPr lang="en-GB" sz="12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smtClean="0">
                          <a:solidFill>
                            <a:srgbClr val="231F20"/>
                          </a:solidFill>
                          <a:effectLst/>
                          <a:latin typeface="Times-Roman"/>
                          <a:ea typeface="Times New Roman"/>
                          <a:cs typeface="Times-Roman"/>
                        </a:rPr>
                        <a:t>10.8</a:t>
                      </a:r>
                      <a:endParaRPr lang="en-GB" sz="1200" dirty="0">
                        <a:effectLst/>
                        <a:latin typeface="Times New Roman"/>
                        <a:ea typeface="Times New Roman"/>
                      </a:endParaRPr>
                    </a:p>
                  </a:txBody>
                  <a:tcPr marL="68580" marR="68580" marT="0" marB="0" anchor="ctr">
                    <a:noFill/>
                  </a:tcPr>
                </a:tc>
              </a:tr>
              <a:tr h="227288">
                <a:tc>
                  <a:txBody>
                    <a:bodyPr/>
                    <a:lstStyle/>
                    <a:p>
                      <a:pPr algn="ctr">
                        <a:lnSpc>
                          <a:spcPct val="115000"/>
                        </a:lnSpc>
                        <a:spcAft>
                          <a:spcPts val="0"/>
                        </a:spcAft>
                      </a:pPr>
                      <a:r>
                        <a:rPr lang="en-GB" sz="1200">
                          <a:solidFill>
                            <a:srgbClr val="231F20"/>
                          </a:solidFill>
                          <a:effectLst/>
                          <a:latin typeface="Times-Roman"/>
                          <a:ea typeface="Times New Roman"/>
                          <a:cs typeface="Times-Roman"/>
                        </a:rPr>
                        <a:t>5</a:t>
                      </a:r>
                      <a:endParaRPr lang="en-GB" sz="12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a:solidFill>
                            <a:srgbClr val="231F20"/>
                          </a:solidFill>
                          <a:effectLst/>
                          <a:latin typeface="Times-Roman"/>
                          <a:ea typeface="Times New Roman"/>
                          <a:cs typeface="Times-Roman"/>
                        </a:rPr>
                        <a:t>8</a:t>
                      </a:r>
                      <a:endParaRPr lang="en-GB" sz="12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a:solidFill>
                            <a:srgbClr val="231F20"/>
                          </a:solidFill>
                          <a:effectLst/>
                          <a:latin typeface="Times-Roman"/>
                          <a:ea typeface="Times New Roman"/>
                          <a:cs typeface="Times-Roman"/>
                        </a:rPr>
                        <a:t>30</a:t>
                      </a:r>
                      <a:endParaRPr lang="en-GB" sz="12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a:solidFill>
                            <a:srgbClr val="231F20"/>
                          </a:solidFill>
                          <a:effectLst/>
                          <a:latin typeface="Times-Roman"/>
                          <a:ea typeface="Times New Roman"/>
                          <a:cs typeface="Times-Roman"/>
                        </a:rPr>
                        <a:t>30</a:t>
                      </a:r>
                      <a:endParaRPr lang="en-GB" sz="12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smtClean="0">
                          <a:solidFill>
                            <a:srgbClr val="231F20"/>
                          </a:solidFill>
                          <a:effectLst/>
                          <a:latin typeface="Times-Roman"/>
                          <a:ea typeface="Times New Roman"/>
                          <a:cs typeface="Times-Roman"/>
                        </a:rPr>
                        <a:t>8.2</a:t>
                      </a:r>
                      <a:endParaRPr lang="en-GB" sz="1200" dirty="0">
                        <a:effectLst/>
                        <a:latin typeface="Times New Roman"/>
                        <a:ea typeface="Times New Roman"/>
                      </a:endParaRPr>
                    </a:p>
                  </a:txBody>
                  <a:tcPr marL="68580" marR="68580" marT="0" marB="0" anchor="ctr">
                    <a:noFill/>
                  </a:tcPr>
                </a:tc>
              </a:tr>
              <a:tr h="227288">
                <a:tc>
                  <a:txBody>
                    <a:bodyPr/>
                    <a:lstStyle/>
                    <a:p>
                      <a:pPr algn="ctr">
                        <a:lnSpc>
                          <a:spcPct val="115000"/>
                        </a:lnSpc>
                        <a:spcAft>
                          <a:spcPts val="0"/>
                        </a:spcAft>
                      </a:pPr>
                      <a:r>
                        <a:rPr lang="en-GB" sz="1200">
                          <a:solidFill>
                            <a:srgbClr val="231F20"/>
                          </a:solidFill>
                          <a:effectLst/>
                          <a:latin typeface="Times-Roman"/>
                          <a:ea typeface="Times New Roman"/>
                          <a:cs typeface="Times-Roman"/>
                        </a:rPr>
                        <a:t>6</a:t>
                      </a:r>
                      <a:endParaRPr lang="en-GB" sz="12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a:solidFill>
                            <a:srgbClr val="231F20"/>
                          </a:solidFill>
                          <a:effectLst/>
                          <a:latin typeface="Times-Roman"/>
                          <a:ea typeface="Times New Roman"/>
                          <a:cs typeface="Times-Roman"/>
                        </a:rPr>
                        <a:t>24</a:t>
                      </a:r>
                      <a:endParaRPr lang="en-GB" sz="12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a:solidFill>
                            <a:srgbClr val="231F20"/>
                          </a:solidFill>
                          <a:effectLst/>
                          <a:latin typeface="Times-Roman"/>
                          <a:ea typeface="Times New Roman"/>
                          <a:cs typeface="Times-Roman"/>
                        </a:rPr>
                        <a:t>30</a:t>
                      </a:r>
                      <a:endParaRPr lang="en-GB" sz="120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a:solidFill>
                            <a:srgbClr val="231F20"/>
                          </a:solidFill>
                          <a:effectLst/>
                          <a:latin typeface="Times-Roman"/>
                          <a:ea typeface="Times New Roman"/>
                          <a:cs typeface="Times-Roman"/>
                        </a:rPr>
                        <a:t>22</a:t>
                      </a:r>
                      <a:endParaRPr lang="en-GB" sz="1200" dirty="0">
                        <a:effectLst/>
                        <a:latin typeface="Times New Roman"/>
                        <a:ea typeface="Times New Roman"/>
                      </a:endParaRPr>
                    </a:p>
                  </a:txBody>
                  <a:tcPr marL="68580" marR="68580" marT="0" marB="0" anchor="ctr">
                    <a:noFill/>
                  </a:tcPr>
                </a:tc>
                <a:tc>
                  <a:txBody>
                    <a:bodyPr/>
                    <a:lstStyle/>
                    <a:p>
                      <a:pPr algn="ctr">
                        <a:lnSpc>
                          <a:spcPct val="115000"/>
                        </a:lnSpc>
                        <a:spcAft>
                          <a:spcPts val="0"/>
                        </a:spcAft>
                      </a:pPr>
                      <a:r>
                        <a:rPr lang="en-GB" sz="1200" dirty="0" smtClean="0">
                          <a:solidFill>
                            <a:srgbClr val="231F20"/>
                          </a:solidFill>
                          <a:effectLst/>
                          <a:latin typeface="Times-Roman"/>
                          <a:ea typeface="Times New Roman"/>
                          <a:cs typeface="Times-Roman"/>
                        </a:rPr>
                        <a:t>10.4</a:t>
                      </a:r>
                      <a:endParaRPr lang="en-GB" sz="1200" dirty="0">
                        <a:effectLst/>
                        <a:latin typeface="Times New Roman"/>
                        <a:ea typeface="Times New Roman"/>
                      </a:endParaRPr>
                    </a:p>
                  </a:txBody>
                  <a:tcPr marL="68580" marR="68580" marT="0" marB="0" anchor="ctr">
                    <a:noFill/>
                  </a:tcPr>
                </a:tc>
              </a:tr>
            </a:tbl>
          </a:graphicData>
        </a:graphic>
      </p:graphicFrame>
    </p:spTree>
  </p:cSld>
  <p:clrMapOvr>
    <a:masterClrMapping/>
  </p:clrMapOvr>
  <p:transition spd="med" advTm="15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23825" y="193675"/>
            <a:ext cx="3219450" cy="584200"/>
          </a:xfrm>
        </p:spPr>
        <p:txBody>
          <a:bodyPr anchor="t"/>
          <a:lstStyle/>
          <a:p>
            <a:r>
              <a:rPr lang="en-GB" altLang="en-US" smtClean="0"/>
              <a:t>Contents</a:t>
            </a:r>
          </a:p>
        </p:txBody>
      </p:sp>
      <p:sp>
        <p:nvSpPr>
          <p:cNvPr id="16387" name="Content Placeholder 2"/>
          <p:cNvSpPr>
            <a:spLocks noGrp="1"/>
          </p:cNvSpPr>
          <p:nvPr>
            <p:ph idx="1"/>
          </p:nvPr>
        </p:nvSpPr>
        <p:spPr>
          <a:xfrm>
            <a:off x="166688" y="1271588"/>
            <a:ext cx="8785225" cy="4897437"/>
          </a:xfrm>
        </p:spPr>
        <p:txBody>
          <a:bodyPr/>
          <a:lstStyle/>
          <a:p>
            <a:pPr>
              <a:lnSpc>
                <a:spcPct val="150000"/>
              </a:lnSpc>
            </a:pPr>
            <a:r>
              <a:rPr lang="en-GB" altLang="en-US" sz="2000" smtClean="0"/>
              <a:t>Introduction</a:t>
            </a:r>
          </a:p>
          <a:p>
            <a:pPr>
              <a:lnSpc>
                <a:spcPct val="150000"/>
              </a:lnSpc>
            </a:pPr>
            <a:r>
              <a:rPr lang="en-GB" altLang="en-US" sz="2000" smtClean="0"/>
              <a:t>Pull Off Adhesion Testers</a:t>
            </a:r>
          </a:p>
          <a:p>
            <a:pPr>
              <a:lnSpc>
                <a:spcPct val="150000"/>
              </a:lnSpc>
            </a:pPr>
            <a:r>
              <a:rPr lang="en-GB" altLang="en-US" sz="2000" smtClean="0"/>
              <a:t>Pull Off Adhesion Test Failure Modes</a:t>
            </a:r>
          </a:p>
          <a:p>
            <a:pPr lvl="1">
              <a:lnSpc>
                <a:spcPct val="150000"/>
              </a:lnSpc>
            </a:pPr>
            <a:r>
              <a:rPr lang="en-GB" altLang="en-US" sz="1800" smtClean="0">
                <a:solidFill>
                  <a:schemeClr val="tx1"/>
                </a:solidFill>
              </a:rPr>
              <a:t>Effect of Adhesive</a:t>
            </a:r>
          </a:p>
          <a:p>
            <a:pPr lvl="1">
              <a:lnSpc>
                <a:spcPct val="150000"/>
              </a:lnSpc>
            </a:pPr>
            <a:r>
              <a:rPr lang="en-GB" altLang="en-US" sz="1800" smtClean="0">
                <a:solidFill>
                  <a:schemeClr val="tx1"/>
                </a:solidFill>
              </a:rPr>
              <a:t>Effect of Gauge Dolly Design</a:t>
            </a:r>
          </a:p>
          <a:p>
            <a:pPr lvl="1">
              <a:lnSpc>
                <a:spcPct val="150000"/>
              </a:lnSpc>
            </a:pPr>
            <a:r>
              <a:rPr lang="en-GB" altLang="en-US" sz="1800" smtClean="0">
                <a:solidFill>
                  <a:schemeClr val="tx1"/>
                </a:solidFill>
              </a:rPr>
              <a:t>Variation in Surface Preparation prior to Dolly Application</a:t>
            </a:r>
          </a:p>
          <a:p>
            <a:pPr lvl="1">
              <a:lnSpc>
                <a:spcPct val="150000"/>
              </a:lnSpc>
            </a:pPr>
            <a:r>
              <a:rPr lang="en-GB" altLang="en-US" sz="1800" smtClean="0">
                <a:solidFill>
                  <a:schemeClr val="tx1"/>
                </a:solidFill>
              </a:rPr>
              <a:t>Effect of Adhesive Curing Temperature</a:t>
            </a:r>
          </a:p>
          <a:p>
            <a:pPr lvl="1">
              <a:lnSpc>
                <a:spcPct val="150000"/>
              </a:lnSpc>
            </a:pPr>
            <a:r>
              <a:rPr lang="en-GB" altLang="en-US" sz="1800" smtClean="0">
                <a:solidFill>
                  <a:schemeClr val="tx1"/>
                </a:solidFill>
              </a:rPr>
              <a:t>Effect of Cutting around the Dolly</a:t>
            </a:r>
          </a:p>
          <a:p>
            <a:pPr lvl="1">
              <a:lnSpc>
                <a:spcPct val="150000"/>
              </a:lnSpc>
            </a:pPr>
            <a:r>
              <a:rPr lang="en-GB" altLang="en-US" sz="1800" smtClean="0">
                <a:solidFill>
                  <a:schemeClr val="tx1"/>
                </a:solidFill>
              </a:rPr>
              <a:t>Effect of Applying the Load</a:t>
            </a:r>
          </a:p>
          <a:p>
            <a:pPr>
              <a:lnSpc>
                <a:spcPct val="150000"/>
              </a:lnSpc>
            </a:pPr>
            <a:r>
              <a:rPr lang="en-GB" altLang="en-US" sz="2000" smtClean="0"/>
              <a:t>Conclusions</a:t>
            </a:r>
          </a:p>
          <a:p>
            <a:endParaRPr lang="en-GB" altLang="en-US" sz="2000" smtClean="0"/>
          </a:p>
        </p:txBody>
      </p:sp>
    </p:spTree>
  </p:cSld>
  <p:clrMapOvr>
    <a:masterClrMapping/>
  </p:clrMapOvr>
  <p:transition spd="med" advTm="15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0"/>
            <a:ext cx="8951913" cy="857250"/>
          </a:xfrm>
        </p:spPr>
        <p:txBody>
          <a:bodyPr/>
          <a:lstStyle/>
          <a:p>
            <a:r>
              <a:rPr lang="en-GB" altLang="en-US" smtClean="0"/>
              <a:t>To Cut or not to Cut?</a:t>
            </a:r>
          </a:p>
        </p:txBody>
      </p:sp>
      <p:sp>
        <p:nvSpPr>
          <p:cNvPr id="51203" name="Content Placeholder 2"/>
          <p:cNvSpPr>
            <a:spLocks noGrp="1"/>
          </p:cNvSpPr>
          <p:nvPr>
            <p:ph idx="1"/>
          </p:nvPr>
        </p:nvSpPr>
        <p:spPr>
          <a:xfrm>
            <a:off x="176213" y="1963738"/>
            <a:ext cx="8785225" cy="3590925"/>
          </a:xfrm>
        </p:spPr>
        <p:txBody>
          <a:bodyPr/>
          <a:lstStyle/>
          <a:p>
            <a:pPr>
              <a:defRPr/>
            </a:pPr>
            <a:r>
              <a:rPr lang="en-GB" altLang="en-US" sz="2000" dirty="0" smtClean="0"/>
              <a:t>What do the two key Adhesion Testing Standards say?</a:t>
            </a:r>
          </a:p>
          <a:p>
            <a:pPr marL="400050" lvl="1" indent="0">
              <a:buFontTx/>
              <a:buNone/>
              <a:defRPr/>
            </a:pPr>
            <a:endParaRPr lang="en-GB" altLang="en-US" sz="1800" dirty="0" smtClean="0"/>
          </a:p>
          <a:p>
            <a:pPr lvl="1">
              <a:defRPr/>
            </a:pPr>
            <a:r>
              <a:rPr lang="en-GB" altLang="en-US" sz="1800" b="1" dirty="0">
                <a:solidFill>
                  <a:schemeClr val="bg1">
                    <a:lumMod val="50000"/>
                  </a:schemeClr>
                </a:solidFill>
              </a:rPr>
              <a:t>ASTM </a:t>
            </a:r>
            <a:r>
              <a:rPr lang="en-GB" altLang="en-US" sz="1800" b="1" dirty="0" err="1">
                <a:solidFill>
                  <a:schemeClr val="bg1">
                    <a:lumMod val="50000"/>
                  </a:schemeClr>
                </a:solidFill>
              </a:rPr>
              <a:t>D4541</a:t>
            </a:r>
            <a:r>
              <a:rPr lang="en-GB" altLang="en-US" sz="1800" b="1" dirty="0">
                <a:solidFill>
                  <a:schemeClr val="bg1">
                    <a:lumMod val="50000"/>
                  </a:schemeClr>
                </a:solidFill>
              </a:rPr>
              <a:t> </a:t>
            </a:r>
            <a:r>
              <a:rPr lang="en-GB" altLang="en-US" sz="1800" dirty="0" smtClean="0">
                <a:solidFill>
                  <a:schemeClr val="bg1">
                    <a:lumMod val="50000"/>
                  </a:schemeClr>
                </a:solidFill>
              </a:rPr>
              <a:t>advises “Scoring around the fixture violates the fundamental in situ test criterion that an unaltered coating be tested. If scoring around the test surface is employed, extreme care is required to prevent micro-cracking in the coating, since such cracks may cause reduced adhesion values. Scored samples constitute a different test, and this procedure should be clearly reported with the results”</a:t>
            </a:r>
          </a:p>
          <a:p>
            <a:pPr lvl="1">
              <a:defRPr/>
            </a:pPr>
            <a:r>
              <a:rPr lang="en-GB" altLang="en-US" sz="1800" dirty="0" smtClean="0">
                <a:solidFill>
                  <a:schemeClr val="bg1">
                    <a:lumMod val="50000"/>
                  </a:schemeClr>
                </a:solidFill>
              </a:rPr>
              <a:t> </a:t>
            </a:r>
            <a:r>
              <a:rPr lang="en-GB" altLang="en-US" sz="1800" b="1" dirty="0">
                <a:solidFill>
                  <a:schemeClr val="bg1">
                    <a:lumMod val="50000"/>
                  </a:schemeClr>
                </a:solidFill>
              </a:rPr>
              <a:t>ISO 4624 </a:t>
            </a:r>
            <a:r>
              <a:rPr lang="en-GB" altLang="en-US" sz="1800" dirty="0">
                <a:solidFill>
                  <a:schemeClr val="bg1">
                    <a:lumMod val="50000"/>
                  </a:schemeClr>
                </a:solidFill>
              </a:rPr>
              <a:t>states “carefully use the cutting device to cut around the circumference of the dolly through to the substrate, unless otherwise specified or agreed” </a:t>
            </a:r>
          </a:p>
          <a:p>
            <a:pPr lvl="1">
              <a:defRPr/>
            </a:pPr>
            <a:endParaRPr lang="en-GB" altLang="en-US" sz="1800" dirty="0" smtClean="0"/>
          </a:p>
          <a:p>
            <a:pPr lvl="1">
              <a:defRPr/>
            </a:pPr>
            <a:endParaRPr lang="en-GB" altLang="en-US" sz="2800" dirty="0" smtClean="0"/>
          </a:p>
        </p:txBody>
      </p:sp>
    </p:spTree>
  </p:cSld>
  <p:clrMapOvr>
    <a:masterClrMapping/>
  </p:clrMapOvr>
  <p:transition spd="med" advTm="15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161925" y="2155825"/>
            <a:ext cx="8785225" cy="45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2"/>
                </a:solidFill>
                <a:latin typeface="+mn-lt"/>
              </a:defRPr>
            </a:lvl2pPr>
            <a:lvl3pPr marL="1143000" indent="-228600" algn="l" rtl="0" eaLnBrk="0" fontAlgn="base" hangingPunct="0">
              <a:spcBef>
                <a:spcPct val="20000"/>
              </a:spcBef>
              <a:spcAft>
                <a:spcPct val="0"/>
              </a:spcAft>
              <a:buChar char="•"/>
              <a:defRPr sz="2000">
                <a:solidFill>
                  <a:schemeClr val="folHlink"/>
                </a:solidFill>
                <a:latin typeface="+mn-lt"/>
              </a:defRPr>
            </a:lvl3pPr>
            <a:lvl4pPr marL="1600200" indent="-228600" algn="l" rtl="0" eaLnBrk="0" fontAlgn="base" hangingPunct="0">
              <a:spcBef>
                <a:spcPct val="20000"/>
              </a:spcBef>
              <a:spcAft>
                <a:spcPct val="0"/>
              </a:spcAft>
              <a:buChar char="–"/>
              <a:defRPr>
                <a:solidFill>
                  <a:schemeClr val="folHlink"/>
                </a:solidFill>
                <a:latin typeface="+mn-lt"/>
              </a:defRPr>
            </a:lvl4pPr>
            <a:lvl5pPr marL="2057400" indent="-228600" algn="l" rtl="0" eaLnBrk="0" fontAlgn="base" hangingPunct="0">
              <a:spcBef>
                <a:spcPct val="20000"/>
              </a:spcBef>
              <a:spcAft>
                <a:spcPct val="0"/>
              </a:spcAft>
              <a:buChar char="»"/>
              <a:defRPr>
                <a:solidFill>
                  <a:schemeClr val="folHlink"/>
                </a:solidFill>
                <a:latin typeface="+mn-lt"/>
              </a:defRPr>
            </a:lvl5pPr>
            <a:lvl6pPr marL="2514600" indent="-228600" algn="l" rtl="0" eaLnBrk="0" fontAlgn="base" hangingPunct="0">
              <a:spcBef>
                <a:spcPct val="20000"/>
              </a:spcBef>
              <a:spcAft>
                <a:spcPct val="0"/>
              </a:spcAft>
              <a:buChar char="»"/>
              <a:defRPr>
                <a:solidFill>
                  <a:schemeClr val="folHlink"/>
                </a:solidFill>
                <a:latin typeface="+mn-lt"/>
              </a:defRPr>
            </a:lvl6pPr>
            <a:lvl7pPr marL="2971800" indent="-228600" algn="l" rtl="0" eaLnBrk="0" fontAlgn="base" hangingPunct="0">
              <a:spcBef>
                <a:spcPct val="20000"/>
              </a:spcBef>
              <a:spcAft>
                <a:spcPct val="0"/>
              </a:spcAft>
              <a:buChar char="»"/>
              <a:defRPr>
                <a:solidFill>
                  <a:schemeClr val="folHlink"/>
                </a:solidFill>
                <a:latin typeface="+mn-lt"/>
              </a:defRPr>
            </a:lvl7pPr>
            <a:lvl8pPr marL="3429000" indent="-228600" algn="l" rtl="0" eaLnBrk="0" fontAlgn="base" hangingPunct="0">
              <a:spcBef>
                <a:spcPct val="20000"/>
              </a:spcBef>
              <a:spcAft>
                <a:spcPct val="0"/>
              </a:spcAft>
              <a:buChar char="»"/>
              <a:defRPr>
                <a:solidFill>
                  <a:schemeClr val="folHlink"/>
                </a:solidFill>
                <a:latin typeface="+mn-lt"/>
              </a:defRPr>
            </a:lvl8pPr>
            <a:lvl9pPr marL="3886200" indent="-228600" algn="l" rtl="0" eaLnBrk="0" fontAlgn="base" hangingPunct="0">
              <a:spcBef>
                <a:spcPct val="20000"/>
              </a:spcBef>
              <a:spcAft>
                <a:spcPct val="0"/>
              </a:spcAft>
              <a:buChar char="»"/>
              <a:defRPr>
                <a:solidFill>
                  <a:schemeClr val="folHlink"/>
                </a:solidFill>
                <a:latin typeface="+mn-lt"/>
              </a:defRPr>
            </a:lvl9pPr>
          </a:lstStyle>
          <a:p>
            <a:pPr>
              <a:defRPr/>
            </a:pPr>
            <a:r>
              <a:rPr lang="en-GB" altLang="en-US" sz="2000" dirty="0" smtClean="0"/>
              <a:t>Standards, experience and market evidence suggest that there are a number of views as to the effect of cutting the coating</a:t>
            </a:r>
          </a:p>
          <a:p>
            <a:pPr lvl="2">
              <a:defRPr/>
            </a:pPr>
            <a:r>
              <a:rPr lang="en-GB" altLang="en-US" sz="1800" dirty="0">
                <a:solidFill>
                  <a:schemeClr val="bg1">
                    <a:lumMod val="50000"/>
                  </a:schemeClr>
                </a:solidFill>
              </a:rPr>
              <a:t>Are micro-cracks in the coating initiated by cutting</a:t>
            </a:r>
            <a:r>
              <a:rPr lang="en-GB" altLang="en-US" sz="1600" dirty="0">
                <a:solidFill>
                  <a:schemeClr val="bg1">
                    <a:lumMod val="50000"/>
                  </a:schemeClr>
                </a:solidFill>
              </a:rPr>
              <a:t>? </a:t>
            </a:r>
          </a:p>
          <a:p>
            <a:pPr lvl="2">
              <a:defRPr/>
            </a:pPr>
            <a:r>
              <a:rPr lang="en-GB" altLang="en-US" sz="1800" dirty="0" smtClean="0">
                <a:solidFill>
                  <a:schemeClr val="bg1">
                    <a:lumMod val="50000"/>
                  </a:schemeClr>
                </a:solidFill>
              </a:rPr>
              <a:t>Does </a:t>
            </a:r>
            <a:r>
              <a:rPr lang="en-GB" altLang="en-US" sz="1800" dirty="0">
                <a:solidFill>
                  <a:schemeClr val="bg1">
                    <a:lumMod val="50000"/>
                  </a:schemeClr>
                </a:solidFill>
              </a:rPr>
              <a:t>cutting the dolly post cure affect the bonding of the adhesive? </a:t>
            </a:r>
          </a:p>
          <a:p>
            <a:pPr marL="457200" lvl="1" indent="0">
              <a:buFontTx/>
              <a:buNone/>
              <a:defRPr/>
            </a:pPr>
            <a:endParaRPr lang="en-GB" altLang="en-US" sz="2000" dirty="0">
              <a:solidFill>
                <a:schemeClr val="tx1"/>
              </a:solidFill>
            </a:endParaRPr>
          </a:p>
          <a:p>
            <a:pPr>
              <a:defRPr/>
            </a:pPr>
            <a:r>
              <a:rPr lang="en-GB" altLang="en-US" sz="2000" dirty="0" smtClean="0"/>
              <a:t>In this analysis three </a:t>
            </a:r>
            <a:r>
              <a:rPr lang="en-GB" altLang="en-US" sz="2000" dirty="0"/>
              <a:t>different </a:t>
            </a:r>
            <a:r>
              <a:rPr lang="en-GB" altLang="en-US" sz="2000" dirty="0" smtClean="0"/>
              <a:t>test modes </a:t>
            </a:r>
            <a:r>
              <a:rPr lang="en-GB" altLang="en-US" sz="2000" dirty="0"/>
              <a:t>were assessed</a:t>
            </a:r>
          </a:p>
          <a:p>
            <a:pPr lvl="2">
              <a:defRPr/>
            </a:pPr>
            <a:r>
              <a:rPr lang="en-GB" altLang="en-US" sz="1800" dirty="0" smtClean="0">
                <a:solidFill>
                  <a:schemeClr val="bg1">
                    <a:lumMod val="50000"/>
                  </a:schemeClr>
                </a:solidFill>
              </a:rPr>
              <a:t>Testing of uncut coating</a:t>
            </a:r>
            <a:endParaRPr lang="en-GB" altLang="en-US" sz="1800" dirty="0">
              <a:solidFill>
                <a:schemeClr val="bg1">
                  <a:lumMod val="50000"/>
                </a:schemeClr>
              </a:solidFill>
            </a:endParaRPr>
          </a:p>
          <a:p>
            <a:pPr lvl="2">
              <a:defRPr/>
            </a:pPr>
            <a:r>
              <a:rPr lang="en-GB" altLang="en-US" sz="1800" dirty="0" smtClean="0">
                <a:solidFill>
                  <a:schemeClr val="bg1">
                    <a:lumMod val="50000"/>
                  </a:schemeClr>
                </a:solidFill>
              </a:rPr>
              <a:t>Testing of coating cut </a:t>
            </a:r>
            <a:r>
              <a:rPr lang="en-GB" altLang="en-US" sz="1800" b="1" dirty="0" smtClean="0">
                <a:solidFill>
                  <a:schemeClr val="bg1">
                    <a:lumMod val="50000"/>
                  </a:schemeClr>
                </a:solidFill>
              </a:rPr>
              <a:t>after</a:t>
            </a:r>
            <a:r>
              <a:rPr lang="en-GB" altLang="en-US" sz="1800" dirty="0" smtClean="0">
                <a:solidFill>
                  <a:schemeClr val="bg1">
                    <a:lumMod val="50000"/>
                  </a:schemeClr>
                </a:solidFill>
              </a:rPr>
              <a:t> dolly adherence</a:t>
            </a:r>
            <a:endParaRPr lang="en-GB" altLang="en-US" sz="1800" dirty="0">
              <a:solidFill>
                <a:schemeClr val="bg1">
                  <a:lumMod val="50000"/>
                </a:schemeClr>
              </a:solidFill>
            </a:endParaRPr>
          </a:p>
          <a:p>
            <a:pPr lvl="2">
              <a:defRPr/>
            </a:pPr>
            <a:r>
              <a:rPr lang="en-GB" altLang="en-US" sz="1800" dirty="0">
                <a:solidFill>
                  <a:schemeClr val="bg1">
                    <a:lumMod val="50000"/>
                  </a:schemeClr>
                </a:solidFill>
              </a:rPr>
              <a:t>Testing of coating cut </a:t>
            </a:r>
            <a:r>
              <a:rPr lang="en-GB" altLang="en-US" sz="1800" b="1" dirty="0" smtClean="0">
                <a:solidFill>
                  <a:schemeClr val="bg1">
                    <a:lumMod val="50000"/>
                  </a:schemeClr>
                </a:solidFill>
              </a:rPr>
              <a:t>before</a:t>
            </a:r>
            <a:r>
              <a:rPr lang="en-GB" altLang="en-US" sz="1800" dirty="0" smtClean="0">
                <a:solidFill>
                  <a:schemeClr val="bg1">
                    <a:lumMod val="50000"/>
                  </a:schemeClr>
                </a:solidFill>
              </a:rPr>
              <a:t> dolly adherence</a:t>
            </a:r>
            <a:endParaRPr lang="en-GB" altLang="en-US" sz="1800" dirty="0">
              <a:solidFill>
                <a:schemeClr val="bg1">
                  <a:lumMod val="50000"/>
                </a:schemeClr>
              </a:solidFill>
            </a:endParaRPr>
          </a:p>
          <a:p>
            <a:pPr>
              <a:defRPr/>
            </a:pPr>
            <a:endParaRPr lang="en-GB" altLang="en-US" sz="1800" dirty="0"/>
          </a:p>
        </p:txBody>
      </p:sp>
      <p:sp>
        <p:nvSpPr>
          <p:cNvPr id="35843" name="Title 1"/>
          <p:cNvSpPr>
            <a:spLocks noGrp="1"/>
          </p:cNvSpPr>
          <p:nvPr>
            <p:ph type="title"/>
          </p:nvPr>
        </p:nvSpPr>
        <p:spPr>
          <a:xfrm>
            <a:off x="77788" y="163513"/>
            <a:ext cx="8951912" cy="765175"/>
          </a:xfrm>
        </p:spPr>
        <p:txBody>
          <a:bodyPr/>
          <a:lstStyle/>
          <a:p>
            <a:r>
              <a:rPr lang="en-GB" altLang="en-US" smtClean="0"/>
              <a:t>To Cut or not to Cut?</a:t>
            </a:r>
          </a:p>
        </p:txBody>
      </p:sp>
    </p:spTree>
  </p:cSld>
  <p:clrMapOvr>
    <a:masterClrMapping/>
  </p:clrMapOvr>
  <p:transition spd="med" advTm="15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96838" y="117475"/>
            <a:ext cx="8951912" cy="1074738"/>
          </a:xfrm>
        </p:spPr>
        <p:txBody>
          <a:bodyPr/>
          <a:lstStyle/>
          <a:p>
            <a:r>
              <a:rPr lang="en-GB" altLang="en-US" smtClean="0"/>
              <a:t>To Cut or not to Cut?</a:t>
            </a:r>
            <a:br>
              <a:rPr lang="en-GB" altLang="en-US" smtClean="0"/>
            </a:br>
            <a:endParaRPr lang="en-GB" altLang="en-US" smtClean="0"/>
          </a:p>
        </p:txBody>
      </p:sp>
      <p:sp>
        <p:nvSpPr>
          <p:cNvPr id="54275" name="Content Placeholder 2"/>
          <p:cNvSpPr>
            <a:spLocks noGrp="1"/>
          </p:cNvSpPr>
          <p:nvPr>
            <p:ph idx="1"/>
          </p:nvPr>
        </p:nvSpPr>
        <p:spPr>
          <a:xfrm>
            <a:off x="147638" y="1327150"/>
            <a:ext cx="8785225" cy="4867275"/>
          </a:xfrm>
        </p:spPr>
        <p:txBody>
          <a:bodyPr/>
          <a:lstStyle/>
          <a:p>
            <a:pPr>
              <a:defRPr/>
            </a:pPr>
            <a:endParaRPr lang="en-GB" altLang="en-US" sz="1800" dirty="0" smtClean="0"/>
          </a:p>
          <a:p>
            <a:pPr>
              <a:defRPr/>
            </a:pPr>
            <a:endParaRPr lang="en-GB" altLang="en-US" sz="1800" dirty="0"/>
          </a:p>
          <a:p>
            <a:pPr>
              <a:defRPr/>
            </a:pPr>
            <a:endParaRPr lang="en-GB" altLang="en-US" sz="1800" dirty="0"/>
          </a:p>
          <a:p>
            <a:pPr>
              <a:defRPr/>
            </a:pPr>
            <a:endParaRPr lang="en-GB" altLang="en-US" sz="1800" dirty="0" smtClean="0"/>
          </a:p>
          <a:p>
            <a:pPr>
              <a:defRPr/>
            </a:pPr>
            <a:endParaRPr lang="en-GB" altLang="en-US" sz="1800" dirty="0" smtClean="0"/>
          </a:p>
          <a:p>
            <a:pPr>
              <a:defRPr/>
            </a:pPr>
            <a:endParaRPr lang="en-GB" altLang="en-US" sz="1800" dirty="0"/>
          </a:p>
          <a:p>
            <a:pPr>
              <a:defRPr/>
            </a:pPr>
            <a:endParaRPr lang="en-GB" altLang="en-US" sz="1800" dirty="0" smtClean="0"/>
          </a:p>
          <a:p>
            <a:pPr marL="0" indent="0">
              <a:buFontTx/>
              <a:buNone/>
              <a:defRPr/>
            </a:pPr>
            <a:endParaRPr lang="en-GB" altLang="en-US" sz="1800" dirty="0" smtClean="0"/>
          </a:p>
          <a:p>
            <a:pPr>
              <a:defRPr/>
            </a:pPr>
            <a:endParaRPr lang="en-GB" altLang="en-US" sz="1800" dirty="0" smtClean="0"/>
          </a:p>
          <a:p>
            <a:pPr>
              <a:defRPr/>
            </a:pPr>
            <a:endParaRPr lang="en-GB" altLang="en-US" sz="1800" dirty="0"/>
          </a:p>
          <a:p>
            <a:pPr>
              <a:defRPr/>
            </a:pPr>
            <a:endParaRPr lang="en-GB" altLang="en-US" sz="1800" dirty="0" smtClean="0"/>
          </a:p>
          <a:p>
            <a:pPr>
              <a:defRPr/>
            </a:pPr>
            <a:r>
              <a:rPr lang="en-GB" altLang="en-US" sz="2000" dirty="0" smtClean="0"/>
              <a:t>The results suggest that cutting after dolly adherence produces the lowest values and also suggest that cutting before dolly adherence also reduces the value obtained compared with not cutting</a:t>
            </a:r>
          </a:p>
          <a:p>
            <a:pPr>
              <a:defRPr/>
            </a:pPr>
            <a:endParaRPr lang="en-GB" altLang="en-US" sz="2000" dirty="0" smtClean="0"/>
          </a:p>
          <a:p>
            <a:pPr>
              <a:defRPr/>
            </a:pPr>
            <a:endParaRPr lang="en-GB" altLang="en-US" dirty="0" smtClean="0"/>
          </a:p>
        </p:txBody>
      </p:sp>
      <p:graphicFrame>
        <p:nvGraphicFramePr>
          <p:cNvPr id="5" name="Content Placeholder 3"/>
          <p:cNvGraphicFramePr>
            <a:graphicFrameLocks noGrp="1"/>
          </p:cNvGraphicFramePr>
          <p:nvPr/>
        </p:nvGraphicFramePr>
        <p:xfrm>
          <a:off x="1338263" y="1412875"/>
          <a:ext cx="6181725" cy="3546475"/>
        </p:xfrm>
        <a:graphic>
          <a:graphicData uri="http://schemas.openxmlformats.org/drawingml/2006/table">
            <a:tbl>
              <a:tblPr/>
              <a:tblGrid>
                <a:gridCol w="693737"/>
                <a:gridCol w="1720850"/>
                <a:gridCol w="1296988"/>
                <a:gridCol w="1433512"/>
                <a:gridCol w="1036638"/>
              </a:tblGrid>
              <a:tr h="403225">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chemeClr val="bg1"/>
                          </a:solidFill>
                          <a:effectLst/>
                          <a:latin typeface="Century Gothic" pitchFamily="34" charset="0"/>
                          <a:ea typeface="Times New Roman" pitchFamily="18" charset="0"/>
                          <a:cs typeface="Times-Roman"/>
                        </a:rPr>
                        <a:t>Dolly Set</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chemeClr val="bg1"/>
                          </a:solidFill>
                          <a:effectLst/>
                          <a:latin typeface="Century Gothic" pitchFamily="34" charset="0"/>
                          <a:ea typeface="Times New Roman" pitchFamily="18" charset="0"/>
                          <a:cs typeface="Times-Roman"/>
                        </a:rPr>
                        <a:t>Cut or un-cut</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chemeClr val="bg1"/>
                          </a:solidFill>
                          <a:effectLst/>
                          <a:latin typeface="Century Gothic" pitchFamily="34" charset="0"/>
                          <a:ea typeface="Times New Roman" pitchFamily="18" charset="0"/>
                          <a:cs typeface="Times-Roman"/>
                        </a:rPr>
                        <a:t>Test result (MPa) </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chemeClr val="bg1"/>
                          </a:solidFill>
                          <a:effectLst/>
                          <a:latin typeface="Century Gothic" pitchFamily="34" charset="0"/>
                          <a:ea typeface="Times New Roman" pitchFamily="18" charset="0"/>
                          <a:cs typeface="Times-Roman"/>
                        </a:rPr>
                        <a:t>Type of failure</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chemeClr val="bg1"/>
                          </a:solidFill>
                          <a:effectLst/>
                          <a:latin typeface="Century Gothic" pitchFamily="34" charset="0"/>
                          <a:cs typeface="Times New Roman" pitchFamily="18" charset="0"/>
                        </a:rPr>
                        <a:t>Average</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dirty="0" smtClean="0">
                          <a:ln>
                            <a:noFill/>
                          </a:ln>
                          <a:solidFill>
                            <a:srgbClr val="231F20"/>
                          </a:solidFill>
                          <a:effectLst/>
                          <a:latin typeface="Century Gothic" pitchFamily="34" charset="0"/>
                          <a:ea typeface="Times New Roman" pitchFamily="18" charset="0"/>
                          <a:cs typeface="Times-Roman"/>
                        </a:rPr>
                        <a:t>1</a:t>
                      </a:r>
                      <a:endParaRPr kumimoji="0" lang="en-GB" altLang="en-US" sz="1100" b="0"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rgbClr val="231F20"/>
                          </a:solidFill>
                          <a:effectLst/>
                          <a:latin typeface="Century Gothic" pitchFamily="34" charset="0"/>
                          <a:ea typeface="Times New Roman" pitchFamily="18" charset="0"/>
                          <a:cs typeface="Times-Roman"/>
                        </a:rPr>
                        <a:t>Uncut</a:t>
                      </a:r>
                      <a:endParaRPr kumimoji="0" lang="en-GB" altLang="en-US" sz="1100" b="1"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10.3</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Adhesive </a:t>
                      </a:r>
                      <a:endParaRPr kumimoji="0" lang="en-GB" altLang="en-US" sz="1100" b="0"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1100" b="0"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dirty="0" smtClean="0">
                          <a:ln>
                            <a:noFill/>
                          </a:ln>
                          <a:solidFill>
                            <a:srgbClr val="231F20"/>
                          </a:solidFill>
                          <a:effectLst/>
                          <a:latin typeface="Century Gothic" pitchFamily="34" charset="0"/>
                          <a:ea typeface="Times New Roman" pitchFamily="18" charset="0"/>
                          <a:cs typeface="Times-Roman"/>
                        </a:rPr>
                        <a:t>2</a:t>
                      </a:r>
                      <a:endParaRPr kumimoji="0" lang="en-GB" altLang="en-US" sz="1100" b="0"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rgbClr val="231F20"/>
                          </a:solidFill>
                          <a:effectLst/>
                          <a:latin typeface="Century Gothic" pitchFamily="34" charset="0"/>
                          <a:ea typeface="Times New Roman" pitchFamily="18" charset="0"/>
                          <a:cs typeface="Times-Roman"/>
                        </a:rPr>
                        <a:t>Uncut</a:t>
                      </a:r>
                      <a:endParaRPr kumimoji="0" lang="en-GB" altLang="en-US" sz="1100" b="1"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8.5</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Partial</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1100" b="0"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3</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rgbClr val="231F20"/>
                          </a:solidFill>
                          <a:effectLst/>
                          <a:latin typeface="Century Gothic" pitchFamily="34" charset="0"/>
                          <a:ea typeface="Times New Roman" pitchFamily="18" charset="0"/>
                          <a:cs typeface="Times-Roman"/>
                        </a:rPr>
                        <a:t>Uncut</a:t>
                      </a:r>
                      <a:endParaRPr kumimoji="0" lang="en-GB" altLang="en-US" sz="1100" b="1"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10.5</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Partial</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rgbClr val="000000"/>
                          </a:solidFill>
                          <a:effectLst/>
                          <a:latin typeface="Century Gothic" pitchFamily="34" charset="0"/>
                          <a:cs typeface="Times New Roman" pitchFamily="18" charset="0"/>
                        </a:rPr>
                        <a:t>10.4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4</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rgbClr val="231F20"/>
                          </a:solidFill>
                          <a:effectLst/>
                          <a:latin typeface="Century Gothic" pitchFamily="34" charset="0"/>
                          <a:ea typeface="Times New Roman" pitchFamily="18" charset="0"/>
                          <a:cs typeface="Times-Roman"/>
                        </a:rPr>
                        <a:t>Uncut</a:t>
                      </a:r>
                      <a:endParaRPr kumimoji="0" lang="en-GB" altLang="en-US" sz="1100" b="1"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10.5</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 Adhesive</a:t>
                      </a:r>
                      <a:endParaRPr kumimoji="0" lang="en-GB" altLang="en-US" sz="1100" b="0"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1100" b="1"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5</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rgbClr val="231F20"/>
                          </a:solidFill>
                          <a:effectLst/>
                          <a:latin typeface="Century Gothic" pitchFamily="34" charset="0"/>
                          <a:ea typeface="Times New Roman" pitchFamily="18" charset="0"/>
                          <a:cs typeface="Times-Roman"/>
                        </a:rPr>
                        <a:t>Uncut</a:t>
                      </a:r>
                      <a:endParaRPr kumimoji="0" lang="en-GB" altLang="en-US" sz="1100" b="1"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10.6</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 Adhesive</a:t>
                      </a:r>
                      <a:endParaRPr kumimoji="0" lang="en-GB" altLang="en-US" sz="1100" b="0"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1100" b="1"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6</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rgbClr val="231F20"/>
                          </a:solidFill>
                          <a:effectLst/>
                          <a:latin typeface="Century Gothic" pitchFamily="34" charset="0"/>
                          <a:ea typeface="Times New Roman" pitchFamily="18" charset="0"/>
                          <a:cs typeface="Times-Roman"/>
                        </a:rPr>
                        <a:t>Cut Post Adherance</a:t>
                      </a:r>
                      <a:endParaRPr kumimoji="0" lang="en-GB" altLang="en-US" sz="1100" b="1"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9.7</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Partial</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1100" b="1"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7</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rgbClr val="231F20"/>
                          </a:solidFill>
                          <a:effectLst/>
                          <a:latin typeface="Century Gothic" pitchFamily="34" charset="0"/>
                          <a:ea typeface="Times New Roman" pitchFamily="18" charset="0"/>
                          <a:cs typeface="Times-Roman"/>
                        </a:rPr>
                        <a:t>Cut Post </a:t>
                      </a:r>
                      <a:r>
                        <a:rPr kumimoji="0" lang="en-GB" altLang="en-US" sz="1100" b="1" i="0" u="none" strike="noStrike" cap="none" normalizeH="0" baseline="0" dirty="0" err="1" smtClean="0">
                          <a:ln>
                            <a:noFill/>
                          </a:ln>
                          <a:solidFill>
                            <a:srgbClr val="231F20"/>
                          </a:solidFill>
                          <a:effectLst/>
                          <a:latin typeface="Century Gothic" pitchFamily="34" charset="0"/>
                          <a:ea typeface="Times New Roman" pitchFamily="18" charset="0"/>
                          <a:cs typeface="Times-Roman"/>
                        </a:rPr>
                        <a:t>Adherance</a:t>
                      </a:r>
                      <a:endParaRPr kumimoji="0" lang="en-GB" altLang="en-US" sz="1100" b="1"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9.6</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Partial</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1100" b="1"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8</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rgbClr val="231F20"/>
                          </a:solidFill>
                          <a:effectLst/>
                          <a:latin typeface="Century Gothic" pitchFamily="34" charset="0"/>
                          <a:ea typeface="Times New Roman" pitchFamily="18" charset="0"/>
                          <a:cs typeface="Times-Roman"/>
                        </a:rPr>
                        <a:t>Cut Post </a:t>
                      </a:r>
                      <a:r>
                        <a:rPr kumimoji="0" lang="en-GB" altLang="en-US" sz="1100" b="1" i="0" u="none" strike="noStrike" cap="none" normalizeH="0" baseline="0" dirty="0" err="1" smtClean="0">
                          <a:ln>
                            <a:noFill/>
                          </a:ln>
                          <a:solidFill>
                            <a:srgbClr val="231F20"/>
                          </a:solidFill>
                          <a:effectLst/>
                          <a:latin typeface="Century Gothic" pitchFamily="34" charset="0"/>
                          <a:ea typeface="Times New Roman" pitchFamily="18" charset="0"/>
                          <a:cs typeface="Times-Roman"/>
                        </a:rPr>
                        <a:t>Adherance</a:t>
                      </a:r>
                      <a:endParaRPr kumimoji="0" lang="en-GB" altLang="en-US" sz="1100" b="1"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9.0</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Partial</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rgbClr val="000000"/>
                          </a:solidFill>
                          <a:effectLst/>
                          <a:latin typeface="Century Gothic" pitchFamily="34" charset="0"/>
                          <a:cs typeface="Times New Roman" pitchFamily="18" charset="0"/>
                        </a:rPr>
                        <a:t>9.5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9</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rgbClr val="231F20"/>
                          </a:solidFill>
                          <a:effectLst/>
                          <a:latin typeface="Century Gothic" pitchFamily="34" charset="0"/>
                          <a:ea typeface="Times New Roman" pitchFamily="18" charset="0"/>
                          <a:cs typeface="Times-Roman"/>
                        </a:rPr>
                        <a:t>Cut Post </a:t>
                      </a:r>
                      <a:r>
                        <a:rPr kumimoji="0" lang="en-GB" altLang="en-US" sz="1100" b="1" i="0" u="none" strike="noStrike" cap="none" normalizeH="0" baseline="0" dirty="0" err="1" smtClean="0">
                          <a:ln>
                            <a:noFill/>
                          </a:ln>
                          <a:solidFill>
                            <a:srgbClr val="231F20"/>
                          </a:solidFill>
                          <a:effectLst/>
                          <a:latin typeface="Century Gothic" pitchFamily="34" charset="0"/>
                          <a:ea typeface="Times New Roman" pitchFamily="18" charset="0"/>
                          <a:cs typeface="Times-Roman"/>
                        </a:rPr>
                        <a:t>Adherance</a:t>
                      </a:r>
                      <a:endParaRPr kumimoji="0" lang="en-GB" altLang="en-US" sz="1100" b="1"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10.6</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 Adhesive</a:t>
                      </a:r>
                      <a:endParaRPr kumimoji="0" lang="en-GB" altLang="en-US" sz="1100" b="0"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1100" b="1"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10</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rgbClr val="231F20"/>
                          </a:solidFill>
                          <a:effectLst/>
                          <a:latin typeface="Century Gothic" pitchFamily="34" charset="0"/>
                          <a:ea typeface="Times New Roman" pitchFamily="18" charset="0"/>
                          <a:cs typeface="Times-Roman"/>
                        </a:rPr>
                        <a:t>Cut Post Adherance</a:t>
                      </a:r>
                      <a:endParaRPr kumimoji="0" lang="en-GB" altLang="en-US" sz="1100" b="1"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dirty="0" smtClean="0">
                          <a:ln>
                            <a:noFill/>
                          </a:ln>
                          <a:solidFill>
                            <a:srgbClr val="231F20"/>
                          </a:solidFill>
                          <a:effectLst/>
                          <a:latin typeface="Century Gothic" pitchFamily="34" charset="0"/>
                          <a:ea typeface="Times New Roman" pitchFamily="18" charset="0"/>
                          <a:cs typeface="Times-Roman"/>
                        </a:rPr>
                        <a:t>9.2</a:t>
                      </a:r>
                      <a:endParaRPr kumimoji="0" lang="en-GB" altLang="en-US" sz="1100" b="0"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Partial</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1100" b="1"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000000"/>
                          </a:solidFill>
                          <a:effectLst/>
                          <a:latin typeface="Century Gothic" pitchFamily="34" charset="0"/>
                          <a:cs typeface="Times New Roman" pitchFamily="18" charset="0"/>
                        </a:rPr>
                        <a:t>11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rgbClr val="231F20"/>
                          </a:solidFill>
                          <a:effectLst/>
                          <a:latin typeface="Century Gothic" pitchFamily="34" charset="0"/>
                          <a:ea typeface="Times New Roman" pitchFamily="18" charset="0"/>
                          <a:cs typeface="Times-Roman"/>
                        </a:rPr>
                        <a:t>Cut Pre Adherance</a:t>
                      </a:r>
                      <a:endParaRPr kumimoji="0" lang="en-GB" altLang="en-US" sz="1100" b="1"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dirty="0" smtClean="0">
                          <a:ln>
                            <a:noFill/>
                          </a:ln>
                          <a:solidFill>
                            <a:srgbClr val="000000"/>
                          </a:solidFill>
                          <a:effectLst/>
                          <a:latin typeface="Century Gothic" pitchFamily="34" charset="0"/>
                          <a:cs typeface="Times New Roman" pitchFamily="18" charset="0"/>
                        </a:rPr>
                        <a:t>9.8</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Adhesive</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1100" b="1"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000000"/>
                          </a:solidFill>
                          <a:effectLst/>
                          <a:latin typeface="Century Gothic" pitchFamily="34" charset="0"/>
                          <a:cs typeface="Times New Roman" pitchFamily="18" charset="0"/>
                        </a:rPr>
                        <a:t>12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rgbClr val="231F20"/>
                          </a:solidFill>
                          <a:effectLst/>
                          <a:latin typeface="Century Gothic" pitchFamily="34" charset="0"/>
                          <a:ea typeface="Times New Roman" pitchFamily="18" charset="0"/>
                          <a:cs typeface="Times-Roman"/>
                        </a:rPr>
                        <a:t>Cut Pre Adherance</a:t>
                      </a:r>
                      <a:endParaRPr kumimoji="0" lang="en-GB" altLang="en-US" sz="1100" b="1"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000000"/>
                          </a:solidFill>
                          <a:effectLst/>
                          <a:latin typeface="Century Gothic" pitchFamily="34" charset="0"/>
                          <a:cs typeface="Times New Roman" pitchFamily="18" charset="0"/>
                        </a:rPr>
                        <a:t>10.1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dirty="0" smtClean="0">
                          <a:ln>
                            <a:noFill/>
                          </a:ln>
                          <a:solidFill>
                            <a:srgbClr val="231F20"/>
                          </a:solidFill>
                          <a:effectLst/>
                          <a:latin typeface="Century Gothic" pitchFamily="34" charset="0"/>
                          <a:ea typeface="Times New Roman" pitchFamily="18" charset="0"/>
                          <a:cs typeface="Times-Roman"/>
                        </a:rPr>
                        <a:t>Adhesive</a:t>
                      </a:r>
                      <a:endParaRPr kumimoji="0" lang="en-GB" altLang="en-US" sz="1100" b="0"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1100" b="1" i="0" u="none" strike="noStrike" cap="none" normalizeH="0" baseline="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000000"/>
                          </a:solidFill>
                          <a:effectLst/>
                          <a:latin typeface="Century Gothic" pitchFamily="34" charset="0"/>
                          <a:cs typeface="Times New Roman" pitchFamily="18" charset="0"/>
                        </a:rPr>
                        <a:t>13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rgbClr val="231F20"/>
                          </a:solidFill>
                          <a:effectLst/>
                          <a:latin typeface="Century Gothic" pitchFamily="34" charset="0"/>
                          <a:ea typeface="Times New Roman" pitchFamily="18" charset="0"/>
                          <a:cs typeface="Times-Roman"/>
                        </a:rPr>
                        <a:t>Cut Pre Adherance</a:t>
                      </a:r>
                      <a:endParaRPr kumimoji="0" lang="en-GB" altLang="en-US" sz="1100" b="1"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000000"/>
                          </a:solidFill>
                          <a:effectLst/>
                          <a:latin typeface="Century Gothic" pitchFamily="34" charset="0"/>
                          <a:cs typeface="Times New Roman" pitchFamily="18" charset="0"/>
                        </a:rPr>
                        <a:t>9.5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Adhesive</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rgbClr val="000000"/>
                          </a:solidFill>
                          <a:effectLst/>
                          <a:latin typeface="Century Gothic" pitchFamily="34" charset="0"/>
                          <a:cs typeface="Times New Roman" pitchFamily="18" charset="0"/>
                        </a:rPr>
                        <a:t>9.9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000000"/>
                          </a:solidFill>
                          <a:effectLst/>
                          <a:latin typeface="Century Gothic" pitchFamily="34" charset="0"/>
                          <a:cs typeface="Times New Roman" pitchFamily="18" charset="0"/>
                        </a:rPr>
                        <a:t>14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rgbClr val="231F20"/>
                          </a:solidFill>
                          <a:effectLst/>
                          <a:latin typeface="Century Gothic" pitchFamily="34" charset="0"/>
                          <a:ea typeface="Times New Roman" pitchFamily="18" charset="0"/>
                          <a:cs typeface="Times-Roman"/>
                        </a:rPr>
                        <a:t>Cut Pre Adherance</a:t>
                      </a:r>
                      <a:endParaRPr kumimoji="0" lang="en-GB" altLang="en-US" sz="1100" b="1"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000000"/>
                          </a:solidFill>
                          <a:effectLst/>
                          <a:latin typeface="Century Gothic" pitchFamily="34" charset="0"/>
                          <a:cs typeface="Times New Roman" pitchFamily="18" charset="0"/>
                        </a:rPr>
                        <a:t>9.9</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Adhesive</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1100" b="1" i="0" u="none" strike="noStrike" cap="none" normalizeH="0" baseline="0" dirty="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r h="209550">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000000"/>
                          </a:solidFill>
                          <a:effectLst/>
                          <a:latin typeface="Century Gothic" pitchFamily="34" charset="0"/>
                          <a:cs typeface="Times New Roman" pitchFamily="18" charset="0"/>
                        </a:rPr>
                        <a:t>15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rgbClr val="231F20"/>
                          </a:solidFill>
                          <a:effectLst/>
                          <a:latin typeface="Century Gothic" pitchFamily="34" charset="0"/>
                          <a:ea typeface="Times New Roman" pitchFamily="18" charset="0"/>
                          <a:cs typeface="Times-Roman"/>
                        </a:rPr>
                        <a:t>Cut Pre Adherance</a:t>
                      </a:r>
                      <a:endParaRPr kumimoji="0" lang="en-GB" altLang="en-US" sz="1100" b="1"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000000"/>
                          </a:solidFill>
                          <a:effectLst/>
                          <a:latin typeface="Century Gothic" pitchFamily="34" charset="0"/>
                          <a:cs typeface="Times New Roman" pitchFamily="18" charset="0"/>
                        </a:rPr>
                        <a:t>10.5</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0" i="0" u="none" strike="noStrike" cap="none" normalizeH="0" baseline="0" smtClean="0">
                          <a:ln>
                            <a:noFill/>
                          </a:ln>
                          <a:solidFill>
                            <a:srgbClr val="231F20"/>
                          </a:solidFill>
                          <a:effectLst/>
                          <a:latin typeface="Century Gothic" pitchFamily="34" charset="0"/>
                          <a:ea typeface="Times New Roman" pitchFamily="18" charset="0"/>
                          <a:cs typeface="Times-Roman"/>
                        </a:rPr>
                        <a:t>Adhesive</a:t>
                      </a:r>
                      <a:endParaRPr kumimoji="0" lang="en-GB" altLang="en-US" sz="1100" b="0"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1100" b="1" i="0" u="none" strike="noStrike" cap="none" normalizeH="0" baseline="0" dirty="0" smtClean="0">
                        <a:ln>
                          <a:noFill/>
                        </a:ln>
                        <a:solidFill>
                          <a:srgbClr val="000000"/>
                        </a:solidFill>
                        <a:effectLst/>
                        <a:latin typeface="Century Gothic"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spd="med" advTm="15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50813" y="158750"/>
            <a:ext cx="8951912" cy="1074738"/>
          </a:xfrm>
        </p:spPr>
        <p:txBody>
          <a:bodyPr/>
          <a:lstStyle/>
          <a:p>
            <a:r>
              <a:rPr lang="en-GB" altLang="en-US" smtClean="0"/>
              <a:t>To Cut or not to Cut?</a:t>
            </a:r>
            <a:br>
              <a:rPr lang="en-GB" altLang="en-US" smtClean="0"/>
            </a:br>
            <a:endParaRPr lang="en-GB" altLang="en-US" smtClean="0"/>
          </a:p>
        </p:txBody>
      </p:sp>
      <p:sp>
        <p:nvSpPr>
          <p:cNvPr id="37891" name="Content Placeholder 2"/>
          <p:cNvSpPr>
            <a:spLocks noGrp="1"/>
          </p:cNvSpPr>
          <p:nvPr>
            <p:ph idx="1"/>
          </p:nvPr>
        </p:nvSpPr>
        <p:spPr>
          <a:xfrm>
            <a:off x="128588" y="2698750"/>
            <a:ext cx="8785225" cy="4538663"/>
          </a:xfrm>
        </p:spPr>
        <p:txBody>
          <a:bodyPr/>
          <a:lstStyle/>
          <a:p>
            <a:r>
              <a:rPr lang="en-GB" altLang="en-US" sz="2000" smtClean="0"/>
              <a:t>The average results indicate that cutting the dolly has an impact on the test results, but this effect is reduced if the cutting occurs before the dolly is adhered</a:t>
            </a:r>
          </a:p>
          <a:p>
            <a:r>
              <a:rPr lang="en-GB" altLang="en-US" sz="2000" smtClean="0"/>
              <a:t>Note that the cutting process is uncontrolled and that these tests were  carried out in lab conditions thus the data may not be replicated in the field </a:t>
            </a: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425" y="4567238"/>
            <a:ext cx="1116013"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pic>
      <p:pic>
        <p:nvPicPr>
          <p:cNvPr id="37893" name="Picture 3" descr="C:\Users\david.barnes\AppData\Local\Microsoft\Windows\Temporary Internet Files\Content.Outlook\7VTWSKXE\Adhesion Tes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4567238"/>
            <a:ext cx="1114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463" y="4567238"/>
            <a:ext cx="111442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pic>
      <p:sp>
        <p:nvSpPr>
          <p:cNvPr id="37895" name="TextBox 1"/>
          <p:cNvSpPr txBox="1">
            <a:spLocks noChangeArrowheads="1"/>
          </p:cNvSpPr>
          <p:nvPr/>
        </p:nvSpPr>
        <p:spPr bwMode="auto">
          <a:xfrm>
            <a:off x="3382963" y="5699125"/>
            <a:ext cx="949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Arial" pitchFamily="34" charset="0"/>
              </a:defRPr>
            </a:lvl1pPr>
            <a:lvl2pPr marL="742950" indent="-285750" algn="l">
              <a:spcBef>
                <a:spcPct val="20000"/>
              </a:spcBef>
              <a:buChar char="–"/>
              <a:defRPr sz="2400">
                <a:solidFill>
                  <a:schemeClr val="bg2"/>
                </a:solidFill>
                <a:latin typeface="Arial" pitchFamily="34" charset="0"/>
              </a:defRPr>
            </a:lvl2pPr>
            <a:lvl3pPr marL="1143000" indent="-228600" algn="l">
              <a:spcBef>
                <a:spcPct val="20000"/>
              </a:spcBef>
              <a:buChar char="•"/>
              <a:defRPr sz="2000">
                <a:solidFill>
                  <a:schemeClr val="folHlink"/>
                </a:solidFill>
                <a:latin typeface="Arial" pitchFamily="34" charset="0"/>
              </a:defRPr>
            </a:lvl3pPr>
            <a:lvl4pPr marL="1600200" indent="-228600" algn="l">
              <a:spcBef>
                <a:spcPct val="20000"/>
              </a:spcBef>
              <a:buChar char="–"/>
              <a:defRPr>
                <a:solidFill>
                  <a:schemeClr val="folHlink"/>
                </a:solidFill>
                <a:latin typeface="Arial" pitchFamily="34" charset="0"/>
              </a:defRPr>
            </a:lvl4pPr>
            <a:lvl5pPr marL="2057400" indent="-228600" algn="l">
              <a:spcBef>
                <a:spcPct val="20000"/>
              </a:spcBef>
              <a:buChar char="»"/>
              <a:defRPr>
                <a:solidFill>
                  <a:schemeClr val="folHlink"/>
                </a:solidFill>
                <a:latin typeface="Arial" pitchFamily="34" charset="0"/>
              </a:defRPr>
            </a:lvl5pPr>
            <a:lvl6pPr marL="2514600" indent="-228600" eaLnBrk="0" fontAlgn="base" hangingPunct="0">
              <a:spcBef>
                <a:spcPct val="20000"/>
              </a:spcBef>
              <a:spcAft>
                <a:spcPct val="0"/>
              </a:spcAft>
              <a:buChar char="»"/>
              <a:defRPr>
                <a:solidFill>
                  <a:schemeClr val="folHlink"/>
                </a:solidFill>
                <a:latin typeface="Arial" pitchFamily="34" charset="0"/>
              </a:defRPr>
            </a:lvl6pPr>
            <a:lvl7pPr marL="2971800" indent="-228600" eaLnBrk="0" fontAlgn="base" hangingPunct="0">
              <a:spcBef>
                <a:spcPct val="20000"/>
              </a:spcBef>
              <a:spcAft>
                <a:spcPct val="0"/>
              </a:spcAft>
              <a:buChar char="»"/>
              <a:defRPr>
                <a:solidFill>
                  <a:schemeClr val="folHlink"/>
                </a:solidFill>
                <a:latin typeface="Arial" pitchFamily="34" charset="0"/>
              </a:defRPr>
            </a:lvl7pPr>
            <a:lvl8pPr marL="3429000" indent="-228600" eaLnBrk="0" fontAlgn="base" hangingPunct="0">
              <a:spcBef>
                <a:spcPct val="20000"/>
              </a:spcBef>
              <a:spcAft>
                <a:spcPct val="0"/>
              </a:spcAft>
              <a:buChar char="»"/>
              <a:defRPr>
                <a:solidFill>
                  <a:schemeClr val="folHlink"/>
                </a:solidFill>
                <a:latin typeface="Arial" pitchFamily="34" charset="0"/>
              </a:defRPr>
            </a:lvl8pPr>
            <a:lvl9pPr marL="3886200" indent="-228600" eaLnBrk="0" fontAlgn="base" hangingPunct="0">
              <a:spcBef>
                <a:spcPct val="20000"/>
              </a:spcBef>
              <a:spcAft>
                <a:spcPct val="0"/>
              </a:spcAft>
              <a:buChar char="»"/>
              <a:defRPr>
                <a:solidFill>
                  <a:schemeClr val="folHlink"/>
                </a:solidFill>
                <a:latin typeface="Arial" pitchFamily="34" charset="0"/>
              </a:defRPr>
            </a:lvl9pPr>
          </a:lstStyle>
          <a:p>
            <a:pPr algn="ctr">
              <a:spcBef>
                <a:spcPct val="0"/>
              </a:spcBef>
              <a:buFontTx/>
              <a:buNone/>
            </a:pPr>
            <a:r>
              <a:rPr lang="en-GB" altLang="en-US" sz="1400"/>
              <a:t>Freehand</a:t>
            </a:r>
          </a:p>
        </p:txBody>
      </p:sp>
      <p:sp>
        <p:nvSpPr>
          <p:cNvPr id="37896" name="TextBox 2"/>
          <p:cNvSpPr txBox="1">
            <a:spLocks noChangeArrowheads="1"/>
          </p:cNvSpPr>
          <p:nvPr/>
        </p:nvSpPr>
        <p:spPr bwMode="auto">
          <a:xfrm>
            <a:off x="5019675" y="5699125"/>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Arial" pitchFamily="34" charset="0"/>
              </a:defRPr>
            </a:lvl1pPr>
            <a:lvl2pPr marL="742950" indent="-285750" algn="l">
              <a:spcBef>
                <a:spcPct val="20000"/>
              </a:spcBef>
              <a:buChar char="–"/>
              <a:defRPr sz="2400">
                <a:solidFill>
                  <a:schemeClr val="bg2"/>
                </a:solidFill>
                <a:latin typeface="Arial" pitchFamily="34" charset="0"/>
              </a:defRPr>
            </a:lvl2pPr>
            <a:lvl3pPr marL="1143000" indent="-228600" algn="l">
              <a:spcBef>
                <a:spcPct val="20000"/>
              </a:spcBef>
              <a:buChar char="•"/>
              <a:defRPr sz="2000">
                <a:solidFill>
                  <a:schemeClr val="folHlink"/>
                </a:solidFill>
                <a:latin typeface="Arial" pitchFamily="34" charset="0"/>
              </a:defRPr>
            </a:lvl3pPr>
            <a:lvl4pPr marL="1600200" indent="-228600" algn="l">
              <a:spcBef>
                <a:spcPct val="20000"/>
              </a:spcBef>
              <a:buChar char="–"/>
              <a:defRPr>
                <a:solidFill>
                  <a:schemeClr val="folHlink"/>
                </a:solidFill>
                <a:latin typeface="Arial" pitchFamily="34" charset="0"/>
              </a:defRPr>
            </a:lvl4pPr>
            <a:lvl5pPr marL="2057400" indent="-228600" algn="l">
              <a:spcBef>
                <a:spcPct val="20000"/>
              </a:spcBef>
              <a:buChar char="»"/>
              <a:defRPr>
                <a:solidFill>
                  <a:schemeClr val="folHlink"/>
                </a:solidFill>
                <a:latin typeface="Arial" pitchFamily="34" charset="0"/>
              </a:defRPr>
            </a:lvl5pPr>
            <a:lvl6pPr marL="2514600" indent="-228600" eaLnBrk="0" fontAlgn="base" hangingPunct="0">
              <a:spcBef>
                <a:spcPct val="20000"/>
              </a:spcBef>
              <a:spcAft>
                <a:spcPct val="0"/>
              </a:spcAft>
              <a:buChar char="»"/>
              <a:defRPr>
                <a:solidFill>
                  <a:schemeClr val="folHlink"/>
                </a:solidFill>
                <a:latin typeface="Arial" pitchFamily="34" charset="0"/>
              </a:defRPr>
            </a:lvl6pPr>
            <a:lvl7pPr marL="2971800" indent="-228600" eaLnBrk="0" fontAlgn="base" hangingPunct="0">
              <a:spcBef>
                <a:spcPct val="20000"/>
              </a:spcBef>
              <a:spcAft>
                <a:spcPct val="0"/>
              </a:spcAft>
              <a:buChar char="»"/>
              <a:defRPr>
                <a:solidFill>
                  <a:schemeClr val="folHlink"/>
                </a:solidFill>
                <a:latin typeface="Arial" pitchFamily="34" charset="0"/>
              </a:defRPr>
            </a:lvl7pPr>
            <a:lvl8pPr marL="3429000" indent="-228600" eaLnBrk="0" fontAlgn="base" hangingPunct="0">
              <a:spcBef>
                <a:spcPct val="20000"/>
              </a:spcBef>
              <a:spcAft>
                <a:spcPct val="0"/>
              </a:spcAft>
              <a:buChar char="»"/>
              <a:defRPr>
                <a:solidFill>
                  <a:schemeClr val="folHlink"/>
                </a:solidFill>
                <a:latin typeface="Arial" pitchFamily="34" charset="0"/>
              </a:defRPr>
            </a:lvl8pPr>
            <a:lvl9pPr marL="3886200" indent="-228600" eaLnBrk="0" fontAlgn="base" hangingPunct="0">
              <a:spcBef>
                <a:spcPct val="20000"/>
              </a:spcBef>
              <a:spcAft>
                <a:spcPct val="0"/>
              </a:spcAft>
              <a:buChar char="»"/>
              <a:defRPr>
                <a:solidFill>
                  <a:schemeClr val="folHlink"/>
                </a:solidFill>
                <a:latin typeface="Arial" pitchFamily="34" charset="0"/>
              </a:defRPr>
            </a:lvl9pPr>
          </a:lstStyle>
          <a:p>
            <a:pPr algn="ctr">
              <a:spcBef>
                <a:spcPct val="0"/>
              </a:spcBef>
              <a:buFontTx/>
              <a:buNone/>
            </a:pPr>
            <a:r>
              <a:rPr lang="en-GB" altLang="en-US" sz="1400"/>
              <a:t>Pre-cut</a:t>
            </a:r>
          </a:p>
        </p:txBody>
      </p:sp>
      <p:sp>
        <p:nvSpPr>
          <p:cNvPr id="37897" name="TextBox 3"/>
          <p:cNvSpPr txBox="1">
            <a:spLocks noChangeArrowheads="1"/>
          </p:cNvSpPr>
          <p:nvPr/>
        </p:nvSpPr>
        <p:spPr bwMode="auto">
          <a:xfrm>
            <a:off x="6630988" y="5699125"/>
            <a:ext cx="841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Arial" pitchFamily="34" charset="0"/>
              </a:defRPr>
            </a:lvl1pPr>
            <a:lvl2pPr marL="742950" indent="-285750" algn="l">
              <a:spcBef>
                <a:spcPct val="20000"/>
              </a:spcBef>
              <a:buChar char="–"/>
              <a:defRPr sz="2400">
                <a:solidFill>
                  <a:schemeClr val="bg2"/>
                </a:solidFill>
                <a:latin typeface="Arial" pitchFamily="34" charset="0"/>
              </a:defRPr>
            </a:lvl2pPr>
            <a:lvl3pPr marL="1143000" indent="-228600" algn="l">
              <a:spcBef>
                <a:spcPct val="20000"/>
              </a:spcBef>
              <a:buChar char="•"/>
              <a:defRPr sz="2000">
                <a:solidFill>
                  <a:schemeClr val="folHlink"/>
                </a:solidFill>
                <a:latin typeface="Arial" pitchFamily="34" charset="0"/>
              </a:defRPr>
            </a:lvl3pPr>
            <a:lvl4pPr marL="1600200" indent="-228600" algn="l">
              <a:spcBef>
                <a:spcPct val="20000"/>
              </a:spcBef>
              <a:buChar char="–"/>
              <a:defRPr>
                <a:solidFill>
                  <a:schemeClr val="folHlink"/>
                </a:solidFill>
                <a:latin typeface="Arial" pitchFamily="34" charset="0"/>
              </a:defRPr>
            </a:lvl4pPr>
            <a:lvl5pPr marL="2057400" indent="-228600" algn="l">
              <a:spcBef>
                <a:spcPct val="20000"/>
              </a:spcBef>
              <a:buChar char="»"/>
              <a:defRPr>
                <a:solidFill>
                  <a:schemeClr val="folHlink"/>
                </a:solidFill>
                <a:latin typeface="Arial" pitchFamily="34" charset="0"/>
              </a:defRPr>
            </a:lvl5pPr>
            <a:lvl6pPr marL="2514600" indent="-228600" eaLnBrk="0" fontAlgn="base" hangingPunct="0">
              <a:spcBef>
                <a:spcPct val="20000"/>
              </a:spcBef>
              <a:spcAft>
                <a:spcPct val="0"/>
              </a:spcAft>
              <a:buChar char="»"/>
              <a:defRPr>
                <a:solidFill>
                  <a:schemeClr val="folHlink"/>
                </a:solidFill>
                <a:latin typeface="Arial" pitchFamily="34" charset="0"/>
              </a:defRPr>
            </a:lvl6pPr>
            <a:lvl7pPr marL="2971800" indent="-228600" eaLnBrk="0" fontAlgn="base" hangingPunct="0">
              <a:spcBef>
                <a:spcPct val="20000"/>
              </a:spcBef>
              <a:spcAft>
                <a:spcPct val="0"/>
              </a:spcAft>
              <a:buChar char="»"/>
              <a:defRPr>
                <a:solidFill>
                  <a:schemeClr val="folHlink"/>
                </a:solidFill>
                <a:latin typeface="Arial" pitchFamily="34" charset="0"/>
              </a:defRPr>
            </a:lvl7pPr>
            <a:lvl8pPr marL="3429000" indent="-228600" eaLnBrk="0" fontAlgn="base" hangingPunct="0">
              <a:spcBef>
                <a:spcPct val="20000"/>
              </a:spcBef>
              <a:spcAft>
                <a:spcPct val="0"/>
              </a:spcAft>
              <a:buChar char="»"/>
              <a:defRPr>
                <a:solidFill>
                  <a:schemeClr val="folHlink"/>
                </a:solidFill>
                <a:latin typeface="Arial" pitchFamily="34" charset="0"/>
              </a:defRPr>
            </a:lvl8pPr>
            <a:lvl9pPr marL="3886200" indent="-228600" eaLnBrk="0" fontAlgn="base" hangingPunct="0">
              <a:spcBef>
                <a:spcPct val="20000"/>
              </a:spcBef>
              <a:spcAft>
                <a:spcPct val="0"/>
              </a:spcAft>
              <a:buChar char="»"/>
              <a:defRPr>
                <a:solidFill>
                  <a:schemeClr val="folHlink"/>
                </a:solidFill>
                <a:latin typeface="Arial" pitchFamily="34" charset="0"/>
              </a:defRPr>
            </a:lvl9pPr>
          </a:lstStyle>
          <a:p>
            <a:pPr algn="ctr">
              <a:spcBef>
                <a:spcPct val="0"/>
              </a:spcBef>
              <a:buFontTx/>
              <a:buNone/>
            </a:pPr>
            <a:r>
              <a:rPr lang="en-GB" altLang="en-US" sz="1400"/>
              <a:t>Post-cut</a:t>
            </a:r>
          </a:p>
        </p:txBody>
      </p:sp>
      <p:graphicFrame>
        <p:nvGraphicFramePr>
          <p:cNvPr id="2" name="Table 1"/>
          <p:cNvGraphicFramePr>
            <a:graphicFrameLocks noGrp="1"/>
          </p:cNvGraphicFramePr>
          <p:nvPr/>
        </p:nvGraphicFramePr>
        <p:xfrm>
          <a:off x="3024188" y="1338263"/>
          <a:ext cx="3117850" cy="1212850"/>
        </p:xfrm>
        <a:graphic>
          <a:graphicData uri="http://schemas.openxmlformats.org/drawingml/2006/table">
            <a:tbl>
              <a:tblPr/>
              <a:tblGrid>
                <a:gridCol w="1945739"/>
                <a:gridCol w="1172111"/>
              </a:tblGrid>
              <a:tr h="381691">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chemeClr val="bg1"/>
                          </a:solidFill>
                          <a:effectLst/>
                          <a:latin typeface="Century Gothic" pitchFamily="34" charset="0"/>
                          <a:ea typeface="Times New Roman" pitchFamily="18" charset="0"/>
                          <a:cs typeface="Times-Roman"/>
                        </a:rPr>
                        <a:t>Cut or un-cut</a:t>
                      </a:r>
                    </a:p>
                  </a:txBody>
                  <a:tcPr marL="68592" marR="6859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chemeClr val="bg1"/>
                          </a:solidFill>
                          <a:effectLst/>
                          <a:latin typeface="Century Gothic" pitchFamily="34" charset="0"/>
                          <a:cs typeface="Times New Roman" pitchFamily="18" charset="0"/>
                        </a:rPr>
                        <a:t>Average</a:t>
                      </a:r>
                    </a:p>
                  </a:txBody>
                  <a:tcPr marL="68592" marR="6859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277053">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rgbClr val="231F20"/>
                          </a:solidFill>
                          <a:effectLst/>
                          <a:latin typeface="Century Gothic" pitchFamily="34" charset="0"/>
                          <a:ea typeface="Times New Roman" pitchFamily="18" charset="0"/>
                          <a:cs typeface="Times-Roman"/>
                        </a:rPr>
                        <a:t>Uncut</a:t>
                      </a:r>
                      <a:endParaRPr kumimoji="0" lang="en-GB" altLang="en-US" sz="1100" b="1"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92" marR="6859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rgbClr val="000000"/>
                          </a:solidFill>
                          <a:effectLst/>
                          <a:latin typeface="Century Gothic" pitchFamily="34" charset="0"/>
                          <a:cs typeface="Times New Roman" pitchFamily="18" charset="0"/>
                        </a:rPr>
                        <a:t>10.4</a:t>
                      </a:r>
                    </a:p>
                  </a:txBody>
                  <a:tcPr marL="68592" marR="6859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77053">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rgbClr val="231F20"/>
                          </a:solidFill>
                          <a:effectLst/>
                          <a:latin typeface="Century Gothic" pitchFamily="34" charset="0"/>
                          <a:ea typeface="Times New Roman" pitchFamily="18" charset="0"/>
                          <a:cs typeface="Times-Roman"/>
                        </a:rPr>
                        <a:t>Cut Post </a:t>
                      </a:r>
                      <a:r>
                        <a:rPr kumimoji="0" lang="en-GB" altLang="en-US" sz="1100" b="1" i="0" u="none" strike="noStrike" cap="none" normalizeH="0" baseline="0" dirty="0" err="1" smtClean="0">
                          <a:ln>
                            <a:noFill/>
                          </a:ln>
                          <a:solidFill>
                            <a:srgbClr val="231F20"/>
                          </a:solidFill>
                          <a:effectLst/>
                          <a:latin typeface="Century Gothic" pitchFamily="34" charset="0"/>
                          <a:ea typeface="Times New Roman" pitchFamily="18" charset="0"/>
                          <a:cs typeface="Times-Roman"/>
                        </a:rPr>
                        <a:t>Adherance</a:t>
                      </a:r>
                      <a:endParaRPr kumimoji="0" lang="en-GB" altLang="en-US" sz="1100" b="1" i="0" u="none" strike="noStrike" cap="none" normalizeH="0" baseline="0" dirty="0" smtClean="0">
                        <a:ln>
                          <a:noFill/>
                        </a:ln>
                        <a:solidFill>
                          <a:srgbClr val="000000"/>
                        </a:solidFill>
                        <a:effectLst/>
                        <a:latin typeface="Century Gothic" pitchFamily="34" charset="0"/>
                        <a:ea typeface="Times New Roman" pitchFamily="18" charset="0"/>
                        <a:cs typeface="Times-Roman"/>
                      </a:endParaRPr>
                    </a:p>
                  </a:txBody>
                  <a:tcPr marL="68592" marR="6859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rgbClr val="000000"/>
                          </a:solidFill>
                          <a:effectLst/>
                          <a:latin typeface="Century Gothic" pitchFamily="34" charset="0"/>
                          <a:cs typeface="Times New Roman" pitchFamily="18" charset="0"/>
                        </a:rPr>
                        <a:t>9.5</a:t>
                      </a:r>
                    </a:p>
                  </a:txBody>
                  <a:tcPr marL="68592" marR="6859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r>
              <a:tr h="277053">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smtClean="0">
                          <a:ln>
                            <a:noFill/>
                          </a:ln>
                          <a:solidFill>
                            <a:srgbClr val="231F20"/>
                          </a:solidFill>
                          <a:effectLst/>
                          <a:latin typeface="Century Gothic" pitchFamily="34" charset="0"/>
                          <a:ea typeface="Times New Roman" pitchFamily="18" charset="0"/>
                          <a:cs typeface="Times-Roman"/>
                        </a:rPr>
                        <a:t>Cut Pre Adherance</a:t>
                      </a:r>
                      <a:endParaRPr kumimoji="0" lang="en-GB" altLang="en-US" sz="1100" b="1" i="0" u="none" strike="noStrike" cap="none" normalizeH="0" baseline="0" smtClean="0">
                        <a:ln>
                          <a:noFill/>
                        </a:ln>
                        <a:solidFill>
                          <a:srgbClr val="000000"/>
                        </a:solidFill>
                        <a:effectLst/>
                        <a:latin typeface="Century Gothic" pitchFamily="34" charset="0"/>
                        <a:ea typeface="Times New Roman" pitchFamily="18" charset="0"/>
                        <a:cs typeface="Times-Roman"/>
                      </a:endParaRPr>
                    </a:p>
                  </a:txBody>
                  <a:tcPr marL="68592" marR="6859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400">
                          <a:solidFill>
                            <a:schemeClr val="tx1"/>
                          </a:solidFill>
                          <a:latin typeface="Arial" pitchFamily="34" charset="0"/>
                        </a:defRPr>
                      </a:lvl1pPr>
                      <a:lvl2pPr marL="742950" indent="-285750" algn="l">
                        <a:spcBef>
                          <a:spcPct val="20000"/>
                        </a:spcBef>
                        <a:defRPr sz="2000">
                          <a:solidFill>
                            <a:schemeClr val="bg2"/>
                          </a:solidFill>
                          <a:latin typeface="Arial" pitchFamily="34" charset="0"/>
                        </a:defRPr>
                      </a:lvl2pPr>
                      <a:lvl3pPr marL="1143000" indent="-228600" algn="l">
                        <a:spcBef>
                          <a:spcPct val="20000"/>
                        </a:spcBef>
                        <a:defRPr>
                          <a:solidFill>
                            <a:schemeClr val="folHlink"/>
                          </a:solidFill>
                          <a:latin typeface="Arial" pitchFamily="34" charset="0"/>
                        </a:defRPr>
                      </a:lvl3pPr>
                      <a:lvl4pPr marL="1600200" indent="-228600" algn="l">
                        <a:spcBef>
                          <a:spcPct val="20000"/>
                        </a:spcBef>
                        <a:defRPr sz="1600">
                          <a:solidFill>
                            <a:schemeClr val="folHlink"/>
                          </a:solidFill>
                          <a:latin typeface="Arial" pitchFamily="34" charset="0"/>
                        </a:defRPr>
                      </a:lvl4pPr>
                      <a:lvl5pPr marL="2057400" indent="-228600" algn="l">
                        <a:spcBef>
                          <a:spcPct val="20000"/>
                        </a:spcBef>
                        <a:defRPr sz="1600">
                          <a:solidFill>
                            <a:schemeClr val="folHlink"/>
                          </a:solidFill>
                          <a:latin typeface="Arial" pitchFamily="34" charset="0"/>
                        </a:defRPr>
                      </a:lvl5pPr>
                      <a:lvl6pPr marL="2514600" indent="-228600" eaLnBrk="0" fontAlgn="base" hangingPunct="0">
                        <a:spcBef>
                          <a:spcPct val="20000"/>
                        </a:spcBef>
                        <a:spcAft>
                          <a:spcPct val="0"/>
                        </a:spcAft>
                        <a:defRPr sz="1600">
                          <a:solidFill>
                            <a:schemeClr val="folHlink"/>
                          </a:solidFill>
                          <a:latin typeface="Arial" pitchFamily="34" charset="0"/>
                        </a:defRPr>
                      </a:lvl6pPr>
                      <a:lvl7pPr marL="2971800" indent="-228600" eaLnBrk="0" fontAlgn="base" hangingPunct="0">
                        <a:spcBef>
                          <a:spcPct val="20000"/>
                        </a:spcBef>
                        <a:spcAft>
                          <a:spcPct val="0"/>
                        </a:spcAft>
                        <a:defRPr sz="1600">
                          <a:solidFill>
                            <a:schemeClr val="folHlink"/>
                          </a:solidFill>
                          <a:latin typeface="Arial" pitchFamily="34" charset="0"/>
                        </a:defRPr>
                      </a:lvl7pPr>
                      <a:lvl8pPr marL="3429000" indent="-228600" eaLnBrk="0" fontAlgn="base" hangingPunct="0">
                        <a:spcBef>
                          <a:spcPct val="20000"/>
                        </a:spcBef>
                        <a:spcAft>
                          <a:spcPct val="0"/>
                        </a:spcAft>
                        <a:defRPr sz="1600">
                          <a:solidFill>
                            <a:schemeClr val="folHlink"/>
                          </a:solidFill>
                          <a:latin typeface="Arial" pitchFamily="34" charset="0"/>
                        </a:defRPr>
                      </a:lvl8pPr>
                      <a:lvl9pPr marL="3886200" indent="-228600" eaLnBrk="0" fontAlgn="base" hangingPunct="0">
                        <a:spcBef>
                          <a:spcPct val="20000"/>
                        </a:spcBef>
                        <a:spcAft>
                          <a:spcPct val="0"/>
                        </a:spcAft>
                        <a:defRPr sz="1600">
                          <a:solidFill>
                            <a:schemeClr val="folHlink"/>
                          </a:solidFill>
                          <a:latin typeface="Arial"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en-US" sz="1100" b="1" i="0" u="none" strike="noStrike" cap="none" normalizeH="0" baseline="0" dirty="0" smtClean="0">
                          <a:ln>
                            <a:noFill/>
                          </a:ln>
                          <a:solidFill>
                            <a:srgbClr val="000000"/>
                          </a:solidFill>
                          <a:effectLst/>
                          <a:latin typeface="Century Gothic" pitchFamily="34" charset="0"/>
                          <a:cs typeface="Times New Roman" pitchFamily="18" charset="0"/>
                        </a:rPr>
                        <a:t>9.9</a:t>
                      </a:r>
                    </a:p>
                  </a:txBody>
                  <a:tcPr marL="68592" marR="6859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spd="med" advTm="15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161925" y="1638300"/>
            <a:ext cx="8785225"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2"/>
                </a:solidFill>
                <a:latin typeface="+mn-lt"/>
              </a:defRPr>
            </a:lvl2pPr>
            <a:lvl3pPr marL="1143000" indent="-228600" algn="l" rtl="0" eaLnBrk="0" fontAlgn="base" hangingPunct="0">
              <a:spcBef>
                <a:spcPct val="20000"/>
              </a:spcBef>
              <a:spcAft>
                <a:spcPct val="0"/>
              </a:spcAft>
              <a:buChar char="•"/>
              <a:defRPr sz="2000">
                <a:solidFill>
                  <a:schemeClr val="folHlink"/>
                </a:solidFill>
                <a:latin typeface="+mn-lt"/>
              </a:defRPr>
            </a:lvl3pPr>
            <a:lvl4pPr marL="1600200" indent="-228600" algn="l" rtl="0" eaLnBrk="0" fontAlgn="base" hangingPunct="0">
              <a:spcBef>
                <a:spcPct val="20000"/>
              </a:spcBef>
              <a:spcAft>
                <a:spcPct val="0"/>
              </a:spcAft>
              <a:buChar char="–"/>
              <a:defRPr>
                <a:solidFill>
                  <a:schemeClr val="folHlink"/>
                </a:solidFill>
                <a:latin typeface="+mn-lt"/>
              </a:defRPr>
            </a:lvl4pPr>
            <a:lvl5pPr marL="2057400" indent="-228600" algn="l" rtl="0" eaLnBrk="0" fontAlgn="base" hangingPunct="0">
              <a:spcBef>
                <a:spcPct val="20000"/>
              </a:spcBef>
              <a:spcAft>
                <a:spcPct val="0"/>
              </a:spcAft>
              <a:buChar char="»"/>
              <a:defRPr>
                <a:solidFill>
                  <a:schemeClr val="folHlink"/>
                </a:solidFill>
                <a:latin typeface="+mn-lt"/>
              </a:defRPr>
            </a:lvl5pPr>
            <a:lvl6pPr marL="2514600" indent="-228600" algn="l" rtl="0" eaLnBrk="0" fontAlgn="base" hangingPunct="0">
              <a:spcBef>
                <a:spcPct val="20000"/>
              </a:spcBef>
              <a:spcAft>
                <a:spcPct val="0"/>
              </a:spcAft>
              <a:buChar char="»"/>
              <a:defRPr>
                <a:solidFill>
                  <a:schemeClr val="folHlink"/>
                </a:solidFill>
                <a:latin typeface="+mn-lt"/>
              </a:defRPr>
            </a:lvl6pPr>
            <a:lvl7pPr marL="2971800" indent="-228600" algn="l" rtl="0" eaLnBrk="0" fontAlgn="base" hangingPunct="0">
              <a:spcBef>
                <a:spcPct val="20000"/>
              </a:spcBef>
              <a:spcAft>
                <a:spcPct val="0"/>
              </a:spcAft>
              <a:buChar char="»"/>
              <a:defRPr>
                <a:solidFill>
                  <a:schemeClr val="folHlink"/>
                </a:solidFill>
                <a:latin typeface="+mn-lt"/>
              </a:defRPr>
            </a:lvl7pPr>
            <a:lvl8pPr marL="3429000" indent="-228600" algn="l" rtl="0" eaLnBrk="0" fontAlgn="base" hangingPunct="0">
              <a:spcBef>
                <a:spcPct val="20000"/>
              </a:spcBef>
              <a:spcAft>
                <a:spcPct val="0"/>
              </a:spcAft>
              <a:buChar char="»"/>
              <a:defRPr>
                <a:solidFill>
                  <a:schemeClr val="folHlink"/>
                </a:solidFill>
                <a:latin typeface="+mn-lt"/>
              </a:defRPr>
            </a:lvl8pPr>
            <a:lvl9pPr marL="3886200" indent="-228600" algn="l" rtl="0" eaLnBrk="0" fontAlgn="base" hangingPunct="0">
              <a:spcBef>
                <a:spcPct val="20000"/>
              </a:spcBef>
              <a:spcAft>
                <a:spcPct val="0"/>
              </a:spcAft>
              <a:buChar char="»"/>
              <a:defRPr>
                <a:solidFill>
                  <a:schemeClr val="folHlink"/>
                </a:solidFill>
                <a:latin typeface="+mn-lt"/>
              </a:defRPr>
            </a:lvl9pPr>
          </a:lstStyle>
          <a:p>
            <a:pPr>
              <a:defRPr/>
            </a:pPr>
            <a:r>
              <a:rPr lang="en-GB" altLang="en-US" sz="2000" kern="0" dirty="0" smtClean="0"/>
              <a:t>The different methods of applying the load to an adhesion gauge are thought to affect the results obtained</a:t>
            </a:r>
          </a:p>
          <a:p>
            <a:pPr lvl="1">
              <a:defRPr/>
            </a:pPr>
            <a:r>
              <a:rPr lang="en-GB" altLang="en-US" sz="1800" kern="0" dirty="0" smtClean="0"/>
              <a:t>Dollies were glued to a coated surface and tested by applying loads in different ways to replicate the manual type II and type III gauges</a:t>
            </a:r>
          </a:p>
          <a:p>
            <a:pPr lvl="1">
              <a:defRPr/>
            </a:pPr>
            <a:endParaRPr lang="en-GB" altLang="en-US" sz="1800" kern="0" dirty="0" smtClean="0"/>
          </a:p>
          <a:p>
            <a:pPr lvl="1">
              <a:defRPr/>
            </a:pPr>
            <a:endParaRPr lang="en-GB" altLang="en-US" sz="1800" kern="0" dirty="0"/>
          </a:p>
          <a:p>
            <a:pPr lvl="1">
              <a:defRPr/>
            </a:pPr>
            <a:endParaRPr lang="en-GB" altLang="en-US" sz="1800" kern="0" dirty="0" smtClean="0"/>
          </a:p>
          <a:p>
            <a:pPr lvl="1">
              <a:defRPr/>
            </a:pPr>
            <a:endParaRPr lang="en-GB" altLang="en-US" sz="1800" kern="0" dirty="0"/>
          </a:p>
          <a:p>
            <a:pPr lvl="1">
              <a:defRPr/>
            </a:pPr>
            <a:endParaRPr lang="en-GB" altLang="en-US" sz="1800" kern="0" dirty="0" smtClean="0"/>
          </a:p>
          <a:p>
            <a:pPr lvl="1">
              <a:defRPr/>
            </a:pPr>
            <a:endParaRPr lang="en-GB" altLang="en-US" sz="1800" kern="0" dirty="0"/>
          </a:p>
          <a:p>
            <a:pPr lvl="1">
              <a:defRPr/>
            </a:pPr>
            <a:endParaRPr lang="en-GB" altLang="en-US" sz="1800" kern="0" dirty="0" smtClean="0"/>
          </a:p>
          <a:p>
            <a:pPr lvl="1">
              <a:defRPr/>
            </a:pPr>
            <a:r>
              <a:rPr lang="en-GB" altLang="en-US" sz="1800" kern="0" dirty="0" smtClean="0"/>
              <a:t>Initial </a:t>
            </a:r>
            <a:r>
              <a:rPr lang="en-GB" altLang="en-US" sz="1800" kern="0" dirty="0"/>
              <a:t>results would suggest that the method of loading has little effect providing the load on the dolly is not allowed to “relax” for too long</a:t>
            </a:r>
          </a:p>
          <a:p>
            <a:pPr>
              <a:defRPr/>
            </a:pPr>
            <a:endParaRPr lang="en-GB" altLang="en-US" sz="1800" kern="0" dirty="0" smtClean="0"/>
          </a:p>
        </p:txBody>
      </p:sp>
      <p:sp>
        <p:nvSpPr>
          <p:cNvPr id="38915" name="Title 1"/>
          <p:cNvSpPr>
            <a:spLocks noGrp="1"/>
          </p:cNvSpPr>
          <p:nvPr>
            <p:ph type="title"/>
          </p:nvPr>
        </p:nvSpPr>
        <p:spPr>
          <a:xfrm>
            <a:off x="77788" y="158750"/>
            <a:ext cx="8951912" cy="1074738"/>
          </a:xfrm>
        </p:spPr>
        <p:txBody>
          <a:bodyPr/>
          <a:lstStyle/>
          <a:p>
            <a:r>
              <a:rPr lang="en-GB" altLang="en-US" smtClean="0"/>
              <a:t>Applying the Load</a:t>
            </a:r>
            <a:br>
              <a:rPr lang="en-GB" altLang="en-US" smtClean="0"/>
            </a:br>
            <a:endParaRPr lang="en-GB" altLang="en-US" smtClean="0"/>
          </a:p>
        </p:txBody>
      </p:sp>
      <p:graphicFrame>
        <p:nvGraphicFramePr>
          <p:cNvPr id="2" name="Content Placeholder 1"/>
          <p:cNvGraphicFramePr>
            <a:graphicFrameLocks noGrp="1"/>
          </p:cNvGraphicFramePr>
          <p:nvPr>
            <p:ph idx="1"/>
          </p:nvPr>
        </p:nvGraphicFramePr>
        <p:xfrm>
          <a:off x="1416050" y="3019425"/>
          <a:ext cx="6276976" cy="2085976"/>
        </p:xfrm>
        <a:graphic>
          <a:graphicData uri="http://schemas.openxmlformats.org/drawingml/2006/table">
            <a:tbl>
              <a:tblPr firstRow="1" bandRow="1">
                <a:tableStyleId>{073A0DAA-6AF3-43AB-8588-CEC1D06C72B9}</a:tableStyleId>
              </a:tblPr>
              <a:tblGrid>
                <a:gridCol w="1569244"/>
                <a:gridCol w="1569244"/>
                <a:gridCol w="1569244"/>
                <a:gridCol w="1569244"/>
              </a:tblGrid>
              <a:tr h="260747">
                <a:tc>
                  <a:txBody>
                    <a:bodyPr/>
                    <a:lstStyle/>
                    <a:p>
                      <a:pPr algn="ctr">
                        <a:lnSpc>
                          <a:spcPct val="115000"/>
                        </a:lnSpc>
                        <a:spcAft>
                          <a:spcPts val="0"/>
                        </a:spcAft>
                      </a:pPr>
                      <a:r>
                        <a:rPr lang="en-GB" sz="1100" dirty="0" smtClean="0">
                          <a:effectLst/>
                          <a:latin typeface="Times-Roman"/>
                          <a:ea typeface="Calibri"/>
                          <a:cs typeface="Times New Roman"/>
                        </a:rPr>
                        <a:t>Set</a:t>
                      </a:r>
                      <a:endParaRPr lang="en-GB" sz="1100" dirty="0">
                        <a:effectLst/>
                        <a:latin typeface="Times-Roman"/>
                        <a:ea typeface="Calibri"/>
                        <a:cs typeface="Times New Roman"/>
                      </a:endParaRPr>
                    </a:p>
                  </a:txBody>
                  <a:tcPr marL="68580" marR="68580" marT="0" marB="0" anchor="ctr"/>
                </a:tc>
                <a:tc>
                  <a:txBody>
                    <a:bodyPr/>
                    <a:lstStyle/>
                    <a:p>
                      <a:pPr algn="ctr">
                        <a:lnSpc>
                          <a:spcPct val="115000"/>
                        </a:lnSpc>
                        <a:spcAft>
                          <a:spcPts val="0"/>
                        </a:spcAft>
                      </a:pPr>
                      <a:r>
                        <a:rPr lang="en-GB" sz="1100" dirty="0">
                          <a:effectLst/>
                          <a:latin typeface="Times-Roman"/>
                          <a:ea typeface="Calibri"/>
                          <a:cs typeface="Times New Roman"/>
                        </a:rPr>
                        <a:t>Test </a:t>
                      </a:r>
                      <a:r>
                        <a:rPr lang="en-GB" sz="1100" dirty="0" smtClean="0">
                          <a:effectLst/>
                          <a:latin typeface="Times-Roman"/>
                          <a:ea typeface="Calibri"/>
                          <a:cs typeface="Times New Roman"/>
                        </a:rPr>
                        <a:t>A </a:t>
                      </a:r>
                      <a:r>
                        <a:rPr lang="en-GB" sz="1100" dirty="0">
                          <a:effectLst/>
                          <a:latin typeface="Times-Roman"/>
                          <a:ea typeface="Calibri"/>
                          <a:cs typeface="Times New Roman"/>
                        </a:rPr>
                        <a:t>(</a:t>
                      </a:r>
                      <a:r>
                        <a:rPr lang="en-GB" sz="1100" dirty="0" err="1">
                          <a:effectLst/>
                          <a:latin typeface="Times-Roman"/>
                          <a:ea typeface="Calibri"/>
                          <a:cs typeface="Times New Roman"/>
                        </a:rPr>
                        <a:t>MPa</a:t>
                      </a:r>
                      <a:r>
                        <a:rPr lang="en-GB" sz="1100" dirty="0">
                          <a:effectLst/>
                          <a:latin typeface="Times-Roman"/>
                          <a:ea typeface="Calibri"/>
                          <a:cs typeface="Times New Roman"/>
                        </a:rPr>
                        <a:t>)</a:t>
                      </a:r>
                    </a:p>
                  </a:txBody>
                  <a:tcPr marL="68580" marR="68580" marT="0" marB="0" anchor="ctr"/>
                </a:tc>
                <a:tc>
                  <a:txBody>
                    <a:bodyPr/>
                    <a:lstStyle/>
                    <a:p>
                      <a:pPr algn="ctr">
                        <a:lnSpc>
                          <a:spcPct val="115000"/>
                        </a:lnSpc>
                        <a:spcAft>
                          <a:spcPts val="0"/>
                        </a:spcAft>
                      </a:pPr>
                      <a:r>
                        <a:rPr lang="en-GB" sz="1100" dirty="0">
                          <a:effectLst/>
                          <a:latin typeface="Times-Roman"/>
                          <a:ea typeface="Calibri"/>
                          <a:cs typeface="Times New Roman"/>
                        </a:rPr>
                        <a:t>Test </a:t>
                      </a:r>
                      <a:r>
                        <a:rPr lang="en-GB" sz="1100" dirty="0" smtClean="0">
                          <a:effectLst/>
                          <a:latin typeface="Times-Roman"/>
                          <a:ea typeface="Calibri"/>
                          <a:cs typeface="Times New Roman"/>
                        </a:rPr>
                        <a:t>B (MPa</a:t>
                      </a:r>
                      <a:r>
                        <a:rPr lang="en-GB" sz="1100" dirty="0">
                          <a:effectLst/>
                          <a:latin typeface="Times-Roman"/>
                          <a:ea typeface="Calibri"/>
                          <a:cs typeface="Times New Roman"/>
                        </a:rPr>
                        <a:t>)</a:t>
                      </a:r>
                    </a:p>
                  </a:txBody>
                  <a:tcPr marL="68580" marR="68580" marT="0" marB="0" anchor="ctr"/>
                </a:tc>
                <a:tc>
                  <a:txBody>
                    <a:bodyPr/>
                    <a:lstStyle/>
                    <a:p>
                      <a:pPr algn="ctr">
                        <a:lnSpc>
                          <a:spcPct val="115000"/>
                        </a:lnSpc>
                        <a:spcAft>
                          <a:spcPts val="0"/>
                        </a:spcAft>
                      </a:pPr>
                      <a:r>
                        <a:rPr lang="en-GB" sz="1100" dirty="0">
                          <a:effectLst/>
                          <a:latin typeface="Times-Roman"/>
                          <a:ea typeface="Calibri"/>
                          <a:cs typeface="Times New Roman"/>
                        </a:rPr>
                        <a:t>Test </a:t>
                      </a:r>
                      <a:r>
                        <a:rPr lang="en-GB" sz="1100" dirty="0" smtClean="0">
                          <a:effectLst/>
                          <a:latin typeface="Times-Roman"/>
                          <a:ea typeface="Calibri"/>
                          <a:cs typeface="Times New Roman"/>
                        </a:rPr>
                        <a:t>C (MPa</a:t>
                      </a:r>
                      <a:r>
                        <a:rPr lang="en-GB" sz="1100" dirty="0">
                          <a:effectLst/>
                          <a:latin typeface="Times-Roman"/>
                          <a:ea typeface="Calibri"/>
                          <a:cs typeface="Times New Roman"/>
                        </a:rPr>
                        <a:t>)</a:t>
                      </a:r>
                    </a:p>
                  </a:txBody>
                  <a:tcPr marL="68580" marR="68580" marT="0" marB="0" anchor="ctr"/>
                </a:tc>
              </a:tr>
              <a:tr h="260747">
                <a:tc>
                  <a:txBody>
                    <a:bodyPr/>
                    <a:lstStyle/>
                    <a:p>
                      <a:pPr algn="ctr">
                        <a:lnSpc>
                          <a:spcPct val="115000"/>
                        </a:lnSpc>
                        <a:spcAft>
                          <a:spcPts val="0"/>
                        </a:spcAft>
                      </a:pPr>
                      <a:r>
                        <a:rPr lang="en-GB" sz="1100" dirty="0">
                          <a:effectLst/>
                          <a:latin typeface="Times-Roman"/>
                          <a:ea typeface="Calibri"/>
                          <a:cs typeface="Times New Roman"/>
                        </a:rPr>
                        <a:t> </a:t>
                      </a:r>
                    </a:p>
                  </a:txBody>
                  <a:tcPr marL="68580" marR="68580" marT="0" marB="0" anchor="ctr"/>
                </a:tc>
                <a:tc>
                  <a:txBody>
                    <a:bodyPr/>
                    <a:lstStyle/>
                    <a:p>
                      <a:pPr algn="ctr">
                        <a:lnSpc>
                          <a:spcPct val="115000"/>
                        </a:lnSpc>
                        <a:spcAft>
                          <a:spcPts val="0"/>
                        </a:spcAft>
                      </a:pPr>
                      <a:r>
                        <a:rPr lang="en-GB" sz="1100">
                          <a:effectLst/>
                          <a:latin typeface="Times-Roman"/>
                          <a:ea typeface="Calibri"/>
                          <a:cs typeface="Times New Roman"/>
                        </a:rPr>
                        <a:t>½ rev and 2 seconds</a:t>
                      </a:r>
                    </a:p>
                  </a:txBody>
                  <a:tcPr marL="68580" marR="68580" marT="0" marB="0" anchor="ctr"/>
                </a:tc>
                <a:tc>
                  <a:txBody>
                    <a:bodyPr/>
                    <a:lstStyle/>
                    <a:p>
                      <a:pPr algn="ctr">
                        <a:lnSpc>
                          <a:spcPct val="115000"/>
                        </a:lnSpc>
                        <a:spcAft>
                          <a:spcPts val="0"/>
                        </a:spcAft>
                      </a:pPr>
                      <a:r>
                        <a:rPr lang="en-GB" sz="1100" dirty="0">
                          <a:effectLst/>
                          <a:latin typeface="Times-Roman"/>
                          <a:ea typeface="Calibri"/>
                          <a:cs typeface="Times New Roman"/>
                        </a:rPr>
                        <a:t>½ rev and 10 seconds</a:t>
                      </a:r>
                    </a:p>
                  </a:txBody>
                  <a:tcPr marL="68580" marR="68580" marT="0" marB="0" anchor="ctr"/>
                </a:tc>
                <a:tc>
                  <a:txBody>
                    <a:bodyPr/>
                    <a:lstStyle/>
                    <a:p>
                      <a:pPr algn="ctr">
                        <a:lnSpc>
                          <a:spcPct val="115000"/>
                        </a:lnSpc>
                        <a:spcAft>
                          <a:spcPts val="0"/>
                        </a:spcAft>
                      </a:pPr>
                      <a:r>
                        <a:rPr lang="en-GB" sz="1100">
                          <a:effectLst/>
                          <a:latin typeface="Times-Roman"/>
                          <a:ea typeface="Calibri"/>
                          <a:cs typeface="Times New Roman"/>
                        </a:rPr>
                        <a:t>1 rev a second</a:t>
                      </a:r>
                    </a:p>
                  </a:txBody>
                  <a:tcPr marL="68580" marR="68580" marT="0" marB="0" anchor="ctr"/>
                </a:tc>
              </a:tr>
              <a:tr h="260747">
                <a:tc>
                  <a:txBody>
                    <a:bodyPr/>
                    <a:lstStyle/>
                    <a:p>
                      <a:pPr algn="ctr">
                        <a:lnSpc>
                          <a:spcPct val="115000"/>
                        </a:lnSpc>
                        <a:spcAft>
                          <a:spcPts val="0"/>
                        </a:spcAft>
                      </a:pPr>
                      <a:r>
                        <a:rPr lang="en-GB" sz="1100" dirty="0">
                          <a:effectLst/>
                          <a:latin typeface="Times-Roman"/>
                          <a:ea typeface="Calibri"/>
                          <a:cs typeface="Times New Roman"/>
                        </a:rPr>
                        <a:t>1</a:t>
                      </a:r>
                    </a:p>
                  </a:txBody>
                  <a:tcPr marL="68580" marR="68580" marT="0" marB="0" anchor="ctr">
                    <a:solidFill>
                      <a:schemeClr val="bg1">
                        <a:lumMod val="95000"/>
                      </a:schemeClr>
                    </a:solidFill>
                  </a:tcPr>
                </a:tc>
                <a:tc>
                  <a:txBody>
                    <a:bodyPr/>
                    <a:lstStyle/>
                    <a:p>
                      <a:pPr algn="ctr">
                        <a:lnSpc>
                          <a:spcPct val="115000"/>
                        </a:lnSpc>
                        <a:spcAft>
                          <a:spcPts val="0"/>
                        </a:spcAft>
                      </a:pPr>
                      <a:r>
                        <a:rPr lang="en-GB" sz="1100" dirty="0">
                          <a:effectLst/>
                          <a:latin typeface="Times-Roman"/>
                          <a:ea typeface="Calibri"/>
                          <a:cs typeface="Times New Roman"/>
                        </a:rPr>
                        <a:t>10.1</a:t>
                      </a:r>
                    </a:p>
                  </a:txBody>
                  <a:tcPr marL="68580" marR="68580" marT="0" marB="0" anchor="ctr">
                    <a:solidFill>
                      <a:schemeClr val="bg1">
                        <a:lumMod val="95000"/>
                      </a:schemeClr>
                    </a:solidFill>
                  </a:tcPr>
                </a:tc>
                <a:tc>
                  <a:txBody>
                    <a:bodyPr/>
                    <a:lstStyle/>
                    <a:p>
                      <a:pPr algn="ctr">
                        <a:lnSpc>
                          <a:spcPct val="115000"/>
                        </a:lnSpc>
                        <a:spcAft>
                          <a:spcPts val="0"/>
                        </a:spcAft>
                      </a:pPr>
                      <a:r>
                        <a:rPr lang="en-GB" sz="1100">
                          <a:effectLst/>
                          <a:latin typeface="Times-Roman"/>
                          <a:ea typeface="Calibri"/>
                          <a:cs typeface="Times New Roman"/>
                        </a:rPr>
                        <a:t>10.3</a:t>
                      </a:r>
                    </a:p>
                  </a:txBody>
                  <a:tcPr marL="68580" marR="68580" marT="0" marB="0" anchor="ctr">
                    <a:solidFill>
                      <a:schemeClr val="bg1">
                        <a:lumMod val="95000"/>
                      </a:schemeClr>
                    </a:solidFill>
                  </a:tcPr>
                </a:tc>
                <a:tc>
                  <a:txBody>
                    <a:bodyPr/>
                    <a:lstStyle/>
                    <a:p>
                      <a:pPr algn="ctr">
                        <a:lnSpc>
                          <a:spcPct val="115000"/>
                        </a:lnSpc>
                        <a:spcAft>
                          <a:spcPts val="0"/>
                        </a:spcAft>
                      </a:pPr>
                      <a:r>
                        <a:rPr lang="en-GB" sz="1100">
                          <a:effectLst/>
                          <a:latin typeface="Times-Roman"/>
                          <a:ea typeface="Calibri"/>
                          <a:cs typeface="Times New Roman"/>
                        </a:rPr>
                        <a:t>10.5</a:t>
                      </a:r>
                    </a:p>
                  </a:txBody>
                  <a:tcPr marL="68580" marR="68580" marT="0" marB="0" anchor="ctr">
                    <a:solidFill>
                      <a:schemeClr val="bg1">
                        <a:lumMod val="95000"/>
                      </a:schemeClr>
                    </a:solidFill>
                  </a:tcPr>
                </a:tc>
              </a:tr>
              <a:tr h="260747">
                <a:tc>
                  <a:txBody>
                    <a:bodyPr/>
                    <a:lstStyle/>
                    <a:p>
                      <a:pPr algn="ctr">
                        <a:lnSpc>
                          <a:spcPct val="115000"/>
                        </a:lnSpc>
                        <a:spcAft>
                          <a:spcPts val="0"/>
                        </a:spcAft>
                      </a:pPr>
                      <a:r>
                        <a:rPr lang="en-GB" sz="1100">
                          <a:effectLst/>
                          <a:latin typeface="Times-Roman"/>
                          <a:ea typeface="Calibri"/>
                          <a:cs typeface="Times New Roman"/>
                        </a:rPr>
                        <a:t>2</a:t>
                      </a:r>
                    </a:p>
                  </a:txBody>
                  <a:tcPr marL="68580" marR="68580" marT="0" marB="0" anchor="ctr">
                    <a:solidFill>
                      <a:schemeClr val="bg1">
                        <a:lumMod val="95000"/>
                      </a:schemeClr>
                    </a:solidFill>
                  </a:tcPr>
                </a:tc>
                <a:tc>
                  <a:txBody>
                    <a:bodyPr/>
                    <a:lstStyle/>
                    <a:p>
                      <a:pPr algn="ctr">
                        <a:lnSpc>
                          <a:spcPct val="115000"/>
                        </a:lnSpc>
                        <a:spcAft>
                          <a:spcPts val="0"/>
                        </a:spcAft>
                      </a:pPr>
                      <a:r>
                        <a:rPr lang="en-GB" sz="1100" dirty="0">
                          <a:effectLst/>
                          <a:latin typeface="Times-Roman"/>
                          <a:ea typeface="Calibri"/>
                          <a:cs typeface="Times New Roman"/>
                        </a:rPr>
                        <a:t>11.2</a:t>
                      </a:r>
                    </a:p>
                  </a:txBody>
                  <a:tcPr marL="68580" marR="68580" marT="0" marB="0" anchor="ctr">
                    <a:solidFill>
                      <a:schemeClr val="bg1">
                        <a:lumMod val="95000"/>
                      </a:schemeClr>
                    </a:solidFill>
                  </a:tcPr>
                </a:tc>
                <a:tc>
                  <a:txBody>
                    <a:bodyPr/>
                    <a:lstStyle/>
                    <a:p>
                      <a:pPr algn="ctr">
                        <a:lnSpc>
                          <a:spcPct val="115000"/>
                        </a:lnSpc>
                        <a:spcAft>
                          <a:spcPts val="0"/>
                        </a:spcAft>
                      </a:pPr>
                      <a:r>
                        <a:rPr lang="en-GB" sz="1100" dirty="0" smtClean="0">
                          <a:effectLst/>
                          <a:latin typeface="Times-Roman"/>
                          <a:ea typeface="Calibri"/>
                          <a:cs typeface="Times New Roman"/>
                        </a:rPr>
                        <a:t>9</a:t>
                      </a:r>
                      <a:endParaRPr lang="en-GB" sz="1100" dirty="0">
                        <a:effectLst/>
                        <a:latin typeface="Times-Roman"/>
                        <a:ea typeface="Calibri"/>
                        <a:cs typeface="Times New Roman"/>
                      </a:endParaRPr>
                    </a:p>
                  </a:txBody>
                  <a:tcPr marL="68580" marR="68580" marT="0" marB="0" anchor="ctr">
                    <a:solidFill>
                      <a:schemeClr val="bg1">
                        <a:lumMod val="95000"/>
                      </a:schemeClr>
                    </a:solidFill>
                  </a:tcPr>
                </a:tc>
                <a:tc>
                  <a:txBody>
                    <a:bodyPr/>
                    <a:lstStyle/>
                    <a:p>
                      <a:pPr algn="ctr">
                        <a:lnSpc>
                          <a:spcPct val="115000"/>
                        </a:lnSpc>
                        <a:spcAft>
                          <a:spcPts val="0"/>
                        </a:spcAft>
                      </a:pPr>
                      <a:r>
                        <a:rPr lang="en-GB" sz="1100" dirty="0">
                          <a:effectLst/>
                          <a:latin typeface="Times-Roman"/>
                          <a:ea typeface="Calibri"/>
                          <a:cs typeface="Times New Roman"/>
                        </a:rPr>
                        <a:t>11.5</a:t>
                      </a:r>
                    </a:p>
                  </a:txBody>
                  <a:tcPr marL="68580" marR="68580" marT="0" marB="0" anchor="ctr">
                    <a:solidFill>
                      <a:schemeClr val="bg1">
                        <a:lumMod val="95000"/>
                      </a:schemeClr>
                    </a:solidFill>
                  </a:tcPr>
                </a:tc>
              </a:tr>
              <a:tr h="260747">
                <a:tc>
                  <a:txBody>
                    <a:bodyPr/>
                    <a:lstStyle/>
                    <a:p>
                      <a:pPr algn="ctr">
                        <a:lnSpc>
                          <a:spcPct val="115000"/>
                        </a:lnSpc>
                        <a:spcAft>
                          <a:spcPts val="0"/>
                        </a:spcAft>
                      </a:pPr>
                      <a:r>
                        <a:rPr lang="en-GB" sz="1100">
                          <a:effectLst/>
                          <a:latin typeface="Times-Roman"/>
                          <a:ea typeface="Calibri"/>
                          <a:cs typeface="Times New Roman"/>
                        </a:rPr>
                        <a:t>3</a:t>
                      </a:r>
                    </a:p>
                  </a:txBody>
                  <a:tcPr marL="68580" marR="68580" marT="0" marB="0" anchor="ctr">
                    <a:solidFill>
                      <a:schemeClr val="bg1">
                        <a:lumMod val="95000"/>
                      </a:schemeClr>
                    </a:solidFill>
                  </a:tcPr>
                </a:tc>
                <a:tc>
                  <a:txBody>
                    <a:bodyPr/>
                    <a:lstStyle/>
                    <a:p>
                      <a:pPr algn="ctr">
                        <a:lnSpc>
                          <a:spcPct val="115000"/>
                        </a:lnSpc>
                        <a:spcAft>
                          <a:spcPts val="0"/>
                        </a:spcAft>
                      </a:pPr>
                      <a:r>
                        <a:rPr lang="en-GB" sz="1100" dirty="0">
                          <a:effectLst/>
                          <a:latin typeface="Times-Roman"/>
                          <a:ea typeface="Calibri"/>
                          <a:cs typeface="Times New Roman"/>
                        </a:rPr>
                        <a:t>11</a:t>
                      </a:r>
                    </a:p>
                  </a:txBody>
                  <a:tcPr marL="68580" marR="68580" marT="0" marB="0" anchor="ctr">
                    <a:solidFill>
                      <a:schemeClr val="bg1">
                        <a:lumMod val="95000"/>
                      </a:schemeClr>
                    </a:solidFill>
                  </a:tcPr>
                </a:tc>
                <a:tc>
                  <a:txBody>
                    <a:bodyPr/>
                    <a:lstStyle/>
                    <a:p>
                      <a:pPr algn="ctr">
                        <a:lnSpc>
                          <a:spcPct val="115000"/>
                        </a:lnSpc>
                        <a:spcAft>
                          <a:spcPts val="0"/>
                        </a:spcAft>
                      </a:pPr>
                      <a:r>
                        <a:rPr lang="en-GB" sz="1100" dirty="0">
                          <a:effectLst/>
                          <a:latin typeface="Times-Roman"/>
                          <a:ea typeface="Calibri"/>
                          <a:cs typeface="Times New Roman"/>
                        </a:rPr>
                        <a:t>10.5</a:t>
                      </a:r>
                    </a:p>
                  </a:txBody>
                  <a:tcPr marL="68580" marR="68580" marT="0" marB="0" anchor="ctr">
                    <a:solidFill>
                      <a:schemeClr val="bg1">
                        <a:lumMod val="95000"/>
                      </a:schemeClr>
                    </a:solidFill>
                  </a:tcPr>
                </a:tc>
                <a:tc>
                  <a:txBody>
                    <a:bodyPr/>
                    <a:lstStyle/>
                    <a:p>
                      <a:pPr algn="ctr">
                        <a:lnSpc>
                          <a:spcPct val="115000"/>
                        </a:lnSpc>
                        <a:spcAft>
                          <a:spcPts val="0"/>
                        </a:spcAft>
                      </a:pPr>
                      <a:r>
                        <a:rPr lang="en-GB" sz="1100" dirty="0" smtClean="0">
                          <a:effectLst/>
                          <a:latin typeface="Times-Roman"/>
                          <a:ea typeface="Calibri"/>
                          <a:cs typeface="Times New Roman"/>
                        </a:rPr>
                        <a:t>8.7</a:t>
                      </a:r>
                      <a:endParaRPr lang="en-GB" sz="1100" dirty="0">
                        <a:effectLst/>
                        <a:latin typeface="Times-Roman"/>
                        <a:ea typeface="Calibri"/>
                        <a:cs typeface="Times New Roman"/>
                      </a:endParaRPr>
                    </a:p>
                  </a:txBody>
                  <a:tcPr marL="68580" marR="68580" marT="0" marB="0" anchor="ctr">
                    <a:solidFill>
                      <a:schemeClr val="bg1">
                        <a:lumMod val="95000"/>
                      </a:schemeClr>
                    </a:solidFill>
                  </a:tcPr>
                </a:tc>
              </a:tr>
              <a:tr h="260747">
                <a:tc>
                  <a:txBody>
                    <a:bodyPr/>
                    <a:lstStyle/>
                    <a:p>
                      <a:pPr algn="ctr">
                        <a:lnSpc>
                          <a:spcPct val="115000"/>
                        </a:lnSpc>
                        <a:spcAft>
                          <a:spcPts val="0"/>
                        </a:spcAft>
                      </a:pPr>
                      <a:r>
                        <a:rPr lang="en-GB" sz="1100">
                          <a:effectLst/>
                          <a:latin typeface="Times-Roman"/>
                          <a:ea typeface="Calibri"/>
                          <a:cs typeface="Times New Roman"/>
                        </a:rPr>
                        <a:t>4</a:t>
                      </a:r>
                    </a:p>
                  </a:txBody>
                  <a:tcPr marL="68580" marR="68580" marT="0" marB="0" anchor="ctr">
                    <a:solidFill>
                      <a:schemeClr val="bg1">
                        <a:lumMod val="95000"/>
                      </a:schemeClr>
                    </a:solidFill>
                  </a:tcPr>
                </a:tc>
                <a:tc>
                  <a:txBody>
                    <a:bodyPr/>
                    <a:lstStyle/>
                    <a:p>
                      <a:pPr algn="ctr">
                        <a:lnSpc>
                          <a:spcPct val="115000"/>
                        </a:lnSpc>
                        <a:spcAft>
                          <a:spcPts val="0"/>
                        </a:spcAft>
                      </a:pPr>
                      <a:r>
                        <a:rPr lang="en-GB" sz="1100">
                          <a:effectLst/>
                          <a:latin typeface="Times-Roman"/>
                          <a:ea typeface="Calibri"/>
                          <a:cs typeface="Times New Roman"/>
                        </a:rPr>
                        <a:t>10.5</a:t>
                      </a:r>
                    </a:p>
                  </a:txBody>
                  <a:tcPr marL="68580" marR="68580" marT="0" marB="0" anchor="ctr">
                    <a:solidFill>
                      <a:schemeClr val="bg1">
                        <a:lumMod val="95000"/>
                      </a:schemeClr>
                    </a:solidFill>
                  </a:tcPr>
                </a:tc>
                <a:tc>
                  <a:txBody>
                    <a:bodyPr/>
                    <a:lstStyle/>
                    <a:p>
                      <a:pPr algn="ctr">
                        <a:lnSpc>
                          <a:spcPct val="115000"/>
                        </a:lnSpc>
                        <a:spcAft>
                          <a:spcPts val="0"/>
                        </a:spcAft>
                      </a:pPr>
                      <a:r>
                        <a:rPr lang="en-GB" sz="1100" dirty="0" smtClean="0">
                          <a:effectLst/>
                          <a:latin typeface="Times-Roman"/>
                          <a:ea typeface="Calibri"/>
                          <a:cs typeface="Times New Roman"/>
                        </a:rPr>
                        <a:t>8.6</a:t>
                      </a:r>
                      <a:endParaRPr lang="en-GB" sz="1100" dirty="0">
                        <a:effectLst/>
                        <a:latin typeface="Times-Roman"/>
                        <a:ea typeface="Calibri"/>
                        <a:cs typeface="Times New Roman"/>
                      </a:endParaRPr>
                    </a:p>
                  </a:txBody>
                  <a:tcPr marL="68580" marR="68580" marT="0" marB="0" anchor="ctr">
                    <a:solidFill>
                      <a:schemeClr val="bg1">
                        <a:lumMod val="95000"/>
                      </a:schemeClr>
                    </a:solidFill>
                  </a:tcPr>
                </a:tc>
                <a:tc>
                  <a:txBody>
                    <a:bodyPr/>
                    <a:lstStyle/>
                    <a:p>
                      <a:pPr algn="ctr">
                        <a:lnSpc>
                          <a:spcPct val="115000"/>
                        </a:lnSpc>
                        <a:spcAft>
                          <a:spcPts val="0"/>
                        </a:spcAft>
                      </a:pPr>
                      <a:r>
                        <a:rPr lang="en-GB" sz="1100" dirty="0">
                          <a:effectLst/>
                          <a:latin typeface="Times-Roman"/>
                          <a:ea typeface="Calibri"/>
                          <a:cs typeface="Times New Roman"/>
                        </a:rPr>
                        <a:t>10.4</a:t>
                      </a:r>
                    </a:p>
                  </a:txBody>
                  <a:tcPr marL="68580" marR="68580" marT="0" marB="0" anchor="ctr">
                    <a:solidFill>
                      <a:schemeClr val="bg1">
                        <a:lumMod val="95000"/>
                      </a:schemeClr>
                    </a:solidFill>
                  </a:tcPr>
                </a:tc>
              </a:tr>
              <a:tr h="260747">
                <a:tc>
                  <a:txBody>
                    <a:bodyPr/>
                    <a:lstStyle/>
                    <a:p>
                      <a:pPr algn="ctr">
                        <a:lnSpc>
                          <a:spcPct val="115000"/>
                        </a:lnSpc>
                        <a:spcAft>
                          <a:spcPts val="0"/>
                        </a:spcAft>
                      </a:pPr>
                      <a:r>
                        <a:rPr lang="en-GB" sz="1100">
                          <a:effectLst/>
                          <a:latin typeface="Times-Roman"/>
                          <a:ea typeface="Calibri"/>
                          <a:cs typeface="Times New Roman"/>
                        </a:rPr>
                        <a:t>5</a:t>
                      </a:r>
                    </a:p>
                  </a:txBody>
                  <a:tcPr marL="68580" marR="68580" marT="0" marB="0" anchor="ctr">
                    <a:solidFill>
                      <a:schemeClr val="bg1">
                        <a:lumMod val="95000"/>
                      </a:schemeClr>
                    </a:solidFill>
                  </a:tcPr>
                </a:tc>
                <a:tc>
                  <a:txBody>
                    <a:bodyPr/>
                    <a:lstStyle/>
                    <a:p>
                      <a:pPr algn="ctr">
                        <a:lnSpc>
                          <a:spcPct val="115000"/>
                        </a:lnSpc>
                        <a:spcAft>
                          <a:spcPts val="0"/>
                        </a:spcAft>
                      </a:pPr>
                      <a:r>
                        <a:rPr lang="en-GB" sz="1100" dirty="0" smtClean="0">
                          <a:effectLst/>
                          <a:latin typeface="Times-Roman"/>
                          <a:ea typeface="Calibri"/>
                          <a:cs typeface="Times New Roman"/>
                        </a:rPr>
                        <a:t>9.6</a:t>
                      </a:r>
                      <a:endParaRPr lang="en-GB" sz="1100" dirty="0">
                        <a:effectLst/>
                        <a:latin typeface="Times-Roman"/>
                        <a:ea typeface="Calibri"/>
                        <a:cs typeface="Times New Roman"/>
                      </a:endParaRPr>
                    </a:p>
                  </a:txBody>
                  <a:tcPr marL="68580" marR="68580" marT="0" marB="0" anchor="ctr">
                    <a:solidFill>
                      <a:schemeClr val="bg1">
                        <a:lumMod val="95000"/>
                      </a:schemeClr>
                    </a:solidFill>
                  </a:tcPr>
                </a:tc>
                <a:tc>
                  <a:txBody>
                    <a:bodyPr/>
                    <a:lstStyle/>
                    <a:p>
                      <a:pPr algn="ctr">
                        <a:lnSpc>
                          <a:spcPct val="115000"/>
                        </a:lnSpc>
                        <a:spcAft>
                          <a:spcPts val="0"/>
                        </a:spcAft>
                      </a:pPr>
                      <a:r>
                        <a:rPr lang="en-GB" sz="1100" dirty="0">
                          <a:effectLst/>
                          <a:latin typeface="Times-Roman"/>
                          <a:ea typeface="Calibri"/>
                          <a:cs typeface="Times New Roman"/>
                        </a:rPr>
                        <a:t>10.5</a:t>
                      </a:r>
                    </a:p>
                  </a:txBody>
                  <a:tcPr marL="68580" marR="68580" marT="0" marB="0" anchor="ctr">
                    <a:solidFill>
                      <a:schemeClr val="bg1">
                        <a:lumMod val="95000"/>
                      </a:schemeClr>
                    </a:solidFill>
                  </a:tcPr>
                </a:tc>
                <a:tc>
                  <a:txBody>
                    <a:bodyPr/>
                    <a:lstStyle/>
                    <a:p>
                      <a:pPr algn="ctr">
                        <a:lnSpc>
                          <a:spcPct val="115000"/>
                        </a:lnSpc>
                        <a:spcAft>
                          <a:spcPts val="0"/>
                        </a:spcAft>
                      </a:pPr>
                      <a:r>
                        <a:rPr lang="en-GB" sz="1100" dirty="0">
                          <a:effectLst/>
                          <a:latin typeface="Times-Roman"/>
                          <a:ea typeface="Calibri"/>
                          <a:cs typeface="Times New Roman"/>
                        </a:rPr>
                        <a:t>10.2</a:t>
                      </a:r>
                    </a:p>
                  </a:txBody>
                  <a:tcPr marL="68580" marR="68580" marT="0" marB="0" anchor="ctr">
                    <a:solidFill>
                      <a:schemeClr val="bg1">
                        <a:lumMod val="95000"/>
                      </a:schemeClr>
                    </a:solidFill>
                  </a:tcPr>
                </a:tc>
              </a:tr>
              <a:tr h="260747">
                <a:tc>
                  <a:txBody>
                    <a:bodyPr/>
                    <a:lstStyle/>
                    <a:p>
                      <a:pPr algn="ctr">
                        <a:lnSpc>
                          <a:spcPct val="115000"/>
                        </a:lnSpc>
                        <a:spcAft>
                          <a:spcPts val="0"/>
                        </a:spcAft>
                      </a:pPr>
                      <a:r>
                        <a:rPr lang="en-GB" sz="1100" dirty="0" smtClean="0">
                          <a:effectLst/>
                          <a:latin typeface="Times-Roman"/>
                          <a:ea typeface="Calibri"/>
                          <a:cs typeface="Times New Roman"/>
                        </a:rPr>
                        <a:t>Average</a:t>
                      </a:r>
                      <a:endParaRPr lang="en-GB" sz="1100" dirty="0">
                        <a:effectLst/>
                        <a:latin typeface="Times-Roman"/>
                        <a:ea typeface="Calibri"/>
                        <a:cs typeface="Times New Roman"/>
                      </a:endParaRPr>
                    </a:p>
                  </a:txBody>
                  <a:tcPr marL="68580" marR="68580" marT="0" marB="0" anchor="ctr"/>
                </a:tc>
                <a:tc>
                  <a:txBody>
                    <a:bodyPr/>
                    <a:lstStyle/>
                    <a:p>
                      <a:pPr algn="ctr">
                        <a:lnSpc>
                          <a:spcPct val="115000"/>
                        </a:lnSpc>
                        <a:spcAft>
                          <a:spcPts val="0"/>
                        </a:spcAft>
                      </a:pPr>
                      <a:r>
                        <a:rPr lang="en-GB" sz="1100" dirty="0" smtClean="0">
                          <a:effectLst/>
                          <a:latin typeface="Times-Roman"/>
                          <a:ea typeface="Calibri"/>
                          <a:cs typeface="Times New Roman"/>
                        </a:rPr>
                        <a:t>10.9</a:t>
                      </a:r>
                      <a:endParaRPr lang="en-GB" sz="1100" dirty="0">
                        <a:effectLst/>
                        <a:latin typeface="Times-Roman"/>
                        <a:ea typeface="Calibri"/>
                        <a:cs typeface="Times New Roman"/>
                      </a:endParaRPr>
                    </a:p>
                  </a:txBody>
                  <a:tcPr marL="68580" marR="68580" marT="0" marB="0" anchor="ctr"/>
                </a:tc>
                <a:tc>
                  <a:txBody>
                    <a:bodyPr/>
                    <a:lstStyle/>
                    <a:p>
                      <a:pPr algn="ctr">
                        <a:lnSpc>
                          <a:spcPct val="115000"/>
                        </a:lnSpc>
                        <a:spcAft>
                          <a:spcPts val="0"/>
                        </a:spcAft>
                      </a:pPr>
                      <a:r>
                        <a:rPr lang="en-GB" sz="1100" dirty="0" smtClean="0">
                          <a:effectLst/>
                          <a:latin typeface="Times-Roman"/>
                          <a:ea typeface="Calibri"/>
                          <a:cs typeface="Times New Roman"/>
                        </a:rPr>
                        <a:t>9.9</a:t>
                      </a:r>
                      <a:endParaRPr lang="en-GB" sz="1100" dirty="0">
                        <a:effectLst/>
                        <a:latin typeface="Times-Roman"/>
                        <a:ea typeface="Calibri"/>
                        <a:cs typeface="Times New Roman"/>
                      </a:endParaRPr>
                    </a:p>
                  </a:txBody>
                  <a:tcPr marL="68580" marR="68580" marT="0" marB="0" anchor="ctr"/>
                </a:tc>
                <a:tc>
                  <a:txBody>
                    <a:bodyPr/>
                    <a:lstStyle/>
                    <a:p>
                      <a:pPr algn="ctr">
                        <a:lnSpc>
                          <a:spcPct val="115000"/>
                        </a:lnSpc>
                        <a:spcAft>
                          <a:spcPts val="0"/>
                        </a:spcAft>
                      </a:pPr>
                      <a:r>
                        <a:rPr lang="en-GB" sz="1100" dirty="0" smtClean="0">
                          <a:effectLst/>
                          <a:latin typeface="Times-Roman"/>
                          <a:ea typeface="Calibri"/>
                          <a:cs typeface="Times New Roman"/>
                        </a:rPr>
                        <a:t>10.3</a:t>
                      </a:r>
                      <a:endParaRPr lang="en-GB" sz="1100" dirty="0">
                        <a:effectLst/>
                        <a:latin typeface="Times-Roman"/>
                        <a:ea typeface="Calibri"/>
                        <a:cs typeface="Times New Roman"/>
                      </a:endParaRPr>
                    </a:p>
                  </a:txBody>
                  <a:tcPr marL="68580" marR="68580" marT="0" marB="0" anchor="ctr"/>
                </a:tc>
              </a:tr>
            </a:tbl>
          </a:graphicData>
        </a:graphic>
      </p:graphicFrame>
      <p:sp>
        <p:nvSpPr>
          <p:cNvPr id="4" name="Content Placeholder 2"/>
          <p:cNvSpPr txBox="1">
            <a:spLocks/>
          </p:cNvSpPr>
          <p:nvPr/>
        </p:nvSpPr>
        <p:spPr bwMode="auto">
          <a:xfrm>
            <a:off x="161925" y="5305425"/>
            <a:ext cx="878522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2"/>
                </a:solidFill>
                <a:latin typeface="+mn-lt"/>
              </a:defRPr>
            </a:lvl2pPr>
            <a:lvl3pPr marL="1143000" indent="-228600" algn="l" rtl="0" eaLnBrk="0" fontAlgn="base" hangingPunct="0">
              <a:spcBef>
                <a:spcPct val="20000"/>
              </a:spcBef>
              <a:spcAft>
                <a:spcPct val="0"/>
              </a:spcAft>
              <a:buChar char="•"/>
              <a:defRPr sz="2000">
                <a:solidFill>
                  <a:schemeClr val="folHlink"/>
                </a:solidFill>
                <a:latin typeface="+mn-lt"/>
              </a:defRPr>
            </a:lvl3pPr>
            <a:lvl4pPr marL="1600200" indent="-228600" algn="l" rtl="0" eaLnBrk="0" fontAlgn="base" hangingPunct="0">
              <a:spcBef>
                <a:spcPct val="20000"/>
              </a:spcBef>
              <a:spcAft>
                <a:spcPct val="0"/>
              </a:spcAft>
              <a:buChar char="–"/>
              <a:defRPr>
                <a:solidFill>
                  <a:schemeClr val="folHlink"/>
                </a:solidFill>
                <a:latin typeface="+mn-lt"/>
              </a:defRPr>
            </a:lvl4pPr>
            <a:lvl5pPr marL="2057400" indent="-228600" algn="l" rtl="0" eaLnBrk="0" fontAlgn="base" hangingPunct="0">
              <a:spcBef>
                <a:spcPct val="20000"/>
              </a:spcBef>
              <a:spcAft>
                <a:spcPct val="0"/>
              </a:spcAft>
              <a:buChar char="»"/>
              <a:defRPr>
                <a:solidFill>
                  <a:schemeClr val="folHlink"/>
                </a:solidFill>
                <a:latin typeface="+mn-lt"/>
              </a:defRPr>
            </a:lvl5pPr>
            <a:lvl6pPr marL="2514600" indent="-228600" algn="l" rtl="0" eaLnBrk="0" fontAlgn="base" hangingPunct="0">
              <a:spcBef>
                <a:spcPct val="20000"/>
              </a:spcBef>
              <a:spcAft>
                <a:spcPct val="0"/>
              </a:spcAft>
              <a:buChar char="»"/>
              <a:defRPr>
                <a:solidFill>
                  <a:schemeClr val="folHlink"/>
                </a:solidFill>
                <a:latin typeface="+mn-lt"/>
              </a:defRPr>
            </a:lvl6pPr>
            <a:lvl7pPr marL="2971800" indent="-228600" algn="l" rtl="0" eaLnBrk="0" fontAlgn="base" hangingPunct="0">
              <a:spcBef>
                <a:spcPct val="20000"/>
              </a:spcBef>
              <a:spcAft>
                <a:spcPct val="0"/>
              </a:spcAft>
              <a:buChar char="»"/>
              <a:defRPr>
                <a:solidFill>
                  <a:schemeClr val="folHlink"/>
                </a:solidFill>
                <a:latin typeface="+mn-lt"/>
              </a:defRPr>
            </a:lvl7pPr>
            <a:lvl8pPr marL="3429000" indent="-228600" algn="l" rtl="0" eaLnBrk="0" fontAlgn="base" hangingPunct="0">
              <a:spcBef>
                <a:spcPct val="20000"/>
              </a:spcBef>
              <a:spcAft>
                <a:spcPct val="0"/>
              </a:spcAft>
              <a:buChar char="»"/>
              <a:defRPr>
                <a:solidFill>
                  <a:schemeClr val="folHlink"/>
                </a:solidFill>
                <a:latin typeface="+mn-lt"/>
              </a:defRPr>
            </a:lvl8pPr>
            <a:lvl9pPr marL="3886200" indent="-228600" algn="l" rtl="0" eaLnBrk="0" fontAlgn="base" hangingPunct="0">
              <a:spcBef>
                <a:spcPct val="20000"/>
              </a:spcBef>
              <a:spcAft>
                <a:spcPct val="0"/>
              </a:spcAft>
              <a:buChar char="»"/>
              <a:defRPr>
                <a:solidFill>
                  <a:schemeClr val="folHlink"/>
                </a:solidFill>
                <a:latin typeface="+mn-lt"/>
              </a:defRPr>
            </a:lvl9pPr>
          </a:lstStyle>
          <a:p>
            <a:pPr>
              <a:defRPr/>
            </a:pPr>
            <a:endParaRPr lang="en-GB" altLang="en-US" sz="1800" kern="0" dirty="0" smtClean="0"/>
          </a:p>
        </p:txBody>
      </p:sp>
    </p:spTree>
  </p:cSld>
  <p:clrMapOvr>
    <a:masterClrMapping/>
  </p:clrMapOvr>
  <p:transition spd="med" advTm="15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96838" y="130175"/>
            <a:ext cx="8951912" cy="1074738"/>
          </a:xfrm>
        </p:spPr>
        <p:txBody>
          <a:bodyPr anchor="t"/>
          <a:lstStyle/>
          <a:p>
            <a:r>
              <a:rPr lang="en-GB" altLang="en-US" smtClean="0"/>
              <a:t>Conclusions</a:t>
            </a:r>
          </a:p>
        </p:txBody>
      </p:sp>
      <p:sp>
        <p:nvSpPr>
          <p:cNvPr id="39939" name="Content Placeholder 2"/>
          <p:cNvSpPr>
            <a:spLocks noGrp="1"/>
          </p:cNvSpPr>
          <p:nvPr>
            <p:ph idx="1"/>
          </p:nvPr>
        </p:nvSpPr>
        <p:spPr>
          <a:xfrm>
            <a:off x="188913" y="1938338"/>
            <a:ext cx="8785225" cy="4538662"/>
          </a:xfrm>
        </p:spPr>
        <p:txBody>
          <a:bodyPr/>
          <a:lstStyle/>
          <a:p>
            <a:r>
              <a:rPr lang="en-GB" altLang="en-US" sz="2000" smtClean="0"/>
              <a:t>Epoxy 2 Pack Adhesive should be mixed as close as 1:1 as possible</a:t>
            </a:r>
          </a:p>
          <a:p>
            <a:r>
              <a:rPr lang="en-GB" altLang="en-US" sz="2000" smtClean="0"/>
              <a:t>The glue manufacturer or type is irrelevant, providing the bonding strength is greater than that of the coating being tested</a:t>
            </a:r>
          </a:p>
          <a:p>
            <a:r>
              <a:rPr lang="en-GB" altLang="en-US" sz="2000" smtClean="0"/>
              <a:t>The base of the dolly should be as thick as possible within the design limits of the dolly</a:t>
            </a:r>
          </a:p>
          <a:p>
            <a:r>
              <a:rPr lang="en-GB" altLang="en-US" sz="2000" smtClean="0"/>
              <a:t>An abraded coating surface, and a blasted dolly surface give the best preparation for a successful adhesion test</a:t>
            </a:r>
          </a:p>
          <a:p>
            <a:r>
              <a:rPr lang="en-GB" altLang="en-US" sz="2000" smtClean="0"/>
              <a:t>Whilst an increase in temperature may speed up the cure time required, testing should be at “room temperature” wherever possible to ensure the best results</a:t>
            </a:r>
          </a:p>
          <a:p>
            <a:r>
              <a:rPr lang="en-GB" altLang="en-US" sz="2000" smtClean="0"/>
              <a:t> If dolly cutting must be done, pre-cutting is preferable</a:t>
            </a:r>
          </a:p>
          <a:p>
            <a:r>
              <a:rPr lang="en-GB" altLang="en-US" sz="2000" smtClean="0"/>
              <a:t>Load application should be smooth with minimum delay</a:t>
            </a:r>
          </a:p>
          <a:p>
            <a:endParaRPr lang="en-GB" altLang="en-US" smtClean="0"/>
          </a:p>
          <a:p>
            <a:endParaRPr lang="en-GB" altLang="en-US" smtClean="0"/>
          </a:p>
          <a:p>
            <a:endParaRPr lang="en-GB" altLang="en-US" smtClean="0"/>
          </a:p>
        </p:txBody>
      </p:sp>
    </p:spTree>
  </p:cSld>
  <p:clrMapOvr>
    <a:masterClrMapping/>
  </p:clrMapOvr>
  <p:transition spd="med" advTm="15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6838" y="171450"/>
            <a:ext cx="8951912" cy="600075"/>
          </a:xfrm>
        </p:spPr>
        <p:txBody>
          <a:bodyPr anchor="t"/>
          <a:lstStyle/>
          <a:p>
            <a:r>
              <a:rPr lang="en-GB" altLang="en-US" sz="2800" smtClean="0"/>
              <a:t>What is Pull Off Adhesion Testing?</a:t>
            </a:r>
          </a:p>
        </p:txBody>
      </p:sp>
      <p:sp>
        <p:nvSpPr>
          <p:cNvPr id="17411" name="Content Placeholder 2"/>
          <p:cNvSpPr>
            <a:spLocks noGrp="1"/>
          </p:cNvSpPr>
          <p:nvPr>
            <p:ph idx="1"/>
          </p:nvPr>
        </p:nvSpPr>
        <p:spPr>
          <a:xfrm>
            <a:off x="176213" y="1979613"/>
            <a:ext cx="8785225" cy="4538662"/>
          </a:xfrm>
        </p:spPr>
        <p:txBody>
          <a:bodyPr/>
          <a:lstStyle/>
          <a:p>
            <a:r>
              <a:rPr lang="en-GB" altLang="en-US" sz="2400" smtClean="0"/>
              <a:t>ASTM D 4541 and ISO 4624 pull-off methods of adhesion testing involve the exertion of a perpendicular force to the coated surface in an effort to remove an adhered ‘dolly’ from the coating or substrate. The force used is a measure of the adhesive properties of the coating</a:t>
            </a:r>
          </a:p>
          <a:p>
            <a:endParaRPr lang="en-GB" altLang="en-US" sz="2400" smtClean="0"/>
          </a:p>
          <a:p>
            <a:r>
              <a:rPr lang="en-GB" altLang="en-US" sz="2400" smtClean="0"/>
              <a:t>This paper investigates the effects of the typical variables experienced during pull off Adhesion Testing</a:t>
            </a:r>
          </a:p>
        </p:txBody>
      </p:sp>
    </p:spTree>
  </p:cSld>
  <p:clrMapOvr>
    <a:masterClrMapping/>
  </p:clrMapOvr>
  <p:transition spd="med" advTm="15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63500" y="1528763"/>
            <a:ext cx="8785225" cy="4500562"/>
          </a:xfrm>
        </p:spPr>
        <p:txBody>
          <a:bodyPr/>
          <a:lstStyle/>
          <a:p>
            <a:pPr>
              <a:lnSpc>
                <a:spcPct val="90000"/>
              </a:lnSpc>
              <a:defRPr/>
            </a:pPr>
            <a:r>
              <a:rPr lang="en-GB" altLang="en-US" sz="2400" dirty="0" smtClean="0"/>
              <a:t>Why test for Coating Adhesion?</a:t>
            </a:r>
          </a:p>
          <a:p>
            <a:pPr>
              <a:lnSpc>
                <a:spcPct val="90000"/>
              </a:lnSpc>
              <a:defRPr/>
            </a:pPr>
            <a:endParaRPr lang="en-GB" altLang="en-US" sz="1800" dirty="0" smtClean="0"/>
          </a:p>
          <a:p>
            <a:pPr lvl="1">
              <a:lnSpc>
                <a:spcPct val="90000"/>
              </a:lnSpc>
              <a:defRPr/>
            </a:pPr>
            <a:r>
              <a:rPr lang="en-GB" altLang="en-US" sz="2000" dirty="0" smtClean="0">
                <a:solidFill>
                  <a:schemeClr val="tx1"/>
                </a:solidFill>
              </a:rPr>
              <a:t>To meet the requirements of the project specification</a:t>
            </a:r>
          </a:p>
          <a:p>
            <a:pPr lvl="1">
              <a:lnSpc>
                <a:spcPct val="90000"/>
              </a:lnSpc>
              <a:defRPr/>
            </a:pPr>
            <a:endParaRPr lang="en-GB" altLang="en-US" sz="2000" dirty="0" smtClean="0">
              <a:solidFill>
                <a:schemeClr val="tx1"/>
              </a:solidFill>
            </a:endParaRPr>
          </a:p>
          <a:p>
            <a:pPr lvl="1">
              <a:lnSpc>
                <a:spcPct val="90000"/>
              </a:lnSpc>
              <a:defRPr/>
            </a:pPr>
            <a:r>
              <a:rPr lang="en-GB" altLang="en-US" sz="2000" dirty="0" smtClean="0">
                <a:solidFill>
                  <a:schemeClr val="tx1"/>
                </a:solidFill>
              </a:rPr>
              <a:t>To ensure that the following parameters are acceptable</a:t>
            </a:r>
          </a:p>
          <a:p>
            <a:pPr lvl="1">
              <a:lnSpc>
                <a:spcPct val="90000"/>
              </a:lnSpc>
              <a:defRPr/>
            </a:pPr>
            <a:endParaRPr lang="en-GB" altLang="en-US" sz="2000" dirty="0" smtClean="0">
              <a:solidFill>
                <a:schemeClr val="tx1"/>
              </a:solidFill>
            </a:endParaRPr>
          </a:p>
          <a:p>
            <a:pPr lvl="3">
              <a:lnSpc>
                <a:spcPct val="90000"/>
              </a:lnSpc>
              <a:spcBef>
                <a:spcPts val="1200"/>
              </a:spcBef>
              <a:defRPr/>
            </a:pPr>
            <a:r>
              <a:rPr lang="en-GB" altLang="en-US" sz="2000" dirty="0" smtClean="0">
                <a:solidFill>
                  <a:schemeClr val="bg1">
                    <a:lumMod val="50000"/>
                  </a:schemeClr>
                </a:solidFill>
              </a:rPr>
              <a:t>Surface Profile</a:t>
            </a:r>
            <a:endParaRPr lang="en-GB" altLang="en-US" sz="700" dirty="0" smtClean="0">
              <a:solidFill>
                <a:schemeClr val="bg1">
                  <a:lumMod val="50000"/>
                </a:schemeClr>
              </a:solidFill>
            </a:endParaRPr>
          </a:p>
          <a:p>
            <a:pPr lvl="3">
              <a:lnSpc>
                <a:spcPct val="90000"/>
              </a:lnSpc>
              <a:spcBef>
                <a:spcPts val="1200"/>
              </a:spcBef>
              <a:defRPr/>
            </a:pPr>
            <a:r>
              <a:rPr lang="en-GB" altLang="en-US" sz="2000" dirty="0" smtClean="0">
                <a:solidFill>
                  <a:schemeClr val="bg1">
                    <a:lumMod val="50000"/>
                  </a:schemeClr>
                </a:solidFill>
              </a:rPr>
              <a:t>Surface Cleanliness</a:t>
            </a:r>
          </a:p>
          <a:p>
            <a:pPr lvl="3">
              <a:lnSpc>
                <a:spcPct val="90000"/>
              </a:lnSpc>
              <a:spcBef>
                <a:spcPts val="1200"/>
              </a:spcBef>
              <a:defRPr/>
            </a:pPr>
            <a:r>
              <a:rPr lang="en-GB" altLang="en-US" sz="2000" dirty="0" smtClean="0">
                <a:solidFill>
                  <a:schemeClr val="bg1">
                    <a:lumMod val="50000"/>
                  </a:schemeClr>
                </a:solidFill>
              </a:rPr>
              <a:t>Climatic Conditions</a:t>
            </a:r>
          </a:p>
          <a:p>
            <a:pPr lvl="3">
              <a:lnSpc>
                <a:spcPct val="90000"/>
              </a:lnSpc>
              <a:spcBef>
                <a:spcPts val="1200"/>
              </a:spcBef>
              <a:defRPr/>
            </a:pPr>
            <a:r>
              <a:rPr lang="en-GB" altLang="en-US" sz="2000" dirty="0" smtClean="0">
                <a:solidFill>
                  <a:schemeClr val="bg1">
                    <a:lumMod val="50000"/>
                  </a:schemeClr>
                </a:solidFill>
              </a:rPr>
              <a:t>Dry Film Thickness</a:t>
            </a:r>
          </a:p>
          <a:p>
            <a:pPr lvl="2">
              <a:lnSpc>
                <a:spcPct val="90000"/>
              </a:lnSpc>
              <a:buFontTx/>
              <a:buNone/>
              <a:defRPr/>
            </a:pPr>
            <a:endParaRPr lang="en-GB" altLang="en-US" dirty="0" smtClean="0"/>
          </a:p>
          <a:p>
            <a:pPr lvl="1" eaLnBrk="1" hangingPunct="1">
              <a:lnSpc>
                <a:spcPct val="90000"/>
              </a:lnSpc>
              <a:defRPr/>
            </a:pPr>
            <a:endParaRPr lang="en-GB" altLang="en-US" dirty="0" smtClean="0"/>
          </a:p>
          <a:p>
            <a:pPr eaLnBrk="1" hangingPunct="1">
              <a:lnSpc>
                <a:spcPct val="90000"/>
              </a:lnSpc>
              <a:defRPr/>
            </a:pPr>
            <a:endParaRPr lang="en-GB" altLang="en-US" dirty="0" smtClean="0"/>
          </a:p>
        </p:txBody>
      </p:sp>
      <p:grpSp>
        <p:nvGrpSpPr>
          <p:cNvPr id="18435" name="Group 1"/>
          <p:cNvGrpSpPr>
            <a:grpSpLocks/>
          </p:cNvGrpSpPr>
          <p:nvPr/>
        </p:nvGrpSpPr>
        <p:grpSpPr bwMode="auto">
          <a:xfrm>
            <a:off x="4440238" y="3416300"/>
            <a:ext cx="4835525" cy="2192338"/>
            <a:chOff x="4439569" y="3825213"/>
            <a:chExt cx="4835525" cy="2192338"/>
          </a:xfrm>
        </p:grpSpPr>
        <p:pic>
          <p:nvPicPr>
            <p:cNvPr id="18437" name="Picture 12" descr="Elcometer 456 Separate Gauge Disp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6507" y="4618963"/>
              <a:ext cx="1398587"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3" descr="Z:\Marketing\Images\Stock Images\Current images 181209\13 Surface Cleanliness\New 130 Feb 2013\Elcometer-130-Salt-Contamination-Meter.jpg"/>
            <p:cNvPicPr>
              <a:picLocks noChangeAspect="1" noChangeArrowheads="1"/>
            </p:cNvPicPr>
            <p:nvPr/>
          </p:nvPicPr>
          <p:blipFill>
            <a:blip r:embed="rId3">
              <a:extLst>
                <a:ext uri="{28A0092B-C50C-407E-A947-70E740481C1C}">
                  <a14:useLocalDpi xmlns:a14="http://schemas.microsoft.com/office/drawing/2010/main" val="0"/>
                </a:ext>
              </a:extLst>
            </a:blip>
            <a:srcRect l="2132" t="6326" r="2164" b="35526"/>
            <a:stretch>
              <a:fillRect/>
            </a:stretch>
          </p:blipFill>
          <p:spPr bwMode="auto">
            <a:xfrm>
              <a:off x="5014244" y="3898238"/>
              <a:ext cx="2844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8" descr="C:\Users\craig.woolhouse\Desktop\Elco Images\244 Integral Graph.jpg"/>
            <p:cNvPicPr>
              <a:picLocks noChangeAspect="1" noChangeArrowheads="1"/>
            </p:cNvPicPr>
            <p:nvPr/>
          </p:nvPicPr>
          <p:blipFill>
            <a:blip r:embed="rId4">
              <a:extLst>
                <a:ext uri="{28A0092B-C50C-407E-A947-70E740481C1C}">
                  <a14:useLocalDpi xmlns:a14="http://schemas.microsoft.com/office/drawing/2010/main" val="0"/>
                </a:ext>
              </a:extLst>
            </a:blip>
            <a:srcRect l="30479" t="24014" r="31888" b="4099"/>
            <a:stretch>
              <a:fillRect/>
            </a:stretch>
          </p:blipFill>
          <p:spPr bwMode="auto">
            <a:xfrm>
              <a:off x="4439569" y="3825213"/>
              <a:ext cx="6127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descr="Elcometer 319 Dewpoint Meter"/>
            <p:cNvPicPr>
              <a:picLocks noChangeAspect="1" noChangeArrowheads="1"/>
            </p:cNvPicPr>
            <p:nvPr/>
          </p:nvPicPr>
          <p:blipFill>
            <a:blip r:embed="rId5">
              <a:extLst>
                <a:ext uri="{28A0092B-C50C-407E-A947-70E740481C1C}">
                  <a14:useLocalDpi xmlns:a14="http://schemas.microsoft.com/office/drawing/2010/main" val="0"/>
                </a:ext>
              </a:extLst>
            </a:blip>
            <a:srcRect l="11780" r="36977"/>
            <a:stretch>
              <a:fillRect/>
            </a:stretch>
          </p:blipFill>
          <p:spPr bwMode="auto">
            <a:xfrm>
              <a:off x="7076407" y="4071276"/>
              <a:ext cx="86360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6" name="Rectangle 2"/>
          <p:cNvSpPr>
            <a:spLocks noGrp="1" noChangeArrowheads="1"/>
          </p:cNvSpPr>
          <p:nvPr>
            <p:ph type="title"/>
          </p:nvPr>
        </p:nvSpPr>
        <p:spPr>
          <a:xfrm>
            <a:off x="96838" y="103188"/>
            <a:ext cx="8951912" cy="796925"/>
          </a:xfrm>
        </p:spPr>
        <p:txBody>
          <a:bodyPr/>
          <a:lstStyle/>
          <a:p>
            <a:pPr eaLnBrk="1" hangingPunct="1"/>
            <a:r>
              <a:rPr lang="en-GB" altLang="en-US" smtClean="0"/>
              <a:t>Introduction</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http://t0.gstatic.com/images?q=tbn:ANd9GcT9b7qo9PCRT1b-BxJyKPYspUPlB75yUf119aVJ10lv7AauXs5D"/>
          <p:cNvPicPr>
            <a:picLocks noChangeAspect="1" noChangeArrowheads="1"/>
          </p:cNvPicPr>
          <p:nvPr/>
        </p:nvPicPr>
        <p:blipFill rotWithShape="1">
          <a:blip r:embed="rId2"/>
          <a:srcRect l="356" r="18792"/>
          <a:stretch/>
        </p:blipFill>
        <p:spPr bwMode="auto">
          <a:xfrm>
            <a:off x="6446838" y="5475288"/>
            <a:ext cx="1284287" cy="984250"/>
          </a:xfrm>
          <a:prstGeom prst="rect">
            <a:avLst/>
          </a:prstGeom>
          <a:noFill/>
          <a:ln w="25400">
            <a:solidFill>
              <a:schemeClr val="accent6"/>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Elcometer 506 Digital Pull-Off Adhesion Tester"/>
          <p:cNvPicPr>
            <a:picLocks noChangeAspect="1" noChangeArrowheads="1"/>
          </p:cNvPicPr>
          <p:nvPr/>
        </p:nvPicPr>
        <p:blipFill>
          <a:blip r:embed="rId3"/>
          <a:srcRect l="5906" t="2953" b="5906"/>
          <a:stretch>
            <a:fillRect/>
          </a:stretch>
        </p:blipFill>
        <p:spPr bwMode="auto">
          <a:xfrm>
            <a:off x="7594600" y="4743450"/>
            <a:ext cx="1150938" cy="1116013"/>
          </a:xfrm>
          <a:prstGeom prst="rect">
            <a:avLst/>
          </a:prstGeom>
          <a:noFill/>
          <a:ln w="25400">
            <a:solidFill>
              <a:schemeClr val="accent6"/>
            </a:solidFill>
            <a:miter lim="800000"/>
            <a:headEnd/>
            <a:tailEnd/>
          </a:ln>
        </p:spPr>
      </p:pic>
      <p:sp>
        <p:nvSpPr>
          <p:cNvPr id="19460" name="Rectangle 2"/>
          <p:cNvSpPr>
            <a:spLocks noGrp="1" noChangeArrowheads="1"/>
          </p:cNvSpPr>
          <p:nvPr>
            <p:ph type="title"/>
          </p:nvPr>
        </p:nvSpPr>
        <p:spPr>
          <a:xfrm>
            <a:off x="84138" y="101600"/>
            <a:ext cx="9144000" cy="690563"/>
          </a:xfrm>
        </p:spPr>
        <p:txBody>
          <a:bodyPr/>
          <a:lstStyle/>
          <a:p>
            <a:r>
              <a:rPr lang="en-GB" altLang="en-US" smtClean="0"/>
              <a:t>Introduction</a:t>
            </a:r>
            <a:endParaRPr lang="en-GB" altLang="en-US" sz="3600" smtClean="0"/>
          </a:p>
        </p:txBody>
      </p:sp>
      <p:sp>
        <p:nvSpPr>
          <p:cNvPr id="5" name="Rectangle 3"/>
          <p:cNvSpPr txBox="1">
            <a:spLocks noChangeArrowheads="1"/>
          </p:cNvSpPr>
          <p:nvPr/>
        </p:nvSpPr>
        <p:spPr>
          <a:xfrm>
            <a:off x="120650" y="1804988"/>
            <a:ext cx="8785225" cy="4432300"/>
          </a:xfrm>
          <a:prstGeom prst="rect">
            <a:avLst/>
          </a:prstGeom>
        </p:spPr>
        <p:txBody>
          <a:bodyPr>
            <a:normAutofit/>
          </a:bodyPr>
          <a:lstStyle/>
          <a:p>
            <a:pPr marL="457200" indent="-457200" algn="l" eaLnBrk="1" fontAlgn="auto" hangingPunct="1">
              <a:lnSpc>
                <a:spcPct val="90000"/>
              </a:lnSpc>
              <a:spcBef>
                <a:spcPct val="20000"/>
              </a:spcBef>
              <a:spcAft>
                <a:spcPts val="0"/>
              </a:spcAft>
              <a:buClr>
                <a:schemeClr val="accent6"/>
              </a:buClr>
              <a:buFont typeface="Wingdings" pitchFamily="2" charset="2"/>
              <a:buChar char="§"/>
              <a:defRPr/>
            </a:pPr>
            <a:endParaRPr lang="en-GB" altLang="en-US" sz="3200" dirty="0">
              <a:solidFill>
                <a:schemeClr val="tx1"/>
              </a:solidFill>
              <a:latin typeface="+mn-lt"/>
            </a:endParaRPr>
          </a:p>
          <a:p>
            <a:pPr marL="914400" lvl="1" indent="-457200">
              <a:lnSpc>
                <a:spcPct val="90000"/>
              </a:lnSpc>
              <a:spcBef>
                <a:spcPct val="20000"/>
              </a:spcBef>
              <a:buClr>
                <a:schemeClr val="accent6"/>
              </a:buClr>
              <a:buFont typeface="Wingdings" pitchFamily="2" charset="2"/>
              <a:buChar char="§"/>
              <a:defRPr/>
            </a:pPr>
            <a:endParaRPr lang="en-GB" sz="1000" dirty="0"/>
          </a:p>
        </p:txBody>
      </p:sp>
      <p:sp>
        <p:nvSpPr>
          <p:cNvPr id="4" name="Rectangle 3"/>
          <p:cNvSpPr txBox="1">
            <a:spLocks noChangeArrowheads="1"/>
          </p:cNvSpPr>
          <p:nvPr/>
        </p:nvSpPr>
        <p:spPr>
          <a:xfrm>
            <a:off x="204788" y="1798638"/>
            <a:ext cx="8785225" cy="4505325"/>
          </a:xfrm>
          <a:prstGeom prst="rect">
            <a:avLst/>
          </a:prstGeom>
        </p:spPr>
        <p:txBody>
          <a:bodyPr>
            <a:normAutofit/>
          </a:bodyPr>
          <a:lstStyle/>
          <a:p>
            <a:pPr marL="457200" indent="-457200" algn="l" eaLnBrk="1" fontAlgn="auto" hangingPunct="1">
              <a:lnSpc>
                <a:spcPct val="90000"/>
              </a:lnSpc>
              <a:spcBef>
                <a:spcPct val="20000"/>
              </a:spcBef>
              <a:spcAft>
                <a:spcPts val="0"/>
              </a:spcAft>
              <a:buFont typeface="Arial" panose="020B0604020202020204" pitchFamily="34" charset="0"/>
              <a:buChar char="•"/>
              <a:defRPr/>
            </a:pPr>
            <a:r>
              <a:rPr lang="en-GB" altLang="en-US" sz="2800" dirty="0">
                <a:solidFill>
                  <a:schemeClr val="tx1"/>
                </a:solidFill>
              </a:rPr>
              <a:t>Which tools are available?</a:t>
            </a:r>
          </a:p>
          <a:p>
            <a:pPr marL="457200" indent="-457200" algn="l" eaLnBrk="1" fontAlgn="auto" hangingPunct="1">
              <a:lnSpc>
                <a:spcPct val="90000"/>
              </a:lnSpc>
              <a:spcBef>
                <a:spcPct val="20000"/>
              </a:spcBef>
              <a:spcAft>
                <a:spcPts val="0"/>
              </a:spcAft>
              <a:buFont typeface="Arial" panose="020B0604020202020204" pitchFamily="34" charset="0"/>
              <a:buChar char="•"/>
              <a:defRPr/>
            </a:pPr>
            <a:endParaRPr lang="en-GB" altLang="en-US" sz="2800" dirty="0">
              <a:solidFill>
                <a:schemeClr val="tx1"/>
              </a:solidFill>
            </a:endParaRPr>
          </a:p>
          <a:p>
            <a:pPr marL="914400" lvl="1" indent="-457200" algn="l" eaLnBrk="1" fontAlgn="auto" hangingPunct="1">
              <a:lnSpc>
                <a:spcPct val="90000"/>
              </a:lnSpc>
              <a:spcBef>
                <a:spcPct val="20000"/>
              </a:spcBef>
              <a:spcAft>
                <a:spcPts val="0"/>
              </a:spcAft>
              <a:buFont typeface="Arial" panose="020B0604020202020204" pitchFamily="34" charset="0"/>
              <a:buChar char="•"/>
              <a:defRPr/>
            </a:pPr>
            <a:r>
              <a:rPr lang="en-GB" altLang="en-US" sz="2400" dirty="0">
                <a:solidFill>
                  <a:schemeClr val="tx1"/>
                </a:solidFill>
              </a:rPr>
              <a:t>ASTM </a:t>
            </a:r>
            <a:r>
              <a:rPr lang="en-GB" altLang="en-US" sz="2400" dirty="0" err="1">
                <a:solidFill>
                  <a:schemeClr val="tx1"/>
                </a:solidFill>
              </a:rPr>
              <a:t>D4541</a:t>
            </a:r>
            <a:r>
              <a:rPr lang="en-GB" altLang="en-US" sz="2400" dirty="0">
                <a:solidFill>
                  <a:schemeClr val="tx1"/>
                </a:solidFill>
              </a:rPr>
              <a:t> Pull Off Adhesion Testers</a:t>
            </a:r>
          </a:p>
          <a:p>
            <a:pPr marL="457200" indent="-457200" algn="l" eaLnBrk="1" fontAlgn="auto" hangingPunct="1">
              <a:lnSpc>
                <a:spcPct val="90000"/>
              </a:lnSpc>
              <a:spcBef>
                <a:spcPct val="20000"/>
              </a:spcBef>
              <a:spcAft>
                <a:spcPts val="0"/>
              </a:spcAft>
              <a:buFont typeface="Arial" panose="020B0604020202020204" pitchFamily="34" charset="0"/>
              <a:buChar char="•"/>
              <a:defRPr/>
            </a:pPr>
            <a:endParaRPr lang="en-GB" altLang="en-US" sz="600" dirty="0">
              <a:solidFill>
                <a:schemeClr val="tx1"/>
              </a:solidFill>
            </a:endParaRPr>
          </a:p>
          <a:p>
            <a:pPr marL="914400" lvl="1" indent="-457200" algn="l">
              <a:lnSpc>
                <a:spcPct val="90000"/>
              </a:lnSpc>
              <a:spcBef>
                <a:spcPct val="20000"/>
              </a:spcBef>
              <a:buFont typeface="Arial" panose="020B0604020202020204" pitchFamily="34" charset="0"/>
              <a:buChar char="•"/>
              <a:defRPr/>
            </a:pPr>
            <a:endParaRPr lang="en-GB" altLang="en-US" sz="2000" dirty="0">
              <a:solidFill>
                <a:schemeClr val="bg1">
                  <a:lumMod val="50000"/>
                </a:schemeClr>
              </a:solidFill>
            </a:endParaRPr>
          </a:p>
          <a:p>
            <a:pPr marL="1371600" lvl="2" indent="-457200" algn="l">
              <a:lnSpc>
                <a:spcPct val="90000"/>
              </a:lnSpc>
              <a:spcBef>
                <a:spcPct val="20000"/>
              </a:spcBef>
              <a:buFont typeface="Arial" panose="020B0604020202020204" pitchFamily="34" charset="0"/>
              <a:buChar char="•"/>
              <a:defRPr/>
            </a:pPr>
            <a:r>
              <a:rPr lang="en-GB" altLang="en-US" sz="2000" dirty="0">
                <a:solidFill>
                  <a:schemeClr val="bg1">
                    <a:lumMod val="50000"/>
                  </a:schemeClr>
                </a:solidFill>
              </a:rPr>
              <a:t>Type II – Fixed Alignment Tester</a:t>
            </a:r>
          </a:p>
          <a:p>
            <a:pPr marL="1371600" lvl="2" indent="-457200" algn="l">
              <a:lnSpc>
                <a:spcPct val="90000"/>
              </a:lnSpc>
              <a:spcBef>
                <a:spcPct val="20000"/>
              </a:spcBef>
              <a:buFont typeface="Arial" panose="020B0604020202020204" pitchFamily="34" charset="0"/>
              <a:buChar char="•"/>
              <a:defRPr/>
            </a:pPr>
            <a:endParaRPr lang="en-GB" altLang="en-US" sz="400" dirty="0">
              <a:solidFill>
                <a:schemeClr val="bg1">
                  <a:lumMod val="50000"/>
                </a:schemeClr>
              </a:solidFill>
            </a:endParaRPr>
          </a:p>
          <a:p>
            <a:pPr marL="1371600" lvl="2" indent="-457200" algn="l">
              <a:lnSpc>
                <a:spcPct val="90000"/>
              </a:lnSpc>
              <a:spcBef>
                <a:spcPct val="20000"/>
              </a:spcBef>
              <a:buFont typeface="Arial" panose="020B0604020202020204" pitchFamily="34" charset="0"/>
              <a:buChar char="•"/>
              <a:defRPr/>
            </a:pPr>
            <a:r>
              <a:rPr lang="en-GB" altLang="en-US" sz="2000" dirty="0">
                <a:solidFill>
                  <a:schemeClr val="bg1">
                    <a:lumMod val="50000"/>
                  </a:schemeClr>
                </a:solidFill>
              </a:rPr>
              <a:t>Type III – Self Alignment Tester</a:t>
            </a:r>
          </a:p>
          <a:p>
            <a:pPr marL="1371600" lvl="2" indent="-457200" algn="l">
              <a:lnSpc>
                <a:spcPct val="90000"/>
              </a:lnSpc>
              <a:spcBef>
                <a:spcPct val="20000"/>
              </a:spcBef>
              <a:buFont typeface="Arial" panose="020B0604020202020204" pitchFamily="34" charset="0"/>
              <a:buChar char="•"/>
              <a:defRPr/>
            </a:pPr>
            <a:endParaRPr lang="en-GB" altLang="en-US" sz="400" dirty="0">
              <a:solidFill>
                <a:schemeClr val="bg1">
                  <a:lumMod val="50000"/>
                </a:schemeClr>
              </a:solidFill>
            </a:endParaRPr>
          </a:p>
          <a:p>
            <a:pPr marL="1371600" lvl="2" indent="-457200" algn="l">
              <a:lnSpc>
                <a:spcPct val="90000"/>
              </a:lnSpc>
              <a:spcBef>
                <a:spcPct val="20000"/>
              </a:spcBef>
              <a:buFont typeface="Arial" panose="020B0604020202020204" pitchFamily="34" charset="0"/>
              <a:buChar char="•"/>
              <a:defRPr/>
            </a:pPr>
            <a:r>
              <a:rPr lang="en-GB" altLang="en-US" sz="2000" dirty="0">
                <a:solidFill>
                  <a:schemeClr val="bg1">
                    <a:lumMod val="50000"/>
                  </a:schemeClr>
                </a:solidFill>
              </a:rPr>
              <a:t>Type IV – Self Alignment Tester</a:t>
            </a:r>
          </a:p>
          <a:p>
            <a:pPr marL="1371600" lvl="2" indent="-457200" algn="l">
              <a:lnSpc>
                <a:spcPct val="90000"/>
              </a:lnSpc>
              <a:spcBef>
                <a:spcPct val="20000"/>
              </a:spcBef>
              <a:buFont typeface="Arial" panose="020B0604020202020204" pitchFamily="34" charset="0"/>
              <a:buChar char="•"/>
              <a:defRPr/>
            </a:pPr>
            <a:endParaRPr lang="en-GB" altLang="en-US" sz="400" dirty="0">
              <a:solidFill>
                <a:schemeClr val="bg1">
                  <a:lumMod val="50000"/>
                </a:schemeClr>
              </a:solidFill>
            </a:endParaRPr>
          </a:p>
          <a:p>
            <a:pPr marL="1371600" lvl="2" indent="-457200" algn="l">
              <a:lnSpc>
                <a:spcPct val="90000"/>
              </a:lnSpc>
              <a:spcBef>
                <a:spcPct val="20000"/>
              </a:spcBef>
              <a:buFont typeface="Arial" panose="020B0604020202020204" pitchFamily="34" charset="0"/>
              <a:buChar char="•"/>
              <a:defRPr/>
            </a:pPr>
            <a:r>
              <a:rPr lang="en-GB" altLang="en-US" sz="2000" dirty="0">
                <a:solidFill>
                  <a:schemeClr val="bg1">
                    <a:lumMod val="50000"/>
                  </a:schemeClr>
                </a:solidFill>
              </a:rPr>
              <a:t>Type V – Self Alignment Tester</a:t>
            </a:r>
          </a:p>
          <a:p>
            <a:pPr marL="1371600" lvl="2" indent="-457200" algn="l">
              <a:lnSpc>
                <a:spcPct val="90000"/>
              </a:lnSpc>
              <a:spcBef>
                <a:spcPct val="20000"/>
              </a:spcBef>
              <a:buFont typeface="Arial" panose="020B0604020202020204" pitchFamily="34" charset="0"/>
              <a:buChar char="•"/>
              <a:defRPr/>
            </a:pPr>
            <a:endParaRPr lang="en-GB" altLang="en-US" sz="400" dirty="0">
              <a:solidFill>
                <a:schemeClr val="bg1">
                  <a:lumMod val="50000"/>
                </a:schemeClr>
              </a:solidFill>
            </a:endParaRPr>
          </a:p>
          <a:p>
            <a:pPr marL="1371600" lvl="2" indent="-457200" algn="l">
              <a:spcBef>
                <a:spcPct val="20000"/>
              </a:spcBef>
              <a:buFont typeface="Arial" panose="020B0604020202020204" pitchFamily="34" charset="0"/>
              <a:buChar char="•"/>
              <a:defRPr/>
            </a:pPr>
            <a:r>
              <a:rPr lang="en-GB" altLang="en-US" sz="2000" dirty="0">
                <a:solidFill>
                  <a:schemeClr val="bg1">
                    <a:lumMod val="50000"/>
                  </a:schemeClr>
                </a:solidFill>
              </a:rPr>
              <a:t>Type VI – Self Alignment Tester</a:t>
            </a:r>
          </a:p>
          <a:p>
            <a:pPr marL="914400" lvl="1" indent="-457200">
              <a:lnSpc>
                <a:spcPct val="90000"/>
              </a:lnSpc>
              <a:spcBef>
                <a:spcPct val="20000"/>
              </a:spcBef>
              <a:buClr>
                <a:schemeClr val="accent6"/>
              </a:buClr>
              <a:buFont typeface="Wingdings" pitchFamily="2" charset="2"/>
              <a:buChar char="§"/>
              <a:defRPr/>
            </a:pPr>
            <a:endParaRPr lang="en-GB" altLang="en-US" sz="2400" dirty="0">
              <a:solidFill>
                <a:schemeClr val="bg1">
                  <a:lumMod val="50000"/>
                </a:schemeClr>
              </a:solidFill>
              <a:latin typeface="+mn-lt"/>
            </a:endParaRPr>
          </a:p>
          <a:p>
            <a:pPr marL="914400" lvl="1" indent="-457200">
              <a:lnSpc>
                <a:spcPct val="90000"/>
              </a:lnSpc>
              <a:spcBef>
                <a:spcPct val="20000"/>
              </a:spcBef>
              <a:buClr>
                <a:schemeClr val="accent6"/>
              </a:buClr>
              <a:buFont typeface="Wingdings" pitchFamily="2" charset="2"/>
              <a:buChar char="§"/>
              <a:defRPr/>
            </a:pPr>
            <a:endParaRPr lang="en-GB" sz="1000" dirty="0"/>
          </a:p>
        </p:txBody>
      </p:sp>
      <p:pic>
        <p:nvPicPr>
          <p:cNvPr id="7" name="Picture 5"/>
          <p:cNvPicPr>
            <a:picLocks noChangeAspect="1" noChangeArrowheads="1"/>
          </p:cNvPicPr>
          <p:nvPr/>
        </p:nvPicPr>
        <p:blipFill>
          <a:blip r:embed="rId4"/>
          <a:srcRect/>
          <a:stretch>
            <a:fillRect/>
          </a:stretch>
        </p:blipFill>
        <p:spPr bwMode="auto">
          <a:xfrm>
            <a:off x="6661150" y="2474913"/>
            <a:ext cx="1150938" cy="1016000"/>
          </a:xfrm>
          <a:prstGeom prst="rect">
            <a:avLst/>
          </a:prstGeom>
          <a:noFill/>
          <a:ln w="25400">
            <a:solidFill>
              <a:schemeClr val="accent6"/>
            </a:solidFill>
            <a:miter lim="800000"/>
            <a:headEnd/>
            <a:tailEnd/>
          </a:ln>
        </p:spPr>
      </p:pic>
      <p:pic>
        <p:nvPicPr>
          <p:cNvPr id="9" name="Picture 10" descr="http://images1.hellotrade.com/data2/DP/TF/HELLOTD-1967726/elcometer_110-250x250.jpg"/>
          <p:cNvPicPr>
            <a:picLocks noChangeAspect="1" noChangeArrowheads="1"/>
          </p:cNvPicPr>
          <p:nvPr/>
        </p:nvPicPr>
        <p:blipFill>
          <a:blip r:embed="rId5"/>
          <a:srcRect/>
          <a:stretch>
            <a:fillRect/>
          </a:stretch>
        </p:blipFill>
        <p:spPr bwMode="auto">
          <a:xfrm>
            <a:off x="6229350" y="4002088"/>
            <a:ext cx="1403350" cy="865187"/>
          </a:xfrm>
          <a:prstGeom prst="rect">
            <a:avLst/>
          </a:prstGeom>
          <a:noFill/>
          <a:ln w="25400">
            <a:solidFill>
              <a:schemeClr val="accent6"/>
            </a:solidFill>
            <a:miter lim="800000"/>
            <a:headEnd/>
            <a:tailEnd/>
          </a:ln>
        </p:spPr>
      </p:pic>
      <p:grpSp>
        <p:nvGrpSpPr>
          <p:cNvPr id="19465" name="Group 11"/>
          <p:cNvGrpSpPr>
            <a:grpSpLocks/>
          </p:cNvGrpSpPr>
          <p:nvPr/>
        </p:nvGrpSpPr>
        <p:grpSpPr bwMode="auto">
          <a:xfrm>
            <a:off x="7669213" y="3265488"/>
            <a:ext cx="1223962" cy="881062"/>
            <a:chOff x="7524328" y="2976032"/>
            <a:chExt cx="1440160" cy="907463"/>
          </a:xfrm>
        </p:grpSpPr>
        <p:pic>
          <p:nvPicPr>
            <p:cNvPr id="8" name="Picture 6"/>
            <p:cNvPicPr>
              <a:picLocks noChangeAspect="1" noChangeArrowheads="1"/>
            </p:cNvPicPr>
            <p:nvPr/>
          </p:nvPicPr>
          <p:blipFill>
            <a:blip r:embed="rId6"/>
            <a:srcRect t="20467" b="6822"/>
            <a:stretch>
              <a:fillRect/>
            </a:stretch>
          </p:blipFill>
          <p:spPr bwMode="auto">
            <a:xfrm>
              <a:off x="7524328" y="2976032"/>
              <a:ext cx="1440160" cy="907463"/>
            </a:xfrm>
            <a:prstGeom prst="rect">
              <a:avLst/>
            </a:prstGeom>
            <a:noFill/>
            <a:ln w="25400">
              <a:solidFill>
                <a:schemeClr val="accent6"/>
              </a:solidFill>
              <a:miter lim="800000"/>
              <a:headEnd/>
              <a:tailEnd/>
            </a:ln>
          </p:spPr>
        </p:pic>
        <p:pic>
          <p:nvPicPr>
            <p:cNvPr id="19467" name="Picture 2" descr="Convex Dolly"/>
            <p:cNvPicPr>
              <a:picLocks noChangeAspect="1" noChangeArrowheads="1"/>
            </p:cNvPicPr>
            <p:nvPr/>
          </p:nvPicPr>
          <p:blipFill>
            <a:blip r:embed="rId7">
              <a:extLst>
                <a:ext uri="{28A0092B-C50C-407E-A947-70E740481C1C}">
                  <a14:useLocalDpi xmlns:a14="http://schemas.microsoft.com/office/drawing/2010/main" val="0"/>
                </a:ext>
              </a:extLst>
            </a:blip>
            <a:srcRect l="3986" t="2200" r="3101" b="22002"/>
            <a:stretch>
              <a:fillRect/>
            </a:stretch>
          </p:blipFill>
          <p:spPr bwMode="auto">
            <a:xfrm>
              <a:off x="8208912" y="3613224"/>
              <a:ext cx="251520" cy="24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9468" name="Picture 4" descr="Concave Dolly"/>
            <p:cNvPicPr>
              <a:picLocks noChangeAspect="1" noChangeArrowheads="1"/>
            </p:cNvPicPr>
            <p:nvPr/>
          </p:nvPicPr>
          <p:blipFill>
            <a:blip r:embed="rId8">
              <a:extLst>
                <a:ext uri="{28A0092B-C50C-407E-A947-70E740481C1C}">
                  <a14:useLocalDpi xmlns:a14="http://schemas.microsoft.com/office/drawing/2010/main" val="0"/>
                </a:ext>
              </a:extLst>
            </a:blip>
            <a:srcRect l="5759" t="4411" r="3101" b="30516"/>
            <a:stretch>
              <a:fillRect/>
            </a:stretch>
          </p:blipFill>
          <p:spPr bwMode="auto">
            <a:xfrm>
              <a:off x="8532440" y="3649122"/>
              <a:ext cx="246399" cy="21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Z:\Marketing\Images\Stock Images\Current images 181209\17 Adhesion\Good Quality images Adhesion\106 Group ANew CL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3" y="2368550"/>
            <a:ext cx="3652837"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p:nvPr>
        </p:nvSpPr>
        <p:spPr>
          <a:xfrm>
            <a:off x="0" y="0"/>
            <a:ext cx="8951913" cy="1074738"/>
          </a:xfrm>
        </p:spPr>
        <p:txBody>
          <a:bodyPr/>
          <a:lstStyle/>
          <a:p>
            <a:pPr eaLnBrk="1" hangingPunct="1"/>
            <a:r>
              <a:rPr lang="en-GB" altLang="en-US" smtClean="0"/>
              <a:t>Types of Pull-Off Testers</a:t>
            </a:r>
          </a:p>
        </p:txBody>
      </p:sp>
      <p:sp>
        <p:nvSpPr>
          <p:cNvPr id="20484" name="Rectangle 3"/>
          <p:cNvSpPr>
            <a:spLocks noGrp="1" noChangeArrowheads="1"/>
          </p:cNvSpPr>
          <p:nvPr>
            <p:ph type="body" idx="1"/>
          </p:nvPr>
        </p:nvSpPr>
        <p:spPr>
          <a:xfrm>
            <a:off x="179388" y="1443038"/>
            <a:ext cx="8785225" cy="501650"/>
          </a:xfrm>
        </p:spPr>
        <p:txBody>
          <a:bodyPr/>
          <a:lstStyle/>
          <a:p>
            <a:pPr eaLnBrk="1" hangingPunct="1"/>
            <a:r>
              <a:rPr lang="en-GB" altLang="en-US" sz="2000" smtClean="0"/>
              <a:t>ASTM Type II - Fixed Alignment Manual Adhesion Tester</a:t>
            </a:r>
          </a:p>
          <a:p>
            <a:pPr lvl="1" eaLnBrk="1" hangingPunct="1"/>
            <a:endParaRPr lang="en-GB" altLang="en-US" smtClean="0"/>
          </a:p>
        </p:txBody>
      </p:sp>
      <p:sp>
        <p:nvSpPr>
          <p:cNvPr id="20485"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a:spcBef>
                <a:spcPct val="20000"/>
              </a:spcBef>
              <a:buChar char="•"/>
              <a:defRPr sz="2800">
                <a:solidFill>
                  <a:schemeClr val="tx1"/>
                </a:solidFill>
                <a:latin typeface="Arial" pitchFamily="34" charset="0"/>
              </a:defRPr>
            </a:lvl1pPr>
            <a:lvl2pPr marL="742950" indent="-285750" algn="l">
              <a:spcBef>
                <a:spcPct val="20000"/>
              </a:spcBef>
              <a:buChar char="–"/>
              <a:defRPr sz="2400">
                <a:solidFill>
                  <a:schemeClr val="bg2"/>
                </a:solidFill>
                <a:latin typeface="Arial" pitchFamily="34" charset="0"/>
              </a:defRPr>
            </a:lvl2pPr>
            <a:lvl3pPr marL="1143000" indent="-228600" algn="l">
              <a:spcBef>
                <a:spcPct val="20000"/>
              </a:spcBef>
              <a:buChar char="•"/>
              <a:defRPr sz="2000">
                <a:solidFill>
                  <a:schemeClr val="folHlink"/>
                </a:solidFill>
                <a:latin typeface="Arial" pitchFamily="34" charset="0"/>
              </a:defRPr>
            </a:lvl3pPr>
            <a:lvl4pPr marL="1600200" indent="-228600" algn="l">
              <a:spcBef>
                <a:spcPct val="20000"/>
              </a:spcBef>
              <a:buChar char="–"/>
              <a:defRPr>
                <a:solidFill>
                  <a:schemeClr val="folHlink"/>
                </a:solidFill>
                <a:latin typeface="Arial" pitchFamily="34" charset="0"/>
              </a:defRPr>
            </a:lvl4pPr>
            <a:lvl5pPr marL="2057400" indent="-228600" algn="l">
              <a:spcBef>
                <a:spcPct val="20000"/>
              </a:spcBef>
              <a:buChar char="»"/>
              <a:defRPr>
                <a:solidFill>
                  <a:schemeClr val="folHlink"/>
                </a:solidFill>
                <a:latin typeface="Arial" pitchFamily="34" charset="0"/>
              </a:defRPr>
            </a:lvl5pPr>
            <a:lvl6pPr marL="2514600" indent="-228600" eaLnBrk="0" fontAlgn="base" hangingPunct="0">
              <a:spcBef>
                <a:spcPct val="20000"/>
              </a:spcBef>
              <a:spcAft>
                <a:spcPct val="0"/>
              </a:spcAft>
              <a:buChar char="»"/>
              <a:defRPr>
                <a:solidFill>
                  <a:schemeClr val="folHlink"/>
                </a:solidFill>
                <a:latin typeface="Arial" pitchFamily="34" charset="0"/>
              </a:defRPr>
            </a:lvl6pPr>
            <a:lvl7pPr marL="2971800" indent="-228600" eaLnBrk="0" fontAlgn="base" hangingPunct="0">
              <a:spcBef>
                <a:spcPct val="20000"/>
              </a:spcBef>
              <a:spcAft>
                <a:spcPct val="0"/>
              </a:spcAft>
              <a:buChar char="»"/>
              <a:defRPr>
                <a:solidFill>
                  <a:schemeClr val="folHlink"/>
                </a:solidFill>
                <a:latin typeface="Arial" pitchFamily="34" charset="0"/>
              </a:defRPr>
            </a:lvl7pPr>
            <a:lvl8pPr marL="3429000" indent="-228600" eaLnBrk="0" fontAlgn="base" hangingPunct="0">
              <a:spcBef>
                <a:spcPct val="20000"/>
              </a:spcBef>
              <a:spcAft>
                <a:spcPct val="0"/>
              </a:spcAft>
              <a:buChar char="»"/>
              <a:defRPr>
                <a:solidFill>
                  <a:schemeClr val="folHlink"/>
                </a:solidFill>
                <a:latin typeface="Arial" pitchFamily="34" charset="0"/>
              </a:defRPr>
            </a:lvl8pPr>
            <a:lvl9pPr marL="3886200" indent="-228600" eaLnBrk="0" fontAlgn="base" hangingPunct="0">
              <a:spcBef>
                <a:spcPct val="20000"/>
              </a:spcBef>
              <a:spcAft>
                <a:spcPct val="0"/>
              </a:spcAft>
              <a:buChar char="»"/>
              <a:defRPr>
                <a:solidFill>
                  <a:schemeClr val="folHlink"/>
                </a:solidFill>
                <a:latin typeface="Arial" pitchFamily="34" charset="0"/>
              </a:defRPr>
            </a:lvl9pPr>
          </a:lstStyle>
          <a:p>
            <a:pPr algn="ctr" eaLnBrk="1" hangingPunct="1">
              <a:spcBef>
                <a:spcPct val="0"/>
              </a:spcBef>
              <a:buFontTx/>
              <a:buNone/>
            </a:pPr>
            <a:endParaRPr lang="en-GB" altLang="en-US" sz="1800"/>
          </a:p>
        </p:txBody>
      </p:sp>
      <p:pic>
        <p:nvPicPr>
          <p:cNvPr id="20486" name="Picture 6" descr="106 Adhesion"/>
          <p:cNvPicPr>
            <a:picLocks noChangeAspect="1" noChangeArrowheads="1"/>
          </p:cNvPicPr>
          <p:nvPr/>
        </p:nvPicPr>
        <p:blipFill>
          <a:blip r:embed="rId3">
            <a:extLst>
              <a:ext uri="{28A0092B-C50C-407E-A947-70E740481C1C}">
                <a14:useLocalDpi xmlns:a14="http://schemas.microsoft.com/office/drawing/2010/main" val="0"/>
              </a:ext>
            </a:extLst>
          </a:blip>
          <a:srcRect l="7651" t="24780" r="6245" b="7661"/>
          <a:stretch>
            <a:fillRect/>
          </a:stretch>
        </p:blipFill>
        <p:spPr bwMode="auto">
          <a:xfrm>
            <a:off x="4583113" y="2600325"/>
            <a:ext cx="4560887"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descr="Z:\Marketing\Images\Stock Images\Current images 181209\17 Adhesion\Good Quality images Adhesion\108 Hydraulic Ad Tester.jpg"/>
          <p:cNvPicPr>
            <a:picLocks noChangeAspect="1" noChangeArrowheads="1"/>
          </p:cNvPicPr>
          <p:nvPr/>
        </p:nvPicPr>
        <p:blipFill>
          <a:blip r:embed="rId2">
            <a:extLst>
              <a:ext uri="{28A0092B-C50C-407E-A947-70E740481C1C}">
                <a14:useLocalDpi xmlns:a14="http://schemas.microsoft.com/office/drawing/2010/main" val="0"/>
              </a:ext>
            </a:extLst>
          </a:blip>
          <a:srcRect l="-1797" t="291" r="1797" b="5905"/>
          <a:stretch>
            <a:fillRect/>
          </a:stretch>
        </p:blipFill>
        <p:spPr bwMode="auto">
          <a:xfrm>
            <a:off x="4979988" y="2859088"/>
            <a:ext cx="3681412"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title"/>
          </p:nvPr>
        </p:nvSpPr>
        <p:spPr>
          <a:xfrm>
            <a:off x="0" y="0"/>
            <a:ext cx="8951913" cy="1074738"/>
          </a:xfrm>
        </p:spPr>
        <p:txBody>
          <a:bodyPr/>
          <a:lstStyle/>
          <a:p>
            <a:pPr eaLnBrk="1" hangingPunct="1"/>
            <a:r>
              <a:rPr lang="en-GB" altLang="en-US" smtClean="0"/>
              <a:t>Types of Pull-Off Testers</a:t>
            </a:r>
          </a:p>
        </p:txBody>
      </p:sp>
      <p:sp>
        <p:nvSpPr>
          <p:cNvPr id="513027" name="Rectangle 3"/>
          <p:cNvSpPr>
            <a:spLocks noGrp="1" noChangeArrowheads="1"/>
          </p:cNvSpPr>
          <p:nvPr>
            <p:ph type="body" idx="1"/>
          </p:nvPr>
        </p:nvSpPr>
        <p:spPr>
          <a:xfrm>
            <a:off x="203200" y="1531938"/>
            <a:ext cx="8785225" cy="1711325"/>
          </a:xfrm>
        </p:spPr>
        <p:txBody>
          <a:bodyPr/>
          <a:lstStyle/>
          <a:p>
            <a:pPr eaLnBrk="1" hangingPunct="1">
              <a:defRPr/>
            </a:pPr>
            <a:r>
              <a:rPr lang="en-GB" sz="2000" dirty="0" smtClean="0"/>
              <a:t>ASTM Type </a:t>
            </a:r>
            <a:r>
              <a:rPr lang="en-GB" sz="2000" dirty="0"/>
              <a:t>III </a:t>
            </a:r>
            <a:r>
              <a:rPr lang="en-GB" sz="2000" dirty="0" smtClean="0"/>
              <a:t>- Self-Alignment Hydraulic Adhesion Tester</a:t>
            </a:r>
          </a:p>
          <a:p>
            <a:pPr marL="457200" lvl="1" indent="0" eaLnBrk="1" hangingPunct="1">
              <a:buFontTx/>
              <a:buNone/>
              <a:defRPr/>
            </a:pPr>
            <a:endParaRPr lang="en-GB" sz="300" b="1" dirty="0" smtClean="0"/>
          </a:p>
          <a:p>
            <a:pPr lvl="1" eaLnBrk="1" hangingPunct="1">
              <a:defRPr/>
            </a:pPr>
            <a:endParaRPr lang="en-GB" dirty="0" smtClean="0"/>
          </a:p>
          <a:p>
            <a:pPr eaLnBrk="1" hangingPunct="1">
              <a:buFontTx/>
              <a:buNone/>
              <a:defRPr/>
            </a:pPr>
            <a:endParaRPr lang="en-GB" dirty="0" smtClean="0"/>
          </a:p>
        </p:txBody>
      </p:sp>
      <p:pic>
        <p:nvPicPr>
          <p:cNvPr id="21509" name="Picture 11" descr="Fig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2382838"/>
            <a:ext cx="3478213"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215900" y="1555750"/>
            <a:ext cx="8785225" cy="4422775"/>
          </a:xfrm>
        </p:spPr>
        <p:txBody>
          <a:bodyPr/>
          <a:lstStyle/>
          <a:p>
            <a:pPr eaLnBrk="1" hangingPunct="1"/>
            <a:r>
              <a:rPr lang="en-GB" altLang="en-US" sz="2000" smtClean="0"/>
              <a:t>ASTM Type IV - Self-Alignment Pneumatic Adhesion Tester</a:t>
            </a:r>
            <a:endParaRPr lang="en-GB" altLang="en-US" sz="1200" smtClean="0"/>
          </a:p>
        </p:txBody>
      </p:sp>
      <p:pic>
        <p:nvPicPr>
          <p:cNvPr id="22531" name="Picture 8" descr="C:\Users\craig.woolhouse\Desktop\Elco Images\Page 226 - 110.jpg"/>
          <p:cNvPicPr>
            <a:picLocks noChangeAspect="1" noChangeArrowheads="1"/>
          </p:cNvPicPr>
          <p:nvPr/>
        </p:nvPicPr>
        <p:blipFill>
          <a:blip r:embed="rId2">
            <a:extLst>
              <a:ext uri="{28A0092B-C50C-407E-A947-70E740481C1C}">
                <a14:useLocalDpi xmlns:a14="http://schemas.microsoft.com/office/drawing/2010/main" val="0"/>
              </a:ext>
            </a:extLst>
          </a:blip>
          <a:srcRect l="10248" t="4752" r="6621" b="6480"/>
          <a:stretch>
            <a:fillRect/>
          </a:stretch>
        </p:blipFill>
        <p:spPr bwMode="auto">
          <a:xfrm>
            <a:off x="936625" y="2447925"/>
            <a:ext cx="435610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itle 1"/>
          <p:cNvSpPr>
            <a:spLocks noGrp="1"/>
          </p:cNvSpPr>
          <p:nvPr>
            <p:ph type="title"/>
          </p:nvPr>
        </p:nvSpPr>
        <p:spPr>
          <a:xfrm>
            <a:off x="0" y="12700"/>
            <a:ext cx="8951913" cy="1074738"/>
          </a:xfrm>
        </p:spPr>
        <p:txBody>
          <a:bodyPr/>
          <a:lstStyle/>
          <a:p>
            <a:pPr eaLnBrk="1" hangingPunct="1"/>
            <a:r>
              <a:rPr lang="en-GB" altLang="en-US" smtClean="0"/>
              <a:t>Types of Pull-Off Testers</a:t>
            </a:r>
          </a:p>
        </p:txBody>
      </p:sp>
      <p:sp>
        <p:nvSpPr>
          <p:cNvPr id="22533" name="AutoShape 6" descr="data:image/jpeg;base64,/9j/4AAQSkZJRgABAQAAAQABAAD/2wCEAAkGBhQSEBQUExQVFRUWGRcZFRUYFhgbFxwWGBUVHhwWHxkXHCYeIBolHR0UIC8hIycpLCwtFx4xNTAqNSYsLCkBCQoKDgwOGg8PGjIkHyUpLSwqMDQsLCkuLCwpKSwpKSw0KSksLCwpKSksLCwsLCwsKSwpKSkpLCksKSwsKSksLP/AABEIAGgAqAMBIgACEQEDEQH/xAAcAAABBAMBAAAAAAAAAAAAAAAAAQUGBwIDBAj/xABCEAACAAQEAwUEBwYDCQAAAAABAgADBBEFEiExBkFRBxNhcYEiMlKRCBRCobHB0SMzYnKC8CSy4RUWQ0Rzo8Li8f/EABoBAAIDAQEAAAAAAAAAAAAAAAABAgMEBQb/xAAlEQACAwACAgICAgMAAAAAAAAAAQIDEQQhEjEFQTJhE5EiIyT/2gAMAwEAAhEDEQA/ALkzHqYAx6mFhbQisFY9TC38TAIIBoW8LeMY1VlWkqW0yYwRFF2Y7AQDZ0CE1ileKvpBZWKUMoMBp3swGx31Cg7bb/KIee27FN+9QD/pLby2gGem80F4orhf6QcwOq1stWQ6GZLFiPEpsR5W9douygxBJ8tJspg6OAysNiDAB03hIIbsWxyXTrdjryXnEJzUVrZKMJTfjFdndNnhRdmAHUm0Kk0EXBuOsVji2NTKhrsbLyUbf/fGMKLFJsk3luQPhJup9I5j+UrjLM6Ouvh7HDd7LSvCXiJ4bx2psJylT8a6r8oktLWpMUMjBh4RvrvhatiznW8ayn84m8nxMY3PUxkYxIi8yGDMepjWWPU/ONrLGsrAAktjcXJ36wQSxqPOCGTRvhRC2ghEQhbQzcS8WU1BL7ypmBAfdXd2PQAa/lFW4n9Iv2iKel05NMf8l/WAeF12im/pEY66y6emW4SZd33scpAC/M3jVhP0iwWAqKWwvq0t7keOVvyju7VkkYnhsuqp3ExUJsw+zfdWG49YMGUTRy1aYgc5VLAM3QXFz8ourGuDcHl0cw3lqqpeVPWdmmu9tPYG+ulrRSDrY2hAxhjE5x6L7AKhzhjhySqzWEu/IZQT6X/OKApcNd1ZlRiqWzMBoASBv5kCPSPZ9QNSYSzMuS6FlXmAFNifEk3iMn0yUVrSHXGuMVQFZXtMNM3IH84hs+a0xs0wkk9Y0YRRzJsszFbW5GXqdCTfzJHpGyYzIbTFKnry9DHmuY759tdHquHXx6m4Qfa9mVoxtGQa8LaOTp1UaysLIntLa6MVI5gwpEYMIlGbi9Q3GMl2tJHhvHMxNJy5x8S6N8olGH49Jnj2HF+h0PyMViYS2t+Y5x06Pkpw6n2jk8j4imzuHTLfAjErFd4bxfPlEAnvF6Nv6H9YsCjn55ava2ZQbcxflHe4/JhdHYnnOVw7OM8mbEXWCMl3gjSjKjOMJ84IrMdlBJ8gCTGcaqlLoRyIIPkRYj5QEUeR+MOJZldVzJ0w3uSEXkqAmy/31MT7gHsxpZ9ElTPzzmmEgJLfKEAO7WIN4g/GnCz0dVMTeXmOU9AToD42hppsWnShllzZiDmFdlF/IEQyQ7ce4LJpK+bJp3zy1tY3vYndbje3WLD+j5MMw1chxmksqkqRcXNwdPKKeAvvz/GLl7GDOp5LzVpnmS2a2dALnTfxttB2DeDrxH9H+TNZnpZxlE6924zIPAMDcQwSvo7VN9aqSB1CteLqo8clzDa5VvhbQ/fDhB2hKSfognBHA8mnR5TrdpcxjlJJSzCWQwFybHKDqdDeJJxYD9Sn5d8h/IQonAV2UbtKuensuANeuv3Q5TkuLRCcFjSJVTcZa/plWUsn/Byw18rOS+U/xHfwjfV1yyAe8W8qzezudBdeXP7o5+0LEBQ5WRGPeNlyKTr/AE7fKI3iXF6yaTOKaY2YlRnB7tW5g+Ouw08oqjHI+LRdZ/nN2p/Z3cLVv11Zjy1aQUaxRjmU3vsbDp4w5T1eX+8W38XL5wvZzLZ6UTGXLnJIsNCORty5xKalhkbQNYXy9fCMd/x9dvrpmyj5a2l5LtEVVrwWjpailuSUJltzH2b+R2jmnyZkv319nkw1WOJdwLK361HoeP8AI03Lp4zBoxMZK4IuDGcpOcUVUynPxNllqhHWdWFUWeYo5kgD57/K8WZKFgAOkQXheUWnF+SfK5H6RN5Wwj1fGpVUMR43n3u2zTcu8EZINYSNSMKMoDBHPX1yyZTzXNlRSzHwAvAGER4/7PqetQzHmincD97pl8mDEC3rFI1HZ5K7zKMToTruXcf+MbcVx2sx7EFlKbKzHupVyEVRc3P8VtzDxjHYwsulmzZNSJryATMUpZTbcK14YIkPCfYJJ9mbUVAnryWT7h8C+5HoIuCjo0lIsuWoRFFlVRYAdAI86djfGj01WJLFmkzQ3sX0DBSQQOV7Eeoi9afEKmcLpKEpeRme952/0gzSMpeI5V2GS5wswF+RG4PW41hokTJ9K2WY3fSybSzoHuTZUtzO9z015R0zcMqWUg1FvFUEcOIYVM7lkaovNXK8prah0+2RzGpBHQwTFDrvDd9YKzmnEIxC2dFckqovc2K6nnbTaH2VNDAMNiAQeoP9j5xWsyoxGYe7mLSylmaPMkkmZNB3CjkT1O178osinWyKABoFFhsNNohpYaK/DEmgZ1VrG4uAbHqL7RDeJ+C+9kvKW4R9SvK4NwfPb5RJ8QxUjMFIVVNixFzfewHW34wyBqibrLaZbrp+louVLa3TJPmRjLEtKvH+0MOfS8yXz8tP0EZYPj71GJpOaeZcu1mlG4FrbW29YsmowCsI94N/NlJiGY/w2hNqiT3RO01Rt4mK3x5e4s1x5sJrLI4TedSJNF97/aU6/wB+cNWK4/LphLT383s30O2nlc6i3hEQpkrKRiFmibKynXUtlt12jn4WxKlzWZfbViRmFzz5HUX6xW9X5DVSk/8AW9HvEpiipKqNNNF5kgXjqWW0x1lJbM3Pkq82+e0NEiqdphYC7MxAHMsSbDfQcyekWDw1gfcpdrF31dvG2w6AchGHj1Jyczt8y/8Ajgq97xDphOGrKQIBoN/E8yfEw7osa5KaRvAjoo4T7eirvBCiCJAENfE+H9/RzpN7d4jLfzG/lDpGLLeEB5Co6mow6rDpdJspiNrg/kQYfOIe1Ssq5JknJLR/3ndixbwJ6fjFo8e9jhqnMymmKjHUo/uk63IIFxfpEOpPo/VrN+0myEXmQWY+gyj8YYDV2QUhOIS2XV76W5Lb2m+QtfltHphopCdiErBJv1LDZX1qveyzJrC9jrZAqn7ttrxuxDiLiKklmonCS0pdXUBDlHiF1A8ukAki18Tr2BEuULzG26KPiMctLgYk55zu0ybZjmbYeQ+6Grsy4jSupTPv+2zETgeTaWA/htYxI8Ze1PM/lNofvorxrZMZaamebSyah1HfIe9FgL5Tf2PH2YkVNVrMUMpBH6cvSCklWloOigfcIjdexoZxcKTImtd9T7LGwNhsOtue0ReJZ+x+Mvy/Qi0RnzpjoAVVtidGPpDx9bnqLdwvo/8A6xxcIzgUcA39sn0MduMVZElihYNcC6qGYDMBop02vF108eGXiwXh5b2zJaioP/DVfNr/AKfhGuowgzhacQy/CALX6wyNVzj/AMxV+lPL/HJaHbhmdOImd8ztZzkZ0VWK2G4UW3ipWd9GuVW+yP0dF3NS1PM1SZ7h8eW0R7jLsnNROR5TLLC3z2Bzk8iDEuxxgayXl3GUffEsK3i26PSb+zLw7nsor0mV7wlwU0i2d2mMNmPlE4lSbQLVLnKi1xe4uL6Act+cRntNmOcNmd2WVi8sXW9/fHw667esZoyh/JGlvHI3uTktZLwIIaeEKlplDTsxJbu1BJvckC19db6Q72icouMmiCemQghFMECJBBBBAIIIIIBnnT/apwjiGfNqVZ1dpntW+xNNw4vvbY+REPnFnazSmknSqVps6ZPUpdwQEVr9bEnX7hrFkcWcDya0ftUzW2INnHkfyiN4R2MUcpw3dTZhGo7xxlHou8MTZx9iVN9UwufUTrqrkzLkfYRbX/GOunm1uKSTPep+p00y5lSpaAzCgvZnY35WOkTitwVHpZkg6LMlshsLAArbQdADFRYfxJW4bLFHUUZqElH9hMGbVb6C4Qg6eo5wATnAMdqaevWgq3WeJktplPUKMpKr7yMBpmGmoiZ1NMsxSjgMp0IO1iLGKx4IoausxEYhVp3SqhlyJRFiAd7A62tfU7k7RPazF2VpgCg5cuXzJUQAR9MOm0U1ipvLJ9knXTobf3rDxJq6eYbuoVuZPWOqlrO+coyjLkU/1EXI9LiNVTw4p9w289YvUoSSUusObOq6ublV2n9G8tLX3ZxX+rN/mvHDWY3kByuXO2oAA8dADGP+7T/Evy/0jrpuHUXVva8NhElGmL3dISny7V4+Ofsb8Aw1mmGdM8bX5k84k0YBRaw2jJTFNk/N6beNx1RDx/sjjnLiCj4mYf8AYY/iojVxq3+Cf+aX/nEddZSN9bRghyhlObxylTt4G0cvG9QJdG7NoA8sE35Fx4aDqekc++P/AF0SRoX4tDhweLUUoaeyCungT1h5iMcC1F5LLcaG4ym4s5JGvPr6xJzHQt6m9Ix9CLvBAu8EVomLBBBDAIIIIQBBBBDAI5ZuHqTe5F97GCCADbIpVXbc7k7/ADhvm8PSyWJLXY332MEEAG+jwZJbArfQW302tfz2jugggFgQQQQDEIhYIIANRkgnn841V+GS5yFJihlPIwQRDFu/YGvDsFlSL92uW9r+Q5R3QQQ5Nt6yPoBCwQQ0NH//2Q=="/>
          <p:cNvSpPr>
            <a:spLocks noChangeAspect="1" noChangeArrowheads="1"/>
          </p:cNvSpPr>
          <p:nvPr/>
        </p:nvSpPr>
        <p:spPr bwMode="auto">
          <a:xfrm>
            <a:off x="63500" y="-482600"/>
            <a:ext cx="160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Arial" pitchFamily="34" charset="0"/>
              </a:defRPr>
            </a:lvl1pPr>
            <a:lvl2pPr marL="742950" indent="-285750" algn="l">
              <a:spcBef>
                <a:spcPct val="20000"/>
              </a:spcBef>
              <a:buChar char="–"/>
              <a:defRPr sz="2400">
                <a:solidFill>
                  <a:schemeClr val="bg2"/>
                </a:solidFill>
                <a:latin typeface="Arial" pitchFamily="34" charset="0"/>
              </a:defRPr>
            </a:lvl2pPr>
            <a:lvl3pPr marL="1143000" indent="-228600" algn="l">
              <a:spcBef>
                <a:spcPct val="20000"/>
              </a:spcBef>
              <a:buChar char="•"/>
              <a:defRPr sz="2000">
                <a:solidFill>
                  <a:schemeClr val="folHlink"/>
                </a:solidFill>
                <a:latin typeface="Arial" pitchFamily="34" charset="0"/>
              </a:defRPr>
            </a:lvl3pPr>
            <a:lvl4pPr marL="1600200" indent="-228600" algn="l">
              <a:spcBef>
                <a:spcPct val="20000"/>
              </a:spcBef>
              <a:buChar char="–"/>
              <a:defRPr>
                <a:solidFill>
                  <a:schemeClr val="folHlink"/>
                </a:solidFill>
                <a:latin typeface="Arial" pitchFamily="34" charset="0"/>
              </a:defRPr>
            </a:lvl4pPr>
            <a:lvl5pPr marL="2057400" indent="-228600" algn="l">
              <a:spcBef>
                <a:spcPct val="20000"/>
              </a:spcBef>
              <a:buChar char="»"/>
              <a:defRPr>
                <a:solidFill>
                  <a:schemeClr val="folHlink"/>
                </a:solidFill>
                <a:latin typeface="Arial" pitchFamily="34" charset="0"/>
              </a:defRPr>
            </a:lvl5pPr>
            <a:lvl6pPr marL="2514600" indent="-228600" eaLnBrk="0" fontAlgn="base" hangingPunct="0">
              <a:spcBef>
                <a:spcPct val="20000"/>
              </a:spcBef>
              <a:spcAft>
                <a:spcPct val="0"/>
              </a:spcAft>
              <a:buChar char="»"/>
              <a:defRPr>
                <a:solidFill>
                  <a:schemeClr val="folHlink"/>
                </a:solidFill>
                <a:latin typeface="Arial" pitchFamily="34" charset="0"/>
              </a:defRPr>
            </a:lvl6pPr>
            <a:lvl7pPr marL="2971800" indent="-228600" eaLnBrk="0" fontAlgn="base" hangingPunct="0">
              <a:spcBef>
                <a:spcPct val="20000"/>
              </a:spcBef>
              <a:spcAft>
                <a:spcPct val="0"/>
              </a:spcAft>
              <a:buChar char="»"/>
              <a:defRPr>
                <a:solidFill>
                  <a:schemeClr val="folHlink"/>
                </a:solidFill>
                <a:latin typeface="Arial" pitchFamily="34" charset="0"/>
              </a:defRPr>
            </a:lvl7pPr>
            <a:lvl8pPr marL="3429000" indent="-228600" eaLnBrk="0" fontAlgn="base" hangingPunct="0">
              <a:spcBef>
                <a:spcPct val="20000"/>
              </a:spcBef>
              <a:spcAft>
                <a:spcPct val="0"/>
              </a:spcAft>
              <a:buChar char="»"/>
              <a:defRPr>
                <a:solidFill>
                  <a:schemeClr val="folHlink"/>
                </a:solidFill>
                <a:latin typeface="Arial" pitchFamily="34" charset="0"/>
              </a:defRPr>
            </a:lvl8pPr>
            <a:lvl9pPr marL="3886200" indent="-228600" eaLnBrk="0" fontAlgn="base" hangingPunct="0">
              <a:spcBef>
                <a:spcPct val="20000"/>
              </a:spcBef>
              <a:spcAft>
                <a:spcPct val="0"/>
              </a:spcAft>
              <a:buChar char="»"/>
              <a:defRPr>
                <a:solidFill>
                  <a:schemeClr val="folHlink"/>
                </a:solidFill>
                <a:latin typeface="Arial" pitchFamily="34" charset="0"/>
              </a:defRPr>
            </a:lvl9pPr>
          </a:lstStyle>
          <a:p>
            <a:pPr algn="ctr" eaLnBrk="1" hangingPunct="1">
              <a:spcBef>
                <a:spcPct val="0"/>
              </a:spcBef>
              <a:buFontTx/>
              <a:buNone/>
            </a:pPr>
            <a:endParaRPr lang="en-GB" altLang="en-US" sz="1800"/>
          </a:p>
        </p:txBody>
      </p:sp>
      <p:sp>
        <p:nvSpPr>
          <p:cNvPr id="22534" name="AutoShape 8" descr="data:image/jpeg;base64,/9j/4AAQSkZJRgABAQAAAQABAAD/2wCEAAkGBhQSEBQUExQVFRUWGRcZFRUYFhgbFxwWGBUVHhwWHxkXHCYeIBolHR0UIC8hIycpLCwtFx4xNTAqNSYsLCkBCQoKDgwOGg8PGjIkHyUpLSwqMDQsLCkuLCwpKSwpKSw0KSksLCwpKSksLCwsLCwsKSwpKSkpLCksKSwsKSksLP/AABEIAGgAqAMBIgACEQEDEQH/xAAcAAABBAMBAAAAAAAAAAAAAAAAAQUGBwIDBAj/xABCEAACAAQEAwUEBwYDCQAAAAABAgADBBEFEiExBkFRBxNhcYEiMlKRCBRCobHB0SMzYnKC8CSy4RUWQ0Rzo8Li8f/EABoBAAIDAQEAAAAAAAAAAAAAAAABAgMEBQb/xAAlEQACAwACAgICAgMAAAAAAAAAAQIDEQQhEjEFQTJhE5EiIyT/2gAMAwEAAhEDEQA/ALkzHqYAx6mFhbQisFY9TC38TAIIBoW8LeMY1VlWkqW0yYwRFF2Y7AQDZ0CE1ileKvpBZWKUMoMBp3swGx31Cg7bb/KIee27FN+9QD/pLby2gGem80F4orhf6QcwOq1stWQ6GZLFiPEpsR5W9douygxBJ8tJspg6OAysNiDAB03hIIbsWxyXTrdjryXnEJzUVrZKMJTfjFdndNnhRdmAHUm0Kk0EXBuOsVji2NTKhrsbLyUbf/fGMKLFJsk3luQPhJup9I5j+UrjLM6Ouvh7HDd7LSvCXiJ4bx2psJylT8a6r8oktLWpMUMjBh4RvrvhatiznW8ayn84m8nxMY3PUxkYxIi8yGDMepjWWPU/ONrLGsrAAktjcXJ36wQSxqPOCGTRvhRC2ghEQhbQzcS8WU1BL7ypmBAfdXd2PQAa/lFW4n9Iv2iKel05NMf8l/WAeF12im/pEY66y6emW4SZd33scpAC/M3jVhP0iwWAqKWwvq0t7keOVvyju7VkkYnhsuqp3ExUJsw+zfdWG49YMGUTRy1aYgc5VLAM3QXFz8ourGuDcHl0cw3lqqpeVPWdmmu9tPYG+ulrRSDrY2hAxhjE5x6L7AKhzhjhySqzWEu/IZQT6X/OKApcNd1ZlRiqWzMBoASBv5kCPSPZ9QNSYSzMuS6FlXmAFNifEk3iMn0yUVrSHXGuMVQFZXtMNM3IH84hs+a0xs0wkk9Y0YRRzJsszFbW5GXqdCTfzJHpGyYzIbTFKnry9DHmuY759tdHquHXx6m4Qfa9mVoxtGQa8LaOTp1UaysLIntLa6MVI5gwpEYMIlGbi9Q3GMl2tJHhvHMxNJy5x8S6N8olGH49Jnj2HF+h0PyMViYS2t+Y5x06Pkpw6n2jk8j4imzuHTLfAjErFd4bxfPlEAnvF6Nv6H9YsCjn55ava2ZQbcxflHe4/JhdHYnnOVw7OM8mbEXWCMl3gjSjKjOMJ84IrMdlBJ8gCTGcaqlLoRyIIPkRYj5QEUeR+MOJZldVzJ0w3uSEXkqAmy/31MT7gHsxpZ9ElTPzzmmEgJLfKEAO7WIN4g/GnCz0dVMTeXmOU9AToD42hppsWnShllzZiDmFdlF/IEQyQ7ce4LJpK+bJp3zy1tY3vYndbje3WLD+j5MMw1chxmksqkqRcXNwdPKKeAvvz/GLl7GDOp5LzVpnmS2a2dALnTfxttB2DeDrxH9H+TNZnpZxlE6924zIPAMDcQwSvo7VN9aqSB1CteLqo8clzDa5VvhbQ/fDhB2hKSfognBHA8mnR5TrdpcxjlJJSzCWQwFybHKDqdDeJJxYD9Sn5d8h/IQonAV2UbtKuensuANeuv3Q5TkuLRCcFjSJVTcZa/plWUsn/Byw18rOS+U/xHfwjfV1yyAe8W8qzezudBdeXP7o5+0LEBQ5WRGPeNlyKTr/AE7fKI3iXF6yaTOKaY2YlRnB7tW5g+Ouw08oqjHI+LRdZ/nN2p/Z3cLVv11Zjy1aQUaxRjmU3vsbDp4w5T1eX+8W38XL5wvZzLZ6UTGXLnJIsNCORty5xKalhkbQNYXy9fCMd/x9dvrpmyj5a2l5LtEVVrwWjpailuSUJltzH2b+R2jmnyZkv319nkw1WOJdwLK361HoeP8AI03Lp4zBoxMZK4IuDGcpOcUVUynPxNllqhHWdWFUWeYo5kgD57/K8WZKFgAOkQXheUWnF+SfK5H6RN5Wwj1fGpVUMR43n3u2zTcu8EZINYSNSMKMoDBHPX1yyZTzXNlRSzHwAvAGER4/7PqetQzHmincD97pl8mDEC3rFI1HZ5K7zKMToTruXcf+MbcVx2sx7EFlKbKzHupVyEVRc3P8VtzDxjHYwsulmzZNSJryATMUpZTbcK14YIkPCfYJJ9mbUVAnryWT7h8C+5HoIuCjo0lIsuWoRFFlVRYAdAI86djfGj01WJLFmkzQ3sX0DBSQQOV7Eeoi9afEKmcLpKEpeRme952/0gzSMpeI5V2GS5wswF+RG4PW41hokTJ9K2WY3fSybSzoHuTZUtzO9z015R0zcMqWUg1FvFUEcOIYVM7lkaovNXK8prah0+2RzGpBHQwTFDrvDd9YKzmnEIxC2dFckqovc2K6nnbTaH2VNDAMNiAQeoP9j5xWsyoxGYe7mLSylmaPMkkmZNB3CjkT1O178osinWyKABoFFhsNNohpYaK/DEmgZ1VrG4uAbHqL7RDeJ+C+9kvKW4R9SvK4NwfPb5RJ8QxUjMFIVVNixFzfewHW34wyBqibrLaZbrp+louVLa3TJPmRjLEtKvH+0MOfS8yXz8tP0EZYPj71GJpOaeZcu1mlG4FrbW29YsmowCsI94N/NlJiGY/w2hNqiT3RO01Rt4mK3x5e4s1x5sJrLI4TedSJNF97/aU6/wB+cNWK4/LphLT383s30O2nlc6i3hEQpkrKRiFmibKynXUtlt12jn4WxKlzWZfbViRmFzz5HUX6xW9X5DVSk/8AW9HvEpiipKqNNNF5kgXjqWW0x1lJbM3Pkq82+e0NEiqdphYC7MxAHMsSbDfQcyekWDw1gfcpdrF31dvG2w6AchGHj1Jyczt8y/8Ajgq97xDphOGrKQIBoN/E8yfEw7osa5KaRvAjoo4T7eirvBCiCJAENfE+H9/RzpN7d4jLfzG/lDpGLLeEB5Co6mow6rDpdJspiNrg/kQYfOIe1Ssq5JknJLR/3ndixbwJ6fjFo8e9jhqnMymmKjHUo/uk63IIFxfpEOpPo/VrN+0myEXmQWY+gyj8YYDV2QUhOIS2XV76W5Lb2m+QtfltHphopCdiErBJv1LDZX1qveyzJrC9jrZAqn7ttrxuxDiLiKklmonCS0pdXUBDlHiF1A8ukAki18Tr2BEuULzG26KPiMctLgYk55zu0ybZjmbYeQ+6Grsy4jSupTPv+2zETgeTaWA/htYxI8Ze1PM/lNofvorxrZMZaamebSyah1HfIe9FgL5Tf2PH2YkVNVrMUMpBH6cvSCklWloOigfcIjdexoZxcKTImtd9T7LGwNhsOtue0ReJZ+x+Mvy/Qi0RnzpjoAVVtidGPpDx9bnqLdwvo/8A6xxcIzgUcA39sn0MduMVZElihYNcC6qGYDMBop02vF108eGXiwXh5b2zJaioP/DVfNr/AKfhGuowgzhacQy/CALX6wyNVzj/AMxV+lPL/HJaHbhmdOImd8ztZzkZ0VWK2G4UW3ipWd9GuVW+yP0dF3NS1PM1SZ7h8eW0R7jLsnNROR5TLLC3z2Bzk8iDEuxxgayXl3GUffEsK3i26PSb+zLw7nsor0mV7wlwU0i2d2mMNmPlE4lSbQLVLnKi1xe4uL6Act+cRntNmOcNmd2WVi8sXW9/fHw667esZoyh/JGlvHI3uTktZLwIIaeEKlplDTsxJbu1BJvckC19db6Q72icouMmiCemQghFMECJBBBBAIIIIIBnnT/apwjiGfNqVZ1dpntW+xNNw4vvbY+REPnFnazSmknSqVps6ZPUpdwQEVr9bEnX7hrFkcWcDya0ftUzW2INnHkfyiN4R2MUcpw3dTZhGo7xxlHou8MTZx9iVN9UwufUTrqrkzLkfYRbX/GOunm1uKSTPep+p00y5lSpaAzCgvZnY35WOkTitwVHpZkg6LMlshsLAArbQdADFRYfxJW4bLFHUUZqElH9hMGbVb6C4Qg6eo5wATnAMdqaevWgq3WeJktplPUKMpKr7yMBpmGmoiZ1NMsxSjgMp0IO1iLGKx4IoausxEYhVp3SqhlyJRFiAd7A62tfU7k7RPazF2VpgCg5cuXzJUQAR9MOm0U1ipvLJ9knXTobf3rDxJq6eYbuoVuZPWOqlrO+coyjLkU/1EXI9LiNVTw4p9w289YvUoSSUusObOq6ublV2n9G8tLX3ZxX+rN/mvHDWY3kByuXO2oAA8dADGP+7T/Evy/0jrpuHUXVva8NhElGmL3dISny7V4+Ofsb8Aw1mmGdM8bX5k84k0YBRaw2jJTFNk/N6beNx1RDx/sjjnLiCj4mYf8AYY/iojVxq3+Cf+aX/nEddZSN9bRghyhlObxylTt4G0cvG9QJdG7NoA8sE35Fx4aDqekc++P/AF0SRoX4tDhweLUUoaeyCungT1h5iMcC1F5LLcaG4ym4s5JGvPr6xJzHQt6m9Ix9CLvBAu8EVomLBBBDAIIIIQBBBBDAI5ZuHqTe5F97GCCADbIpVXbc7k7/ADhvm8PSyWJLXY332MEEAG+jwZJbArfQW302tfz2jugggFgQQQQDEIhYIIANRkgnn841V+GS5yFJihlPIwQRDFu/YGvDsFlSL92uW9r+Q5R3QQQ5Nt6yPoBCwQQ0NH//2Q=="/>
          <p:cNvSpPr>
            <a:spLocks noChangeAspect="1" noChangeArrowheads="1"/>
          </p:cNvSpPr>
          <p:nvPr/>
        </p:nvSpPr>
        <p:spPr bwMode="auto">
          <a:xfrm>
            <a:off x="215900" y="-330200"/>
            <a:ext cx="160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Arial" pitchFamily="34" charset="0"/>
              </a:defRPr>
            </a:lvl1pPr>
            <a:lvl2pPr marL="742950" indent="-285750" algn="l">
              <a:spcBef>
                <a:spcPct val="20000"/>
              </a:spcBef>
              <a:buChar char="–"/>
              <a:defRPr sz="2400">
                <a:solidFill>
                  <a:schemeClr val="bg2"/>
                </a:solidFill>
                <a:latin typeface="Arial" pitchFamily="34" charset="0"/>
              </a:defRPr>
            </a:lvl2pPr>
            <a:lvl3pPr marL="1143000" indent="-228600" algn="l">
              <a:spcBef>
                <a:spcPct val="20000"/>
              </a:spcBef>
              <a:buChar char="•"/>
              <a:defRPr sz="2000">
                <a:solidFill>
                  <a:schemeClr val="folHlink"/>
                </a:solidFill>
                <a:latin typeface="Arial" pitchFamily="34" charset="0"/>
              </a:defRPr>
            </a:lvl3pPr>
            <a:lvl4pPr marL="1600200" indent="-228600" algn="l">
              <a:spcBef>
                <a:spcPct val="20000"/>
              </a:spcBef>
              <a:buChar char="–"/>
              <a:defRPr>
                <a:solidFill>
                  <a:schemeClr val="folHlink"/>
                </a:solidFill>
                <a:latin typeface="Arial" pitchFamily="34" charset="0"/>
              </a:defRPr>
            </a:lvl4pPr>
            <a:lvl5pPr marL="2057400" indent="-228600" algn="l">
              <a:spcBef>
                <a:spcPct val="20000"/>
              </a:spcBef>
              <a:buChar char="»"/>
              <a:defRPr>
                <a:solidFill>
                  <a:schemeClr val="folHlink"/>
                </a:solidFill>
                <a:latin typeface="Arial" pitchFamily="34" charset="0"/>
              </a:defRPr>
            </a:lvl5pPr>
            <a:lvl6pPr marL="2514600" indent="-228600" eaLnBrk="0" fontAlgn="base" hangingPunct="0">
              <a:spcBef>
                <a:spcPct val="20000"/>
              </a:spcBef>
              <a:spcAft>
                <a:spcPct val="0"/>
              </a:spcAft>
              <a:buChar char="»"/>
              <a:defRPr>
                <a:solidFill>
                  <a:schemeClr val="folHlink"/>
                </a:solidFill>
                <a:latin typeface="Arial" pitchFamily="34" charset="0"/>
              </a:defRPr>
            </a:lvl6pPr>
            <a:lvl7pPr marL="2971800" indent="-228600" eaLnBrk="0" fontAlgn="base" hangingPunct="0">
              <a:spcBef>
                <a:spcPct val="20000"/>
              </a:spcBef>
              <a:spcAft>
                <a:spcPct val="0"/>
              </a:spcAft>
              <a:buChar char="»"/>
              <a:defRPr>
                <a:solidFill>
                  <a:schemeClr val="folHlink"/>
                </a:solidFill>
                <a:latin typeface="Arial" pitchFamily="34" charset="0"/>
              </a:defRPr>
            </a:lvl7pPr>
            <a:lvl8pPr marL="3429000" indent="-228600" eaLnBrk="0" fontAlgn="base" hangingPunct="0">
              <a:spcBef>
                <a:spcPct val="20000"/>
              </a:spcBef>
              <a:spcAft>
                <a:spcPct val="0"/>
              </a:spcAft>
              <a:buChar char="»"/>
              <a:defRPr>
                <a:solidFill>
                  <a:schemeClr val="folHlink"/>
                </a:solidFill>
                <a:latin typeface="Arial" pitchFamily="34" charset="0"/>
              </a:defRPr>
            </a:lvl8pPr>
            <a:lvl9pPr marL="3886200" indent="-228600" eaLnBrk="0" fontAlgn="base" hangingPunct="0">
              <a:spcBef>
                <a:spcPct val="20000"/>
              </a:spcBef>
              <a:spcAft>
                <a:spcPct val="0"/>
              </a:spcAft>
              <a:buChar char="»"/>
              <a:defRPr>
                <a:solidFill>
                  <a:schemeClr val="folHlink"/>
                </a:solidFill>
                <a:latin typeface="Arial" pitchFamily="34" charset="0"/>
              </a:defRPr>
            </a:lvl9pPr>
          </a:lstStyle>
          <a:p>
            <a:pPr algn="ctr" eaLnBrk="1" hangingPunct="1">
              <a:spcBef>
                <a:spcPct val="0"/>
              </a:spcBef>
              <a:buFontTx/>
              <a:buNone/>
            </a:pPr>
            <a:endParaRPr lang="en-GB" altLang="en-US" sz="1800"/>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lcometer.local\public\Marketing\Images\Stock Images\Current images 181209\17 Adhesion\Presentation\Elcometer-510-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200400"/>
            <a:ext cx="2058988"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5" name="Rectangle 3"/>
          <p:cNvSpPr>
            <a:spLocks noGrp="1" noChangeArrowheads="1"/>
          </p:cNvSpPr>
          <p:nvPr>
            <p:ph type="body" idx="1"/>
          </p:nvPr>
        </p:nvSpPr>
        <p:spPr>
          <a:xfrm>
            <a:off x="111125" y="1481138"/>
            <a:ext cx="8785225" cy="4525962"/>
          </a:xfrm>
        </p:spPr>
        <p:txBody>
          <a:bodyPr/>
          <a:lstStyle/>
          <a:p>
            <a:pPr lvl="1" eaLnBrk="1" hangingPunct="1">
              <a:defRPr/>
            </a:pPr>
            <a:r>
              <a:rPr lang="en-GB" dirty="0" smtClean="0"/>
              <a:t> </a:t>
            </a:r>
            <a:r>
              <a:rPr lang="en-GB" sz="2000" dirty="0" smtClean="0">
                <a:solidFill>
                  <a:schemeClr val="tx1"/>
                </a:solidFill>
                <a:ea typeface="+mn-ea"/>
                <a:cs typeface="+mn-cs"/>
              </a:rPr>
              <a:t>ASTM Type V - Self-Alignment Adhesion Tester</a:t>
            </a:r>
            <a:endParaRPr lang="en-GB" sz="1100" dirty="0" smtClean="0"/>
          </a:p>
          <a:p>
            <a:pPr lvl="4" eaLnBrk="1" hangingPunct="1">
              <a:buFontTx/>
              <a:buNone/>
              <a:defRPr/>
            </a:pPr>
            <a:r>
              <a:rPr lang="en-GB" sz="2400" dirty="0" smtClean="0"/>
              <a:t>		</a:t>
            </a:r>
          </a:p>
        </p:txBody>
      </p:sp>
      <p:pic>
        <p:nvPicPr>
          <p:cNvPr id="23556" name="Picture 6" descr="http://images.drillspot.com/pimages/2109/210973_300.jpg"/>
          <p:cNvPicPr>
            <a:picLocks noChangeAspect="1" noChangeArrowheads="1"/>
          </p:cNvPicPr>
          <p:nvPr/>
        </p:nvPicPr>
        <p:blipFill>
          <a:blip r:embed="rId3">
            <a:extLst>
              <a:ext uri="{28A0092B-C50C-407E-A947-70E740481C1C}">
                <a14:useLocalDpi xmlns:a14="http://schemas.microsoft.com/office/drawing/2010/main" val="0"/>
              </a:ext>
            </a:extLst>
          </a:blip>
          <a:srcRect t="17253" b="21024"/>
          <a:stretch>
            <a:fillRect/>
          </a:stretch>
        </p:blipFill>
        <p:spPr bwMode="auto">
          <a:xfrm>
            <a:off x="3757613" y="4160838"/>
            <a:ext cx="280193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2"/>
          <p:cNvSpPr>
            <a:spLocks noGrp="1" noChangeArrowheads="1"/>
          </p:cNvSpPr>
          <p:nvPr>
            <p:ph type="title"/>
          </p:nvPr>
        </p:nvSpPr>
        <p:spPr>
          <a:xfrm>
            <a:off x="0" y="0"/>
            <a:ext cx="8951913" cy="1074738"/>
          </a:xfrm>
        </p:spPr>
        <p:txBody>
          <a:bodyPr/>
          <a:lstStyle/>
          <a:p>
            <a:pPr eaLnBrk="1" hangingPunct="1"/>
            <a:r>
              <a:rPr lang="en-GB" altLang="en-US" smtClean="0"/>
              <a:t>Types of Pull-Off Testers</a:t>
            </a:r>
          </a:p>
        </p:txBody>
      </p:sp>
      <p:pic>
        <p:nvPicPr>
          <p:cNvPr id="23558" name="Picture 4" descr="\\elcometer.local\public\Marketing\Images\Stock Images\Current images 181209\17 Adhesion\Presentation\Elcometer-510-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2600325"/>
            <a:ext cx="24130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descr="Z:\Marketing\Images\Stock Images\Current images 181209\17 Adhesion\October 2012\Elcometer-506-Digit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332038"/>
            <a:ext cx="2847975"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0" name="Group 4"/>
          <p:cNvGrpSpPr>
            <a:grpSpLocks/>
          </p:cNvGrpSpPr>
          <p:nvPr/>
        </p:nvGrpSpPr>
        <p:grpSpPr bwMode="auto">
          <a:xfrm>
            <a:off x="7500938" y="3344863"/>
            <a:ext cx="1430337" cy="2544762"/>
            <a:chOff x="5861050" y="2405063"/>
            <a:chExt cx="2555875" cy="3609975"/>
          </a:xfrm>
        </p:grpSpPr>
        <p:pic>
          <p:nvPicPr>
            <p:cNvPr id="2356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07088" y="2405063"/>
              <a:ext cx="24638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Content Placeholder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61050" y="4414838"/>
              <a:ext cx="25558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Elcometer Orange Presentation">
  <a:themeElements>
    <a:clrScheme name="Elcometer Orange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lcometer Orange Presentation">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400" b="0" i="0" u="none" strike="noStrike" cap="none" normalizeH="0" baseline="0" smtClean="0">
            <a:ln>
              <a:noFill/>
            </a:ln>
            <a:solidFill>
              <a:srgbClr val="FF7A1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400" b="0" i="0" u="none" strike="noStrike" cap="none" normalizeH="0" baseline="0" smtClean="0">
            <a:ln>
              <a:noFill/>
            </a:ln>
            <a:solidFill>
              <a:srgbClr val="FF7A1F"/>
            </a:solidFill>
            <a:effectLst/>
            <a:latin typeface="Arial" charset="0"/>
          </a:defRPr>
        </a:defPPr>
      </a:lstStyle>
    </a:lnDef>
  </a:objectDefaults>
  <a:extraClrSchemeLst>
    <a:extraClrScheme>
      <a:clrScheme name="Elcometer Orange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lcometer Orange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lcometer Orange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lcometer Orange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lcometer Orange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lcometer Orange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lcometer Orange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Settings\MCS\Application Data\Microsoft\Templates\Elcometer Orange Presentation.pot</Template>
  <TotalTime>21081</TotalTime>
  <Words>1672</Words>
  <Application>Microsoft Office PowerPoint</Application>
  <PresentationFormat>On-screen Show (4:3)</PresentationFormat>
  <Paragraphs>498</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Century Gothic</vt:lpstr>
      <vt:lpstr>Calibri</vt:lpstr>
      <vt:lpstr>Times New Roman</vt:lpstr>
      <vt:lpstr>Wingdings</vt:lpstr>
      <vt:lpstr>Times-Roman</vt:lpstr>
      <vt:lpstr>Elcometer Orange Presentation</vt:lpstr>
      <vt:lpstr>Factors affecting Successful Coating Adhesion Testing  Craig Woolhouse B Eng, NACE CIP I  Elcometer </vt:lpstr>
      <vt:lpstr>Contents</vt:lpstr>
      <vt:lpstr>What is Pull Off Adhesion Testing?</vt:lpstr>
      <vt:lpstr>Introduction</vt:lpstr>
      <vt:lpstr>Introduction</vt:lpstr>
      <vt:lpstr>Types of Pull-Off Testers</vt:lpstr>
      <vt:lpstr>Types of Pull-Off Testers</vt:lpstr>
      <vt:lpstr>Types of Pull-Off Testers</vt:lpstr>
      <vt:lpstr>Types of Pull-Off Testers</vt:lpstr>
      <vt:lpstr>Types of Pull-Off Testers</vt:lpstr>
      <vt:lpstr>Coating Failure Modes</vt:lpstr>
      <vt:lpstr>Test Tools</vt:lpstr>
      <vt:lpstr>Which Adhesive? </vt:lpstr>
      <vt:lpstr>Mixing the Adhesive</vt:lpstr>
      <vt:lpstr>What is the effect of Dolly Design? </vt:lpstr>
      <vt:lpstr>Dolly Design</vt:lpstr>
      <vt:lpstr>Dolly and Coating Preparation </vt:lpstr>
      <vt:lpstr>Dolly Preparation </vt:lpstr>
      <vt:lpstr>Curing Temperature </vt:lpstr>
      <vt:lpstr>To Cut or not to Cut?</vt:lpstr>
      <vt:lpstr>To Cut or not to Cut?</vt:lpstr>
      <vt:lpstr>To Cut or not to Cut? </vt:lpstr>
      <vt:lpstr>To Cut or not to Cut? </vt:lpstr>
      <vt:lpstr>Applying the Load </vt:lpstr>
      <vt:lpstr>Conclusions</vt:lpstr>
    </vt:vector>
  </TitlesOfParts>
  <Company>Elcometer Instruments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Concrete Division</dc:title>
  <dc:creator>Michael Sellars</dc:creator>
  <cp:lastModifiedBy>Graham</cp:lastModifiedBy>
  <cp:revision>756</cp:revision>
  <dcterms:created xsi:type="dcterms:W3CDTF">2004-11-17T10:51:32Z</dcterms:created>
  <dcterms:modified xsi:type="dcterms:W3CDTF">2014-12-02T10:23:32Z</dcterms:modified>
</cp:coreProperties>
</file>