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26.xml" ContentType="application/vnd.openxmlformats-officedocument.presentationml.notesSlide+xml"/>
  <Override PartName="/ppt/notesSlides/notesSlide3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27.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notesSlides/notesSlide29.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4.xml" ContentType="application/vnd.openxmlformats-officedocument.presentationml.notesSlide+xml"/>
  <Override PartName="/ppt/notesSlides/notesSlide10.xml" ContentType="application/vnd.openxmlformats-officedocument.presentationml.notesSlide+xml"/>
  <Override PartName="/ppt/notesSlides/notesSlide18.xml" ContentType="application/vnd.openxmlformats-officedocument.presentationml.notesSlide+xml"/>
  <Override PartName="/ppt/notesSlides/notesSlide25.xml" ContentType="application/vnd.openxmlformats-officedocument.presentationml.notesSlide+xml"/>
  <Override PartName="/ppt/notesSlides/notesSlide11.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13.xml" ContentType="application/vnd.openxmlformats-officedocument.presentationml.notesSlide+xml"/>
  <Override PartName="/ppt/notesSlides/notesSlide43.xml" ContentType="application/vnd.openxmlformats-officedocument.presentationml.notesSlide+xml"/>
  <Override PartName="/ppt/notesSlides/notesSlide4.xml" ContentType="application/vnd.openxmlformats-officedocument.presentationml.notesSlide+xml"/>
  <Override PartName="/ppt/notesSlides/notesSlide28.xml" ContentType="application/vnd.openxmlformats-officedocument.presentationml.notesSlide+xml"/>
  <Override PartName="/ppt/notesSlides/notesSlide5.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notesSlides/notesSlide14.xml" ContentType="application/vnd.openxmlformats-officedocument.presentationml.notesSlide+xml"/>
  <Override PartName="/ppt/notesSlides/notesSlide41.xml" ContentType="application/vnd.openxmlformats-officedocument.presentationml.notesSlide+xml"/>
  <Override PartName="/ppt/notesSlides/notesSlide30.xml" ContentType="application/vnd.openxmlformats-officedocument.presentationml.notesSlide+xml"/>
  <Override PartName="/ppt/notesSlides/notesSlide42.xml" ContentType="application/vnd.openxmlformats-officedocument.presentationml.notesSlide+xml"/>
  <Override PartName="/ppt/notesSlides/notesSlide44.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97234" r:id="rId1"/>
  </p:sldMasterIdLst>
  <p:notesMasterIdLst>
    <p:notesMasterId r:id="rId103"/>
  </p:notesMasterIdLst>
  <p:handoutMasterIdLst>
    <p:handoutMasterId r:id="rId104"/>
  </p:handoutMasterIdLst>
  <p:sldIdLst>
    <p:sldId id="428" r:id="rId2"/>
    <p:sldId id="879" r:id="rId3"/>
    <p:sldId id="443" r:id="rId4"/>
    <p:sldId id="767" r:id="rId5"/>
    <p:sldId id="770" r:id="rId6"/>
    <p:sldId id="771" r:id="rId7"/>
    <p:sldId id="627" r:id="rId8"/>
    <p:sldId id="628" r:id="rId9"/>
    <p:sldId id="768" r:id="rId10"/>
    <p:sldId id="629" r:id="rId11"/>
    <p:sldId id="645" r:id="rId12"/>
    <p:sldId id="874" r:id="rId13"/>
    <p:sldId id="784" r:id="rId14"/>
    <p:sldId id="646" r:id="rId15"/>
    <p:sldId id="733" r:id="rId16"/>
    <p:sldId id="649" r:id="rId17"/>
    <p:sldId id="652" r:id="rId18"/>
    <p:sldId id="658" r:id="rId19"/>
    <p:sldId id="850" r:id="rId20"/>
    <p:sldId id="660" r:id="rId21"/>
    <p:sldId id="863" r:id="rId22"/>
    <p:sldId id="864" r:id="rId23"/>
    <p:sldId id="875" r:id="rId24"/>
    <p:sldId id="473" r:id="rId25"/>
    <p:sldId id="474" r:id="rId26"/>
    <p:sldId id="780" r:id="rId27"/>
    <p:sldId id="475" r:id="rId28"/>
    <p:sldId id="480" r:id="rId29"/>
    <p:sldId id="481" r:id="rId30"/>
    <p:sldId id="482" r:id="rId31"/>
    <p:sldId id="483" r:id="rId32"/>
    <p:sldId id="486" r:id="rId33"/>
    <p:sldId id="487" r:id="rId34"/>
    <p:sldId id="488" r:id="rId35"/>
    <p:sldId id="872" r:id="rId36"/>
    <p:sldId id="873" r:id="rId37"/>
    <p:sldId id="506" r:id="rId38"/>
    <p:sldId id="507" r:id="rId39"/>
    <p:sldId id="509" r:id="rId40"/>
    <p:sldId id="510" r:id="rId41"/>
    <p:sldId id="818" r:id="rId42"/>
    <p:sldId id="852" r:id="rId43"/>
    <p:sldId id="819" r:id="rId44"/>
    <p:sldId id="820" r:id="rId45"/>
    <p:sldId id="822" r:id="rId46"/>
    <p:sldId id="823" r:id="rId47"/>
    <p:sldId id="824" r:id="rId48"/>
    <p:sldId id="825" r:id="rId49"/>
    <p:sldId id="513" r:id="rId50"/>
    <p:sldId id="787" r:id="rId51"/>
    <p:sldId id="788" r:id="rId52"/>
    <p:sldId id="789" r:id="rId53"/>
    <p:sldId id="790" r:id="rId54"/>
    <p:sldId id="514" r:id="rId55"/>
    <p:sldId id="665" r:id="rId56"/>
    <p:sldId id="791" r:id="rId57"/>
    <p:sldId id="517" r:id="rId58"/>
    <p:sldId id="794" r:id="rId59"/>
    <p:sldId id="876" r:id="rId60"/>
    <p:sldId id="522" r:id="rId61"/>
    <p:sldId id="853" r:id="rId62"/>
    <p:sldId id="555" r:id="rId63"/>
    <p:sldId id="806" r:id="rId64"/>
    <p:sldId id="801" r:id="rId65"/>
    <p:sldId id="802" r:id="rId66"/>
    <p:sldId id="803" r:id="rId67"/>
    <p:sldId id="807" r:id="rId68"/>
    <p:sldId id="679" r:id="rId69"/>
    <p:sldId id="804" r:id="rId70"/>
    <p:sldId id="808" r:id="rId71"/>
    <p:sldId id="809" r:id="rId72"/>
    <p:sldId id="811" r:id="rId73"/>
    <p:sldId id="692" r:id="rId74"/>
    <p:sldId id="569" r:id="rId75"/>
    <p:sldId id="695" r:id="rId76"/>
    <p:sldId id="698" r:id="rId77"/>
    <p:sldId id="731" r:id="rId78"/>
    <p:sldId id="813" r:id="rId79"/>
    <p:sldId id="713" r:id="rId80"/>
    <p:sldId id="877" r:id="rId81"/>
    <p:sldId id="573" r:id="rId82"/>
    <p:sldId id="574" r:id="rId83"/>
    <p:sldId id="575" r:id="rId84"/>
    <p:sldId id="576" r:id="rId85"/>
    <p:sldId id="578" r:id="rId86"/>
    <p:sldId id="580" r:id="rId87"/>
    <p:sldId id="828" r:id="rId88"/>
    <p:sldId id="583" r:id="rId89"/>
    <p:sldId id="584" r:id="rId90"/>
    <p:sldId id="815" r:id="rId91"/>
    <p:sldId id="816" r:id="rId92"/>
    <p:sldId id="596" r:id="rId93"/>
    <p:sldId id="599" r:id="rId94"/>
    <p:sldId id="878" r:id="rId95"/>
    <p:sldId id="865" r:id="rId96"/>
    <p:sldId id="868" r:id="rId97"/>
    <p:sldId id="870" r:id="rId98"/>
    <p:sldId id="866" r:id="rId99"/>
    <p:sldId id="867" r:id="rId100"/>
    <p:sldId id="871" r:id="rId101"/>
    <p:sldId id="869" r:id="rId102"/>
  </p:sldIdLst>
  <p:sldSz cx="9144000" cy="6858000" type="screen4x3"/>
  <p:notesSz cx="6735763" cy="9866313"/>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ECD9"/>
    <a:srgbClr val="FFE6CD"/>
    <a:srgbClr val="FFE5CB"/>
    <a:srgbClr val="FFE9D3"/>
    <a:srgbClr val="FFDCB9"/>
    <a:srgbClr val="FFEFDF"/>
    <a:srgbClr val="FFE7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323" autoAdjust="0"/>
  </p:normalViewPr>
  <p:slideViewPr>
    <p:cSldViewPr snapToGrid="0">
      <p:cViewPr varScale="1">
        <p:scale>
          <a:sx n="53" d="100"/>
          <a:sy n="53" d="100"/>
        </p:scale>
        <p:origin x="936" y="52"/>
      </p:cViewPr>
      <p:guideLst>
        <p:guide orient="horz" pos="2160"/>
        <p:guide pos="2880"/>
      </p:guideLst>
    </p:cSldViewPr>
  </p:slideViewPr>
  <p:outlineViewPr>
    <p:cViewPr>
      <p:scale>
        <a:sx n="33" d="100"/>
        <a:sy n="33" d="100"/>
      </p:scale>
      <p:origin x="0" y="2638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Lst>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ustomXml" Target="../customXml/item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customXml" Target="../customXml/item2.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ustomXml" Target="../customXml/item3.xml"/></Relationships>
</file>

<file path=ppt/_rels/viewProps.xml.rels><?xml version="1.0" encoding="UTF-8" standalone="yes"?>
<Relationships xmlns="http://schemas.openxmlformats.org/package/2006/relationships"><Relationship Id="rId8" Type="http://schemas.openxmlformats.org/officeDocument/2006/relationships/slide" Target="slides/slide64.xml"/><Relationship Id="rId13" Type="http://schemas.openxmlformats.org/officeDocument/2006/relationships/slide" Target="slides/slide87.xml"/><Relationship Id="rId3" Type="http://schemas.openxmlformats.org/officeDocument/2006/relationships/slide" Target="slides/slide25.xml"/><Relationship Id="rId7" Type="http://schemas.openxmlformats.org/officeDocument/2006/relationships/slide" Target="slides/slide63.xml"/><Relationship Id="rId12" Type="http://schemas.openxmlformats.org/officeDocument/2006/relationships/slide" Target="slides/slide86.xml"/><Relationship Id="rId17" Type="http://schemas.openxmlformats.org/officeDocument/2006/relationships/slide" Target="slides/slide94.xml"/><Relationship Id="rId2" Type="http://schemas.openxmlformats.org/officeDocument/2006/relationships/slide" Target="slides/slide3.xml"/><Relationship Id="rId16" Type="http://schemas.openxmlformats.org/officeDocument/2006/relationships/slide" Target="slides/slide93.xml"/><Relationship Id="rId1" Type="http://schemas.openxmlformats.org/officeDocument/2006/relationships/slide" Target="slides/slide1.xml"/><Relationship Id="rId6" Type="http://schemas.openxmlformats.org/officeDocument/2006/relationships/slide" Target="slides/slide48.xml"/><Relationship Id="rId11" Type="http://schemas.openxmlformats.org/officeDocument/2006/relationships/slide" Target="slides/slide74.xml"/><Relationship Id="rId5" Type="http://schemas.openxmlformats.org/officeDocument/2006/relationships/slide" Target="slides/slide43.xml"/><Relationship Id="rId15" Type="http://schemas.openxmlformats.org/officeDocument/2006/relationships/slide" Target="slides/slide92.xml"/><Relationship Id="rId10" Type="http://schemas.openxmlformats.org/officeDocument/2006/relationships/slide" Target="slides/slide72.xml"/><Relationship Id="rId4" Type="http://schemas.openxmlformats.org/officeDocument/2006/relationships/slide" Target="slides/slide39.xml"/><Relationship Id="rId9" Type="http://schemas.openxmlformats.org/officeDocument/2006/relationships/slide" Target="slides/slide66.xml"/><Relationship Id="rId14"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3170" name="Rectangle 2">
            <a:extLst>
              <a:ext uri="{FF2B5EF4-FFF2-40B4-BE49-F238E27FC236}">
                <a16:creationId xmlns:a16="http://schemas.microsoft.com/office/drawing/2014/main" id="{38597096-B01B-651A-56B2-82EC540A9DA2}"/>
              </a:ext>
            </a:extLst>
          </p:cNvPr>
          <p:cNvSpPr>
            <a:spLocks noGrp="1" noChangeArrowheads="1"/>
          </p:cNvSpPr>
          <p:nvPr>
            <p:ph type="hdr" sz="quarter"/>
          </p:nvPr>
        </p:nvSpPr>
        <p:spPr bwMode="auto">
          <a:xfrm>
            <a:off x="0" y="0"/>
            <a:ext cx="2919413" cy="493713"/>
          </a:xfrm>
          <a:prstGeom prst="rect">
            <a:avLst/>
          </a:prstGeom>
          <a:noFill/>
          <a:ln>
            <a:noFill/>
          </a:ln>
          <a:effectLst/>
        </p:spPr>
        <p:txBody>
          <a:bodyPr vert="horz" wrap="square" lIns="90754" tIns="45377" rIns="90754" bIns="45377" numCol="1" anchor="t" anchorCtr="0" compatLnSpc="1">
            <a:prstTxWarp prst="textNoShape">
              <a:avLst/>
            </a:prstTxWarp>
          </a:bodyPr>
          <a:lstStyle>
            <a:lvl1pPr>
              <a:defRPr sz="1200">
                <a:cs typeface="+mn-cs"/>
              </a:defRPr>
            </a:lvl1pPr>
          </a:lstStyle>
          <a:p>
            <a:pPr>
              <a:defRPr/>
            </a:pPr>
            <a:endParaRPr lang="en-GB"/>
          </a:p>
        </p:txBody>
      </p:sp>
      <p:sp>
        <p:nvSpPr>
          <p:cNvPr id="903171" name="Rectangle 3">
            <a:extLst>
              <a:ext uri="{FF2B5EF4-FFF2-40B4-BE49-F238E27FC236}">
                <a16:creationId xmlns:a16="http://schemas.microsoft.com/office/drawing/2014/main" id="{8F921319-266A-1BAF-6328-EDFC78E7360A}"/>
              </a:ext>
            </a:extLst>
          </p:cNvPr>
          <p:cNvSpPr>
            <a:spLocks noGrp="1" noChangeArrowheads="1"/>
          </p:cNvSpPr>
          <p:nvPr>
            <p:ph type="dt" sz="quarter" idx="1"/>
          </p:nvPr>
        </p:nvSpPr>
        <p:spPr bwMode="auto">
          <a:xfrm>
            <a:off x="3816350" y="0"/>
            <a:ext cx="2919413" cy="493713"/>
          </a:xfrm>
          <a:prstGeom prst="rect">
            <a:avLst/>
          </a:prstGeom>
          <a:noFill/>
          <a:ln>
            <a:noFill/>
          </a:ln>
          <a:effectLst/>
        </p:spPr>
        <p:txBody>
          <a:bodyPr vert="horz" wrap="square" lIns="90754" tIns="45377" rIns="90754" bIns="45377" numCol="1" anchor="t" anchorCtr="0" compatLnSpc="1">
            <a:prstTxWarp prst="textNoShape">
              <a:avLst/>
            </a:prstTxWarp>
          </a:bodyPr>
          <a:lstStyle>
            <a:lvl1pPr algn="r">
              <a:defRPr sz="1200">
                <a:cs typeface="+mn-cs"/>
              </a:defRPr>
            </a:lvl1pPr>
          </a:lstStyle>
          <a:p>
            <a:pPr>
              <a:defRPr/>
            </a:pPr>
            <a:endParaRPr lang="en-GB"/>
          </a:p>
        </p:txBody>
      </p:sp>
      <p:sp>
        <p:nvSpPr>
          <p:cNvPr id="903172" name="Rectangle 4">
            <a:extLst>
              <a:ext uri="{FF2B5EF4-FFF2-40B4-BE49-F238E27FC236}">
                <a16:creationId xmlns:a16="http://schemas.microsoft.com/office/drawing/2014/main" id="{8C759F06-074E-DDEB-00A4-27F3564750CB}"/>
              </a:ext>
            </a:extLst>
          </p:cNvPr>
          <p:cNvSpPr>
            <a:spLocks noGrp="1" noChangeArrowheads="1"/>
          </p:cNvSpPr>
          <p:nvPr>
            <p:ph type="ftr" sz="quarter" idx="2"/>
          </p:nvPr>
        </p:nvSpPr>
        <p:spPr bwMode="auto">
          <a:xfrm>
            <a:off x="0" y="9372600"/>
            <a:ext cx="2919413" cy="493713"/>
          </a:xfrm>
          <a:prstGeom prst="rect">
            <a:avLst/>
          </a:prstGeom>
          <a:noFill/>
          <a:ln>
            <a:noFill/>
          </a:ln>
          <a:effectLst/>
        </p:spPr>
        <p:txBody>
          <a:bodyPr vert="horz" wrap="square" lIns="90754" tIns="45377" rIns="90754" bIns="45377" numCol="1" anchor="b" anchorCtr="0" compatLnSpc="1">
            <a:prstTxWarp prst="textNoShape">
              <a:avLst/>
            </a:prstTxWarp>
          </a:bodyPr>
          <a:lstStyle>
            <a:lvl1pPr>
              <a:defRPr sz="1200">
                <a:cs typeface="+mn-cs"/>
              </a:defRPr>
            </a:lvl1pPr>
          </a:lstStyle>
          <a:p>
            <a:pPr>
              <a:defRPr/>
            </a:pPr>
            <a:endParaRPr lang="en-GB"/>
          </a:p>
        </p:txBody>
      </p:sp>
      <p:sp>
        <p:nvSpPr>
          <p:cNvPr id="903173" name="Rectangle 5">
            <a:extLst>
              <a:ext uri="{FF2B5EF4-FFF2-40B4-BE49-F238E27FC236}">
                <a16:creationId xmlns:a16="http://schemas.microsoft.com/office/drawing/2014/main" id="{0F33F516-6755-56F1-D107-25C225F49537}"/>
              </a:ext>
            </a:extLst>
          </p:cNvPr>
          <p:cNvSpPr>
            <a:spLocks noGrp="1" noChangeArrowheads="1"/>
          </p:cNvSpPr>
          <p:nvPr>
            <p:ph type="sldNum" sz="quarter" idx="3"/>
          </p:nvPr>
        </p:nvSpPr>
        <p:spPr bwMode="auto">
          <a:xfrm>
            <a:off x="3816350" y="9372600"/>
            <a:ext cx="2919413" cy="493713"/>
          </a:xfrm>
          <a:prstGeom prst="rect">
            <a:avLst/>
          </a:prstGeom>
          <a:noFill/>
          <a:ln>
            <a:noFill/>
          </a:ln>
          <a:effectLst/>
        </p:spPr>
        <p:txBody>
          <a:bodyPr vert="horz" wrap="square" lIns="90754" tIns="45377" rIns="90754" bIns="45377" numCol="1" anchor="b" anchorCtr="0" compatLnSpc="1">
            <a:prstTxWarp prst="textNoShape">
              <a:avLst/>
            </a:prstTxWarp>
          </a:bodyPr>
          <a:lstStyle>
            <a:lvl1pPr algn="r">
              <a:defRPr sz="1200"/>
            </a:lvl1pPr>
          </a:lstStyle>
          <a:p>
            <a:fld id="{7F159210-118F-4889-A45E-4C7FAF88BE22}"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3458" name="Rectangle 2">
            <a:extLst>
              <a:ext uri="{FF2B5EF4-FFF2-40B4-BE49-F238E27FC236}">
                <a16:creationId xmlns:a16="http://schemas.microsoft.com/office/drawing/2014/main" id="{D1206670-3116-F66C-D6C5-A19FD6CF58C8}"/>
              </a:ext>
            </a:extLst>
          </p:cNvPr>
          <p:cNvSpPr>
            <a:spLocks noGrp="1" noChangeArrowheads="1"/>
          </p:cNvSpPr>
          <p:nvPr>
            <p:ph type="hdr" sz="quarter"/>
          </p:nvPr>
        </p:nvSpPr>
        <p:spPr bwMode="auto">
          <a:xfrm>
            <a:off x="0" y="0"/>
            <a:ext cx="2919413" cy="493713"/>
          </a:xfrm>
          <a:prstGeom prst="rect">
            <a:avLst/>
          </a:prstGeom>
          <a:noFill/>
          <a:ln>
            <a:noFill/>
          </a:ln>
          <a:effectLst/>
        </p:spPr>
        <p:txBody>
          <a:bodyPr vert="horz" wrap="square" lIns="90754" tIns="45377" rIns="90754" bIns="45377" numCol="1" anchor="t" anchorCtr="0" compatLnSpc="1">
            <a:prstTxWarp prst="textNoShape">
              <a:avLst/>
            </a:prstTxWarp>
          </a:bodyPr>
          <a:lstStyle>
            <a:lvl1pPr>
              <a:defRPr sz="1200">
                <a:cs typeface="+mn-cs"/>
              </a:defRPr>
            </a:lvl1pPr>
          </a:lstStyle>
          <a:p>
            <a:pPr>
              <a:defRPr/>
            </a:pPr>
            <a:endParaRPr lang="en-GB"/>
          </a:p>
        </p:txBody>
      </p:sp>
      <p:sp>
        <p:nvSpPr>
          <p:cNvPr id="403459" name="Rectangle 3">
            <a:extLst>
              <a:ext uri="{FF2B5EF4-FFF2-40B4-BE49-F238E27FC236}">
                <a16:creationId xmlns:a16="http://schemas.microsoft.com/office/drawing/2014/main" id="{D39A5307-76DE-5EC6-6950-11A75BBA1018}"/>
              </a:ext>
            </a:extLst>
          </p:cNvPr>
          <p:cNvSpPr>
            <a:spLocks noGrp="1" noChangeArrowheads="1"/>
          </p:cNvSpPr>
          <p:nvPr>
            <p:ph type="dt" idx="1"/>
          </p:nvPr>
        </p:nvSpPr>
        <p:spPr bwMode="auto">
          <a:xfrm>
            <a:off x="3816350" y="0"/>
            <a:ext cx="2919413" cy="493713"/>
          </a:xfrm>
          <a:prstGeom prst="rect">
            <a:avLst/>
          </a:prstGeom>
          <a:noFill/>
          <a:ln>
            <a:noFill/>
          </a:ln>
          <a:effectLst/>
        </p:spPr>
        <p:txBody>
          <a:bodyPr vert="horz" wrap="square" lIns="90754" tIns="45377" rIns="90754" bIns="45377" numCol="1" anchor="t" anchorCtr="0" compatLnSpc="1">
            <a:prstTxWarp prst="textNoShape">
              <a:avLst/>
            </a:prstTxWarp>
          </a:bodyPr>
          <a:lstStyle>
            <a:lvl1pPr algn="r">
              <a:defRPr sz="1200">
                <a:cs typeface="+mn-cs"/>
              </a:defRPr>
            </a:lvl1pPr>
          </a:lstStyle>
          <a:p>
            <a:pPr>
              <a:defRPr/>
            </a:pPr>
            <a:endParaRPr lang="en-GB"/>
          </a:p>
        </p:txBody>
      </p:sp>
      <p:sp>
        <p:nvSpPr>
          <p:cNvPr id="111620" name="Rectangle 4">
            <a:extLst>
              <a:ext uri="{FF2B5EF4-FFF2-40B4-BE49-F238E27FC236}">
                <a16:creationId xmlns:a16="http://schemas.microsoft.com/office/drawing/2014/main" id="{CC89BEE9-54B1-540D-01B2-D7CFC861EB12}"/>
              </a:ext>
            </a:extLst>
          </p:cNvPr>
          <p:cNvSpPr>
            <a:spLocks noChangeArrowheads="1" noTextEdit="1"/>
          </p:cNvSpPr>
          <p:nvPr>
            <p:ph type="sldImg" idx="2"/>
          </p:nvPr>
        </p:nvSpPr>
        <p:spPr bwMode="auto">
          <a:xfrm>
            <a:off x="903288" y="739775"/>
            <a:ext cx="4929187" cy="36988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03461" name="Rectangle 5">
            <a:extLst>
              <a:ext uri="{FF2B5EF4-FFF2-40B4-BE49-F238E27FC236}">
                <a16:creationId xmlns:a16="http://schemas.microsoft.com/office/drawing/2014/main" id="{0F7DD482-85A2-24AA-D96D-4F32BA316B81}"/>
              </a:ext>
            </a:extLst>
          </p:cNvPr>
          <p:cNvSpPr>
            <a:spLocks noGrp="1" noChangeArrowheads="1"/>
          </p:cNvSpPr>
          <p:nvPr>
            <p:ph type="body" sz="quarter" idx="3"/>
          </p:nvPr>
        </p:nvSpPr>
        <p:spPr bwMode="auto">
          <a:xfrm>
            <a:off x="898525" y="4686300"/>
            <a:ext cx="4938713" cy="4440238"/>
          </a:xfrm>
          <a:prstGeom prst="rect">
            <a:avLst/>
          </a:prstGeom>
          <a:noFill/>
          <a:ln>
            <a:noFill/>
          </a:ln>
          <a:effectLst/>
        </p:spPr>
        <p:txBody>
          <a:bodyPr vert="horz" wrap="square" lIns="90754" tIns="45377" rIns="90754" bIns="453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03462" name="Rectangle 6">
            <a:extLst>
              <a:ext uri="{FF2B5EF4-FFF2-40B4-BE49-F238E27FC236}">
                <a16:creationId xmlns:a16="http://schemas.microsoft.com/office/drawing/2014/main" id="{CE806F8B-53DD-99BD-3960-D00C4DCA0522}"/>
              </a:ext>
            </a:extLst>
          </p:cNvPr>
          <p:cNvSpPr>
            <a:spLocks noGrp="1" noChangeArrowheads="1"/>
          </p:cNvSpPr>
          <p:nvPr>
            <p:ph type="ftr" sz="quarter" idx="4"/>
          </p:nvPr>
        </p:nvSpPr>
        <p:spPr bwMode="auto">
          <a:xfrm>
            <a:off x="0" y="9372600"/>
            <a:ext cx="2919413" cy="493713"/>
          </a:xfrm>
          <a:prstGeom prst="rect">
            <a:avLst/>
          </a:prstGeom>
          <a:noFill/>
          <a:ln>
            <a:noFill/>
          </a:ln>
          <a:effectLst/>
        </p:spPr>
        <p:txBody>
          <a:bodyPr vert="horz" wrap="square" lIns="90754" tIns="45377" rIns="90754" bIns="45377" numCol="1" anchor="b" anchorCtr="0" compatLnSpc="1">
            <a:prstTxWarp prst="textNoShape">
              <a:avLst/>
            </a:prstTxWarp>
          </a:bodyPr>
          <a:lstStyle>
            <a:lvl1pPr>
              <a:defRPr sz="1200">
                <a:cs typeface="+mn-cs"/>
              </a:defRPr>
            </a:lvl1pPr>
          </a:lstStyle>
          <a:p>
            <a:pPr>
              <a:defRPr/>
            </a:pPr>
            <a:endParaRPr lang="en-GB"/>
          </a:p>
        </p:txBody>
      </p:sp>
      <p:sp>
        <p:nvSpPr>
          <p:cNvPr id="403463" name="Rectangle 7">
            <a:extLst>
              <a:ext uri="{FF2B5EF4-FFF2-40B4-BE49-F238E27FC236}">
                <a16:creationId xmlns:a16="http://schemas.microsoft.com/office/drawing/2014/main" id="{B18E99D3-CF32-C430-7233-DE2C7FD3C177}"/>
              </a:ext>
            </a:extLst>
          </p:cNvPr>
          <p:cNvSpPr>
            <a:spLocks noGrp="1" noChangeArrowheads="1"/>
          </p:cNvSpPr>
          <p:nvPr>
            <p:ph type="sldNum" sz="quarter" idx="5"/>
          </p:nvPr>
        </p:nvSpPr>
        <p:spPr bwMode="auto">
          <a:xfrm>
            <a:off x="3816350" y="9372600"/>
            <a:ext cx="2919413" cy="493713"/>
          </a:xfrm>
          <a:prstGeom prst="rect">
            <a:avLst/>
          </a:prstGeom>
          <a:noFill/>
          <a:ln>
            <a:noFill/>
          </a:ln>
          <a:effectLst/>
        </p:spPr>
        <p:txBody>
          <a:bodyPr vert="horz" wrap="square" lIns="90754" tIns="45377" rIns="90754" bIns="45377" numCol="1" anchor="b" anchorCtr="0" compatLnSpc="1">
            <a:prstTxWarp prst="textNoShape">
              <a:avLst/>
            </a:prstTxWarp>
          </a:bodyPr>
          <a:lstStyle>
            <a:lvl1pPr algn="r">
              <a:defRPr sz="1200"/>
            </a:lvl1pPr>
          </a:lstStyle>
          <a:p>
            <a:fld id="{5A02868F-1F07-47C3-B62A-81AB5094501B}"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9DCF6B19-681E-42DD-0477-6B21940DFC37}"/>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CA6C9C2D-B517-EA32-65B9-E7676116B79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
        <p:nvSpPr>
          <p:cNvPr id="112644" name="Slide Number Placeholder 3">
            <a:extLst>
              <a:ext uri="{FF2B5EF4-FFF2-40B4-BE49-F238E27FC236}">
                <a16:creationId xmlns:a16="http://schemas.microsoft.com/office/drawing/2014/main" id="{F9295EA9-7C81-E166-1D34-00F6D1E2806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EA931B2B-5A31-41D3-8788-67D287F17BE1}" type="slidenum">
              <a:rPr lang="en-GB" altLang="en-US" sz="1200"/>
              <a:pPr/>
              <a:t>2</a:t>
            </a:fld>
            <a:endParaRPr lang="en-GB"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026B5CAD-92A6-9C19-3FB6-68460FA4F5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CCC4F088-8DB5-49DC-8A5D-2325F9881DA5}" type="slidenum">
              <a:rPr lang="en-US" altLang="en-US">
                <a:latin typeface="Arial" panose="020B0604020202020204" pitchFamily="34" charset="0"/>
              </a:rPr>
              <a:pPr eaLnBrk="1" hangingPunct="1">
                <a:spcBef>
                  <a:spcPct val="0"/>
                </a:spcBef>
              </a:pPr>
              <a:t>37</a:t>
            </a:fld>
            <a:endParaRPr lang="en-US" altLang="en-US">
              <a:latin typeface="Arial" panose="020B0604020202020204" pitchFamily="34" charset="0"/>
            </a:endParaRPr>
          </a:p>
        </p:txBody>
      </p:sp>
      <p:sp>
        <p:nvSpPr>
          <p:cNvPr id="121859" name="Rectangle 2">
            <a:extLst>
              <a:ext uri="{FF2B5EF4-FFF2-40B4-BE49-F238E27FC236}">
                <a16:creationId xmlns:a16="http://schemas.microsoft.com/office/drawing/2014/main" id="{4A9063EB-076C-FC87-670F-8748DDA76575}"/>
              </a:ext>
            </a:extLst>
          </p:cNvPr>
          <p:cNvSpPr>
            <a:spLocks noRot="1" noChangeArrowheads="1" noTextEdit="1"/>
          </p:cNvSpPr>
          <p:nvPr>
            <p:ph type="sldImg"/>
          </p:nvPr>
        </p:nvSpPr>
        <p:spPr>
          <a:ln/>
        </p:spPr>
      </p:sp>
      <p:sp>
        <p:nvSpPr>
          <p:cNvPr id="121860" name="Rectangle 3">
            <a:extLst>
              <a:ext uri="{FF2B5EF4-FFF2-40B4-BE49-F238E27FC236}">
                <a16:creationId xmlns:a16="http://schemas.microsoft.com/office/drawing/2014/main" id="{224BA0A0-593C-90E3-33F4-053503CF26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Wet film thickness is the first opportunity for the operator to check his work and the earliest point to correct any short fall in coating thickness. Every paint applicator should have a wet film comb.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73548477-544C-2165-8A00-436A8E68D8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B1189BE5-CA38-4323-9E5C-B19224598BE7}" type="slidenum">
              <a:rPr lang="en-US" altLang="en-US">
                <a:latin typeface="Arial" panose="020B0604020202020204" pitchFamily="34" charset="0"/>
              </a:rPr>
              <a:pPr eaLnBrk="1" hangingPunct="1">
                <a:spcBef>
                  <a:spcPct val="0"/>
                </a:spcBef>
              </a:pPr>
              <a:t>38</a:t>
            </a:fld>
            <a:endParaRPr lang="en-US" altLang="en-US">
              <a:latin typeface="Arial" panose="020B0604020202020204" pitchFamily="34" charset="0"/>
            </a:endParaRPr>
          </a:p>
        </p:txBody>
      </p:sp>
      <p:sp>
        <p:nvSpPr>
          <p:cNvPr id="122883" name="Rectangle 2">
            <a:extLst>
              <a:ext uri="{FF2B5EF4-FFF2-40B4-BE49-F238E27FC236}">
                <a16:creationId xmlns:a16="http://schemas.microsoft.com/office/drawing/2014/main" id="{6ECC37E0-AC8D-6360-79F2-B009CE88C186}"/>
              </a:ext>
            </a:extLst>
          </p:cNvPr>
          <p:cNvSpPr>
            <a:spLocks noRot="1" noChangeArrowheads="1" noTextEdit="1"/>
          </p:cNvSpPr>
          <p:nvPr>
            <p:ph type="sldImg"/>
          </p:nvPr>
        </p:nvSpPr>
        <p:spPr>
          <a:ln/>
        </p:spPr>
      </p:sp>
      <p:sp>
        <p:nvSpPr>
          <p:cNvPr id="122884" name="Rectangle 3">
            <a:extLst>
              <a:ext uri="{FF2B5EF4-FFF2-40B4-BE49-F238E27FC236}">
                <a16:creationId xmlns:a16="http://schemas.microsoft.com/office/drawing/2014/main" id="{E26FEE97-97CE-0FFF-874A-7F9E4E0FA1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Elcometer 3230 Wet Film Wheels were formally known as Elcometer 120. They have an eccentric inner wheel with two concentric outer wheels. The distance from the outer wheel to the inner wheel at any point is shown on the scale marked on the outer wheel.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62017C87-1808-1A08-3F91-EF7E2B5F568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0649A52E-A433-4443-B4D6-FF15D54C7A39}" type="slidenum">
              <a:rPr lang="en-US" altLang="en-US">
                <a:latin typeface="Arial" panose="020B0604020202020204" pitchFamily="34" charset="0"/>
              </a:rPr>
              <a:pPr eaLnBrk="1" hangingPunct="1">
                <a:spcBef>
                  <a:spcPct val="0"/>
                </a:spcBef>
              </a:pPr>
              <a:t>39</a:t>
            </a:fld>
            <a:endParaRPr lang="en-US" altLang="en-US">
              <a:latin typeface="Arial" panose="020B0604020202020204" pitchFamily="34" charset="0"/>
            </a:endParaRPr>
          </a:p>
        </p:txBody>
      </p:sp>
      <p:sp>
        <p:nvSpPr>
          <p:cNvPr id="123907" name="Rectangle 2">
            <a:extLst>
              <a:ext uri="{FF2B5EF4-FFF2-40B4-BE49-F238E27FC236}">
                <a16:creationId xmlns:a16="http://schemas.microsoft.com/office/drawing/2014/main" id="{5A2C0916-7629-BCFF-8C5A-ED2F82E8979D}"/>
              </a:ext>
            </a:extLst>
          </p:cNvPr>
          <p:cNvSpPr>
            <a:spLocks noRot="1" noChangeArrowheads="1" noTextEdit="1"/>
          </p:cNvSpPr>
          <p:nvPr>
            <p:ph type="sldImg"/>
          </p:nvPr>
        </p:nvSpPr>
        <p:spPr>
          <a:ln/>
        </p:spPr>
      </p:sp>
      <p:sp>
        <p:nvSpPr>
          <p:cNvPr id="123908" name="Rectangle 3">
            <a:extLst>
              <a:ext uri="{FF2B5EF4-FFF2-40B4-BE49-F238E27FC236}">
                <a16:creationId xmlns:a16="http://schemas.microsoft.com/office/drawing/2014/main" id="{CF05818E-D1BD-A0C5-39D3-F5EA00E937E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Hexagonal wet film combs offer a broad range of values for general purpose use. They can be fabricated from stainless steel for long life or from aluminium for low cost.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846EEC9F-8553-BD66-2077-39E6FC1E79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8326C658-7F92-4544-B65A-F996F3D56DE8}" type="slidenum">
              <a:rPr lang="en-US" altLang="en-US">
                <a:latin typeface="Arial" panose="020B0604020202020204" pitchFamily="34" charset="0"/>
              </a:rPr>
              <a:pPr eaLnBrk="1" hangingPunct="1">
                <a:spcBef>
                  <a:spcPct val="0"/>
                </a:spcBef>
              </a:pPr>
              <a:t>40</a:t>
            </a:fld>
            <a:endParaRPr lang="en-US" altLang="en-US">
              <a:latin typeface="Arial" panose="020B0604020202020204" pitchFamily="34" charset="0"/>
            </a:endParaRPr>
          </a:p>
        </p:txBody>
      </p:sp>
      <p:sp>
        <p:nvSpPr>
          <p:cNvPr id="124931" name="Rectangle 2">
            <a:extLst>
              <a:ext uri="{FF2B5EF4-FFF2-40B4-BE49-F238E27FC236}">
                <a16:creationId xmlns:a16="http://schemas.microsoft.com/office/drawing/2014/main" id="{6E5AD6B2-3933-A00E-CF5E-C46CC9FD05A7}"/>
              </a:ext>
            </a:extLst>
          </p:cNvPr>
          <p:cNvSpPr>
            <a:spLocks noRot="1" noChangeArrowheads="1" noTextEdit="1"/>
          </p:cNvSpPr>
          <p:nvPr>
            <p:ph type="sldImg"/>
          </p:nvPr>
        </p:nvSpPr>
        <p:spPr>
          <a:ln/>
        </p:spPr>
      </p:sp>
      <p:sp>
        <p:nvSpPr>
          <p:cNvPr id="124932" name="Rectangle 3">
            <a:extLst>
              <a:ext uri="{FF2B5EF4-FFF2-40B4-BE49-F238E27FC236}">
                <a16:creationId xmlns:a16="http://schemas.microsoft.com/office/drawing/2014/main" id="{591AEA22-5FBB-EDF8-D10F-BC1FFB70B1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Elcometer 115 has long been the main product in this group. Formed using the wire erosion technique, the teeth markings are accurate to a couple of microns. These combs are hard wearing and can be be issued with a calibration certificate.</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The four combs supplied as a set come in a leather wallet.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B1C0334C-7CC1-6DD5-DF4C-F9387CCF0C5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2D76A16F-67FF-4366-B6B1-162FE1697DE2}" type="slidenum">
              <a:rPr lang="en-US" altLang="en-US">
                <a:latin typeface="Arial" panose="020B0604020202020204" pitchFamily="34" charset="0"/>
              </a:rPr>
              <a:pPr eaLnBrk="1" hangingPunct="1">
                <a:spcBef>
                  <a:spcPct val="0"/>
                </a:spcBef>
              </a:pPr>
              <a:t>43</a:t>
            </a:fld>
            <a:endParaRPr lang="en-US" altLang="en-US">
              <a:latin typeface="Arial" panose="020B0604020202020204" pitchFamily="34" charset="0"/>
            </a:endParaRPr>
          </a:p>
        </p:txBody>
      </p:sp>
      <p:sp>
        <p:nvSpPr>
          <p:cNvPr id="125955" name="Rectangle 2">
            <a:extLst>
              <a:ext uri="{FF2B5EF4-FFF2-40B4-BE49-F238E27FC236}">
                <a16:creationId xmlns:a16="http://schemas.microsoft.com/office/drawing/2014/main" id="{5CFE8CF0-2AD9-FDE1-F613-2E7822574C46}"/>
              </a:ext>
            </a:extLst>
          </p:cNvPr>
          <p:cNvSpPr>
            <a:spLocks noRot="1" noChangeArrowheads="1" noTextEdit="1"/>
          </p:cNvSpPr>
          <p:nvPr>
            <p:ph type="sldImg"/>
          </p:nvPr>
        </p:nvSpPr>
        <p:spPr>
          <a:ln/>
        </p:spPr>
      </p:sp>
      <p:sp>
        <p:nvSpPr>
          <p:cNvPr id="125956" name="Rectangle 3">
            <a:extLst>
              <a:ext uri="{FF2B5EF4-FFF2-40B4-BE49-F238E27FC236}">
                <a16:creationId xmlns:a16="http://schemas.microsoft.com/office/drawing/2014/main" id="{AB432BC6-0815-16AF-BBDC-36CBE8E7B2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Destructive coating thickness measurement is important as not all coating/substrate combinations can be measured using non-destructive techniques.</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The Elcometer 141 is the Elcometer design for the Paint Inspection Gauge using an ergonomic cutting method to make the system easier to use in the field.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31901D03-B70A-97DE-4527-0EF84040273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E2ACD2AA-1D14-415D-A71F-103828195373}" type="slidenum">
              <a:rPr lang="en-US" altLang="en-US">
                <a:latin typeface="Arial" panose="020B0604020202020204" pitchFamily="34" charset="0"/>
              </a:rPr>
              <a:pPr eaLnBrk="1" hangingPunct="1">
                <a:spcBef>
                  <a:spcPct val="0"/>
                </a:spcBef>
              </a:pPr>
              <a:t>44</a:t>
            </a:fld>
            <a:endParaRPr lang="en-US" altLang="en-US">
              <a:latin typeface="Arial" panose="020B0604020202020204" pitchFamily="34" charset="0"/>
            </a:endParaRPr>
          </a:p>
        </p:txBody>
      </p:sp>
      <p:sp>
        <p:nvSpPr>
          <p:cNvPr id="126979" name="Rectangle 2">
            <a:extLst>
              <a:ext uri="{FF2B5EF4-FFF2-40B4-BE49-F238E27FC236}">
                <a16:creationId xmlns:a16="http://schemas.microsoft.com/office/drawing/2014/main" id="{290CBB78-F74A-BC48-3E7F-416C88569737}"/>
              </a:ext>
            </a:extLst>
          </p:cNvPr>
          <p:cNvSpPr>
            <a:spLocks noRot="1" noChangeArrowheads="1" noTextEdit="1"/>
          </p:cNvSpPr>
          <p:nvPr>
            <p:ph type="sldImg"/>
          </p:nvPr>
        </p:nvSpPr>
        <p:spPr>
          <a:ln/>
        </p:spPr>
      </p:sp>
      <p:sp>
        <p:nvSpPr>
          <p:cNvPr id="126980" name="Rectangle 3">
            <a:extLst>
              <a:ext uri="{FF2B5EF4-FFF2-40B4-BE49-F238E27FC236}">
                <a16:creationId xmlns:a16="http://schemas.microsoft.com/office/drawing/2014/main" id="{50843BF7-2312-5250-17AF-6523F5524F8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This image shows the effect of the different cutter angles on the same thickness of coating.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CB645550-9301-61D6-66F5-ECADBA95302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908E9ABA-2E6D-4D5B-9933-667C2832E793}" type="slidenum">
              <a:rPr lang="en-US" altLang="en-US">
                <a:latin typeface="Arial" panose="020B0604020202020204" pitchFamily="34" charset="0"/>
              </a:rPr>
              <a:pPr eaLnBrk="1" hangingPunct="1">
                <a:spcBef>
                  <a:spcPct val="0"/>
                </a:spcBef>
              </a:pPr>
              <a:t>45</a:t>
            </a:fld>
            <a:endParaRPr lang="en-US" altLang="en-US">
              <a:latin typeface="Arial" panose="020B0604020202020204" pitchFamily="34" charset="0"/>
            </a:endParaRPr>
          </a:p>
        </p:txBody>
      </p:sp>
      <p:sp>
        <p:nvSpPr>
          <p:cNvPr id="128003" name="Rectangle 2">
            <a:extLst>
              <a:ext uri="{FF2B5EF4-FFF2-40B4-BE49-F238E27FC236}">
                <a16:creationId xmlns:a16="http://schemas.microsoft.com/office/drawing/2014/main" id="{DC37A73C-F890-DB67-8452-C795EEBE5698}"/>
              </a:ext>
            </a:extLst>
          </p:cNvPr>
          <p:cNvSpPr>
            <a:spLocks noRot="1" noChangeArrowheads="1" noTextEdit="1"/>
          </p:cNvSpPr>
          <p:nvPr>
            <p:ph type="sldImg"/>
          </p:nvPr>
        </p:nvSpPr>
        <p:spPr>
          <a:ln/>
        </p:spPr>
      </p:sp>
      <p:sp>
        <p:nvSpPr>
          <p:cNvPr id="128004" name="Rectangle 3">
            <a:extLst>
              <a:ext uri="{FF2B5EF4-FFF2-40B4-BE49-F238E27FC236}">
                <a16:creationId xmlns:a16="http://schemas.microsoft.com/office/drawing/2014/main" id="{674153D8-80FE-C719-F3F0-6B08607FDEF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This image shows the effect of the different cutter angles on the same thickness of coating.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2FBF7714-C27C-1E67-5A87-F255806C39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629BF512-E8AD-4548-837D-00F9260C5071}" type="slidenum">
              <a:rPr lang="en-US" altLang="en-US">
                <a:latin typeface="Arial" panose="020B0604020202020204" pitchFamily="34" charset="0"/>
              </a:rPr>
              <a:pPr eaLnBrk="1" hangingPunct="1">
                <a:spcBef>
                  <a:spcPct val="0"/>
                </a:spcBef>
              </a:pPr>
              <a:t>48</a:t>
            </a:fld>
            <a:endParaRPr lang="en-US" altLang="en-US">
              <a:latin typeface="Arial" panose="020B0604020202020204" pitchFamily="34" charset="0"/>
            </a:endParaRPr>
          </a:p>
        </p:txBody>
      </p:sp>
      <p:sp>
        <p:nvSpPr>
          <p:cNvPr id="129027" name="Rectangle 2">
            <a:extLst>
              <a:ext uri="{FF2B5EF4-FFF2-40B4-BE49-F238E27FC236}">
                <a16:creationId xmlns:a16="http://schemas.microsoft.com/office/drawing/2014/main" id="{ADF26010-EE8F-A77D-E480-6FBD2AE338B7}"/>
              </a:ext>
            </a:extLst>
          </p:cNvPr>
          <p:cNvSpPr>
            <a:spLocks noRot="1" noChangeArrowheads="1" noTextEdit="1"/>
          </p:cNvSpPr>
          <p:nvPr>
            <p:ph type="sldImg"/>
          </p:nvPr>
        </p:nvSpPr>
        <p:spPr>
          <a:ln/>
        </p:spPr>
      </p:sp>
      <p:sp>
        <p:nvSpPr>
          <p:cNvPr id="129028" name="Rectangle 3">
            <a:extLst>
              <a:ext uri="{FF2B5EF4-FFF2-40B4-BE49-F238E27FC236}">
                <a16:creationId xmlns:a16="http://schemas.microsoft.com/office/drawing/2014/main" id="{297A8764-63A3-9B0B-D1D8-39B54820126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Elcometer 211 was developed to improve the accuracy of pull-off gauges to +/- 5% accuracy from the +/- 10% performance of the 111 and to increase the range of the most popular product, the scale 1.</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The 211 is known as the banana gauge due to its shape.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4482B01F-95B1-B585-2E85-AA401CA446E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28391849-4A2C-4692-A5FA-3842C9AB0734}" type="slidenum">
              <a:rPr lang="en-US" altLang="en-US">
                <a:latin typeface="Arial" panose="020B0604020202020204" pitchFamily="34" charset="0"/>
              </a:rPr>
              <a:pPr eaLnBrk="1" hangingPunct="1">
                <a:spcBef>
                  <a:spcPct val="0"/>
                </a:spcBef>
              </a:pPr>
              <a:t>50</a:t>
            </a:fld>
            <a:endParaRPr lang="en-US" altLang="en-US">
              <a:latin typeface="Arial" panose="020B0604020202020204" pitchFamily="34" charset="0"/>
            </a:endParaRPr>
          </a:p>
        </p:txBody>
      </p:sp>
      <p:sp>
        <p:nvSpPr>
          <p:cNvPr id="130051" name="Rectangle 2">
            <a:extLst>
              <a:ext uri="{FF2B5EF4-FFF2-40B4-BE49-F238E27FC236}">
                <a16:creationId xmlns:a16="http://schemas.microsoft.com/office/drawing/2014/main" id="{8E69D400-8D82-46CF-2CC4-899F31F7B88E}"/>
              </a:ext>
            </a:extLst>
          </p:cNvPr>
          <p:cNvSpPr>
            <a:spLocks noRot="1" noChangeArrowheads="1" noTextEdit="1"/>
          </p:cNvSpPr>
          <p:nvPr>
            <p:ph type="sldImg"/>
          </p:nvPr>
        </p:nvSpPr>
        <p:spPr>
          <a:ln/>
        </p:spPr>
      </p:sp>
      <p:sp>
        <p:nvSpPr>
          <p:cNvPr id="130052" name="Rectangle 3">
            <a:extLst>
              <a:ext uri="{FF2B5EF4-FFF2-40B4-BE49-F238E27FC236}">
                <a16:creationId xmlns:a16="http://schemas.microsoft.com/office/drawing/2014/main" id="{5526FE34-7F59-65AD-D2B8-0B84053DAA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Moisture in building and building materials including wood, brick, plaster, concrete is of interest if the materials are to be coated but it is also a requirement for surveying and appraisal.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9B777A96-65C0-5E1C-7AE9-A3346F1498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8B7F8552-EF6A-44A1-A0C1-791C914ED549}" type="slidenum">
              <a:rPr lang="en-US" altLang="en-US">
                <a:latin typeface="Arial" panose="020B0604020202020204" pitchFamily="34" charset="0"/>
              </a:rPr>
              <a:pPr eaLnBrk="1" hangingPunct="1">
                <a:spcBef>
                  <a:spcPct val="0"/>
                </a:spcBef>
              </a:pPr>
              <a:t>51</a:t>
            </a:fld>
            <a:endParaRPr lang="en-US" altLang="en-US">
              <a:latin typeface="Arial" panose="020B0604020202020204" pitchFamily="34" charset="0"/>
            </a:endParaRPr>
          </a:p>
        </p:txBody>
      </p:sp>
      <p:sp>
        <p:nvSpPr>
          <p:cNvPr id="131075" name="Rectangle 2">
            <a:extLst>
              <a:ext uri="{FF2B5EF4-FFF2-40B4-BE49-F238E27FC236}">
                <a16:creationId xmlns:a16="http://schemas.microsoft.com/office/drawing/2014/main" id="{E5E8CA5B-E016-86F0-013C-D95E06FFF908}"/>
              </a:ext>
            </a:extLst>
          </p:cNvPr>
          <p:cNvSpPr>
            <a:spLocks noRot="1" noChangeArrowheads="1" noTextEdit="1"/>
          </p:cNvSpPr>
          <p:nvPr>
            <p:ph type="sldImg"/>
          </p:nvPr>
        </p:nvSpPr>
        <p:spPr>
          <a:ln/>
        </p:spPr>
      </p:sp>
      <p:sp>
        <p:nvSpPr>
          <p:cNvPr id="131076" name="Rectangle 3">
            <a:extLst>
              <a:ext uri="{FF2B5EF4-FFF2-40B4-BE49-F238E27FC236}">
                <a16:creationId xmlns:a16="http://schemas.microsoft.com/office/drawing/2014/main" id="{4CF232F2-3892-0A00-C1BA-0F9ED81C95B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Moisture in building and building materials including wood, brick, plaster, concrete is of interest if the materials are to be coated but it is also a requirement for surveying and appraisal.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305B93F1-27EB-F280-A3A7-B711D29AC6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C2C4A666-F99B-4BAD-95F0-8AC5D5344D31}" type="slidenum">
              <a:rPr lang="en-US" altLang="en-US">
                <a:latin typeface="Arial" panose="020B0604020202020204" pitchFamily="34" charset="0"/>
              </a:rPr>
              <a:pPr eaLnBrk="1" hangingPunct="1">
                <a:spcBef>
                  <a:spcPct val="0"/>
                </a:spcBef>
              </a:pPr>
              <a:t>11</a:t>
            </a:fld>
            <a:endParaRPr lang="en-US" altLang="en-US">
              <a:latin typeface="Arial" panose="020B0604020202020204" pitchFamily="34" charset="0"/>
            </a:endParaRPr>
          </a:p>
        </p:txBody>
      </p:sp>
      <p:sp>
        <p:nvSpPr>
          <p:cNvPr id="113667" name="Rectangle 2">
            <a:extLst>
              <a:ext uri="{FF2B5EF4-FFF2-40B4-BE49-F238E27FC236}">
                <a16:creationId xmlns:a16="http://schemas.microsoft.com/office/drawing/2014/main" id="{A75E37E3-8E11-82B3-8358-91E02E872D72}"/>
              </a:ext>
            </a:extLst>
          </p:cNvPr>
          <p:cNvSpPr>
            <a:spLocks noRot="1" noChangeArrowheads="1" noTextEdit="1"/>
          </p:cNvSpPr>
          <p:nvPr>
            <p:ph type="sldImg"/>
          </p:nvPr>
        </p:nvSpPr>
        <p:spPr>
          <a:ln/>
        </p:spPr>
      </p:sp>
      <p:sp>
        <p:nvSpPr>
          <p:cNvPr id="113668" name="Rectangle 3">
            <a:extLst>
              <a:ext uri="{FF2B5EF4-FFF2-40B4-BE49-F238E27FC236}">
                <a16:creationId xmlns:a16="http://schemas.microsoft.com/office/drawing/2014/main" id="{0D842A2C-B2BC-AEED-7E41-EC4B850C95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tape is easy to use and provides a permanent record of the test for the project records.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A77B41AE-AB1C-0CA7-C7CC-29FD869A80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257BEB87-A6C7-4BF2-8810-6622A9FD0B8E}" type="slidenum">
              <a:rPr lang="en-US" altLang="en-US">
                <a:latin typeface="Arial" panose="020B0604020202020204" pitchFamily="34" charset="0"/>
              </a:rPr>
              <a:pPr eaLnBrk="1" hangingPunct="1">
                <a:spcBef>
                  <a:spcPct val="0"/>
                </a:spcBef>
              </a:pPr>
              <a:t>52</a:t>
            </a:fld>
            <a:endParaRPr lang="en-US" altLang="en-US">
              <a:latin typeface="Arial" panose="020B0604020202020204" pitchFamily="34" charset="0"/>
            </a:endParaRPr>
          </a:p>
        </p:txBody>
      </p:sp>
      <p:sp>
        <p:nvSpPr>
          <p:cNvPr id="132099" name="Rectangle 2">
            <a:extLst>
              <a:ext uri="{FF2B5EF4-FFF2-40B4-BE49-F238E27FC236}">
                <a16:creationId xmlns:a16="http://schemas.microsoft.com/office/drawing/2014/main" id="{C0491228-7193-3026-6A1A-3B0EEC916B36}"/>
              </a:ext>
            </a:extLst>
          </p:cNvPr>
          <p:cNvSpPr>
            <a:spLocks noRot="1" noChangeArrowheads="1" noTextEdit="1"/>
          </p:cNvSpPr>
          <p:nvPr>
            <p:ph type="sldImg"/>
          </p:nvPr>
        </p:nvSpPr>
        <p:spPr>
          <a:ln/>
        </p:spPr>
      </p:sp>
      <p:sp>
        <p:nvSpPr>
          <p:cNvPr id="132100" name="Rectangle 3">
            <a:extLst>
              <a:ext uri="{FF2B5EF4-FFF2-40B4-BE49-F238E27FC236}">
                <a16:creationId xmlns:a16="http://schemas.microsoft.com/office/drawing/2014/main" id="{362091D3-6F8D-52A6-07FC-EEFF182552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Moisture in building and building materials including wood, brick, plaster, concrete is of interest if the materials are to be coated but it is also a requirement for surveying and appraisal.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37807231-A2EB-CBCC-EA6C-AF7986EB2B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E85C1F5F-F61F-4FCA-B4B3-CF554D68DAFC}" type="slidenum">
              <a:rPr lang="en-US" altLang="en-US">
                <a:latin typeface="Arial" panose="020B0604020202020204" pitchFamily="34" charset="0"/>
              </a:rPr>
              <a:pPr eaLnBrk="1" hangingPunct="1">
                <a:spcBef>
                  <a:spcPct val="0"/>
                </a:spcBef>
              </a:pPr>
              <a:t>53</a:t>
            </a:fld>
            <a:endParaRPr lang="en-US" altLang="en-US">
              <a:latin typeface="Arial" panose="020B0604020202020204" pitchFamily="34" charset="0"/>
            </a:endParaRPr>
          </a:p>
        </p:txBody>
      </p:sp>
      <p:sp>
        <p:nvSpPr>
          <p:cNvPr id="133123" name="Rectangle 2">
            <a:extLst>
              <a:ext uri="{FF2B5EF4-FFF2-40B4-BE49-F238E27FC236}">
                <a16:creationId xmlns:a16="http://schemas.microsoft.com/office/drawing/2014/main" id="{5AD903B8-B71F-EF94-73B1-7392AD17D2E5}"/>
              </a:ext>
            </a:extLst>
          </p:cNvPr>
          <p:cNvSpPr>
            <a:spLocks noRot="1" noChangeArrowheads="1" noTextEdit="1"/>
          </p:cNvSpPr>
          <p:nvPr>
            <p:ph type="sldImg"/>
          </p:nvPr>
        </p:nvSpPr>
        <p:spPr>
          <a:ln/>
        </p:spPr>
      </p:sp>
      <p:sp>
        <p:nvSpPr>
          <p:cNvPr id="133124" name="Rectangle 3">
            <a:extLst>
              <a:ext uri="{FF2B5EF4-FFF2-40B4-BE49-F238E27FC236}">
                <a16:creationId xmlns:a16="http://schemas.microsoft.com/office/drawing/2014/main" id="{0ECAFD6D-3C9B-2C16-A24C-93543955BE5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Moisture in building and building materials including wood, brick, plaster, concrete is of interest if the materials are to be coated but it is also a requirement for surveying and appraisal.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C87705F1-BC54-563E-56C2-4ECB232502B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680C1485-F75B-4EE1-83A5-16FD168DA707}" type="slidenum">
              <a:rPr lang="en-US" altLang="en-US">
                <a:latin typeface="Arial" panose="020B0604020202020204" pitchFamily="34" charset="0"/>
              </a:rPr>
              <a:pPr eaLnBrk="1" hangingPunct="1">
                <a:spcBef>
                  <a:spcPct val="0"/>
                </a:spcBef>
              </a:pPr>
              <a:t>54</a:t>
            </a:fld>
            <a:endParaRPr lang="en-US" altLang="en-US">
              <a:latin typeface="Arial" panose="020B0604020202020204" pitchFamily="34" charset="0"/>
            </a:endParaRPr>
          </a:p>
        </p:txBody>
      </p:sp>
      <p:sp>
        <p:nvSpPr>
          <p:cNvPr id="134147" name="Rectangle 2">
            <a:extLst>
              <a:ext uri="{FF2B5EF4-FFF2-40B4-BE49-F238E27FC236}">
                <a16:creationId xmlns:a16="http://schemas.microsoft.com/office/drawing/2014/main" id="{71A6E9F7-276E-2FB2-669B-8A82DB12920D}"/>
              </a:ext>
            </a:extLst>
          </p:cNvPr>
          <p:cNvSpPr>
            <a:spLocks noRot="1" noChangeArrowheads="1" noTextEdit="1"/>
          </p:cNvSpPr>
          <p:nvPr>
            <p:ph type="sldImg"/>
          </p:nvPr>
        </p:nvSpPr>
        <p:spPr>
          <a:ln/>
        </p:spPr>
      </p:sp>
      <p:sp>
        <p:nvSpPr>
          <p:cNvPr id="134148" name="Rectangle 3">
            <a:extLst>
              <a:ext uri="{FF2B5EF4-FFF2-40B4-BE49-F238E27FC236}">
                <a16:creationId xmlns:a16="http://schemas.microsoft.com/office/drawing/2014/main" id="{7275F251-C84E-05DE-854F-7FA7737F76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A number of optional accessories are available for the 456. The jumbo handgrip is for operators who wear thick industrial gloves. The V-adapter is for round surfaces such as pipes. The portable printer connects to the gauge with a cable where as the Infrared printer is a line-of-sight remote connection over about 0.5M using the Infrared port of the gauge to transmit.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7BB5D331-3E5B-4E34-6372-0946D47C38D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0980B9BF-0461-45F9-A623-F48CE27ED23E}" type="slidenum">
              <a:rPr lang="en-US" altLang="en-US">
                <a:latin typeface="Arial" panose="020B0604020202020204" pitchFamily="34" charset="0"/>
              </a:rPr>
              <a:pPr eaLnBrk="1" hangingPunct="1">
                <a:spcBef>
                  <a:spcPct val="0"/>
                </a:spcBef>
              </a:pPr>
              <a:t>56</a:t>
            </a:fld>
            <a:endParaRPr lang="en-US" altLang="en-US">
              <a:latin typeface="Arial" panose="020B0604020202020204" pitchFamily="34" charset="0"/>
            </a:endParaRPr>
          </a:p>
        </p:txBody>
      </p:sp>
      <p:sp>
        <p:nvSpPr>
          <p:cNvPr id="135171" name="Rectangle 2">
            <a:extLst>
              <a:ext uri="{FF2B5EF4-FFF2-40B4-BE49-F238E27FC236}">
                <a16:creationId xmlns:a16="http://schemas.microsoft.com/office/drawing/2014/main" id="{9393A062-8D90-0CB4-4853-2159DD6CF284}"/>
              </a:ext>
            </a:extLst>
          </p:cNvPr>
          <p:cNvSpPr>
            <a:spLocks noRot="1" noChangeArrowheads="1" noTextEdit="1"/>
          </p:cNvSpPr>
          <p:nvPr>
            <p:ph type="sldImg"/>
          </p:nvPr>
        </p:nvSpPr>
        <p:spPr>
          <a:ln/>
        </p:spPr>
      </p:sp>
      <p:sp>
        <p:nvSpPr>
          <p:cNvPr id="135172" name="Rectangle 3">
            <a:extLst>
              <a:ext uri="{FF2B5EF4-FFF2-40B4-BE49-F238E27FC236}">
                <a16:creationId xmlns:a16="http://schemas.microsoft.com/office/drawing/2014/main" id="{DE18868C-FDAA-DA64-47E1-294962CCCBF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Moisture in building and building materials including wood, brick, plaster, concrete is of interest if the materials are to be coated but it is also a requirement for surveying and appraisal.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5340E471-D89B-C96D-F8FF-21F6526BEAE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E78C2EF4-9412-49CD-9326-6F37FCAE3D7D}" type="slidenum">
              <a:rPr lang="en-US" altLang="en-US">
                <a:latin typeface="Arial" panose="020B0604020202020204" pitchFamily="34" charset="0"/>
              </a:rPr>
              <a:pPr eaLnBrk="1" hangingPunct="1">
                <a:spcBef>
                  <a:spcPct val="0"/>
                </a:spcBef>
              </a:pPr>
              <a:t>57</a:t>
            </a:fld>
            <a:endParaRPr lang="en-US" altLang="en-US">
              <a:latin typeface="Arial" panose="020B0604020202020204" pitchFamily="34" charset="0"/>
            </a:endParaRPr>
          </a:p>
        </p:txBody>
      </p:sp>
      <p:sp>
        <p:nvSpPr>
          <p:cNvPr id="136195" name="Rectangle 2">
            <a:extLst>
              <a:ext uri="{FF2B5EF4-FFF2-40B4-BE49-F238E27FC236}">
                <a16:creationId xmlns:a16="http://schemas.microsoft.com/office/drawing/2014/main" id="{8ACAC1EF-1862-E78D-9BBA-BEA8F4BFBD89}"/>
              </a:ext>
            </a:extLst>
          </p:cNvPr>
          <p:cNvSpPr>
            <a:spLocks noRot="1" noChangeArrowheads="1" noTextEdit="1"/>
          </p:cNvSpPr>
          <p:nvPr>
            <p:ph type="sldImg"/>
          </p:nvPr>
        </p:nvSpPr>
        <p:spPr>
          <a:ln/>
        </p:spPr>
      </p:sp>
      <p:sp>
        <p:nvSpPr>
          <p:cNvPr id="136196" name="Rectangle 3">
            <a:extLst>
              <a:ext uri="{FF2B5EF4-FFF2-40B4-BE49-F238E27FC236}">
                <a16:creationId xmlns:a16="http://schemas.microsoft.com/office/drawing/2014/main" id="{373C5A94-2EE6-1B9D-B609-ABC06492A4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Elcometer 456 is the most popular of the Elcometer coating thickness gauges.</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It is available as Basic, Standard or Top software options with either integral or separate probes and F, N or dual FNF operation.</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This is the Elcometer philosophy of Customer choice in operation.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701456D0-37E8-8A4F-5090-E90D60EBA50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EF826AFB-F6FC-40C7-A1FF-A1142AB85CF7}" type="slidenum">
              <a:rPr lang="en-US" altLang="en-US">
                <a:latin typeface="Arial" panose="020B0604020202020204" pitchFamily="34" charset="0"/>
              </a:rPr>
              <a:pPr eaLnBrk="1" hangingPunct="1">
                <a:spcBef>
                  <a:spcPct val="0"/>
                </a:spcBef>
              </a:pPr>
              <a:t>58</a:t>
            </a:fld>
            <a:endParaRPr lang="en-US" altLang="en-US">
              <a:latin typeface="Arial" panose="020B0604020202020204" pitchFamily="34" charset="0"/>
            </a:endParaRPr>
          </a:p>
        </p:txBody>
      </p:sp>
      <p:sp>
        <p:nvSpPr>
          <p:cNvPr id="137219" name="Rectangle 2">
            <a:extLst>
              <a:ext uri="{FF2B5EF4-FFF2-40B4-BE49-F238E27FC236}">
                <a16:creationId xmlns:a16="http://schemas.microsoft.com/office/drawing/2014/main" id="{74CDEAF4-B239-43FA-1C19-A111F2570969}"/>
              </a:ext>
            </a:extLst>
          </p:cNvPr>
          <p:cNvSpPr>
            <a:spLocks noRot="1" noChangeArrowheads="1" noTextEdit="1"/>
          </p:cNvSpPr>
          <p:nvPr>
            <p:ph type="sldImg"/>
          </p:nvPr>
        </p:nvSpPr>
        <p:spPr>
          <a:ln/>
        </p:spPr>
      </p:sp>
      <p:sp>
        <p:nvSpPr>
          <p:cNvPr id="137220" name="Rectangle 3">
            <a:extLst>
              <a:ext uri="{FF2B5EF4-FFF2-40B4-BE49-F238E27FC236}">
                <a16:creationId xmlns:a16="http://schemas.microsoft.com/office/drawing/2014/main" id="{7ABDCC6A-894E-B665-AE8F-6C5DE4C051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Elcometer 456 is the most popular of the Elcometer coating thickness gauges.</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It is available as Basic, Standard or Top software options with either integral or separate probes and F, N or dual FNF operation.</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This is the Elcometer philosophy of Customer choice in operation.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53000979-4A74-6D06-AD24-CE674C2A557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C79967E4-9482-4688-B36C-F95F74A290C2}" type="slidenum">
              <a:rPr lang="en-US" altLang="en-US">
                <a:latin typeface="Arial" panose="020B0604020202020204" pitchFamily="34" charset="0"/>
              </a:rPr>
              <a:pPr eaLnBrk="1" hangingPunct="1">
                <a:spcBef>
                  <a:spcPct val="0"/>
                </a:spcBef>
              </a:pPr>
              <a:t>59</a:t>
            </a:fld>
            <a:endParaRPr lang="en-US" altLang="en-US">
              <a:latin typeface="Arial" panose="020B0604020202020204" pitchFamily="34" charset="0"/>
            </a:endParaRPr>
          </a:p>
        </p:txBody>
      </p:sp>
      <p:sp>
        <p:nvSpPr>
          <p:cNvPr id="138243" name="Rectangle 2">
            <a:extLst>
              <a:ext uri="{FF2B5EF4-FFF2-40B4-BE49-F238E27FC236}">
                <a16:creationId xmlns:a16="http://schemas.microsoft.com/office/drawing/2014/main" id="{A61A3722-5B91-DCF3-B0D7-CC4CEE8D100F}"/>
              </a:ext>
            </a:extLst>
          </p:cNvPr>
          <p:cNvSpPr>
            <a:spLocks noRot="1" noChangeArrowheads="1" noTextEdit="1"/>
          </p:cNvSpPr>
          <p:nvPr>
            <p:ph type="sldImg"/>
          </p:nvPr>
        </p:nvSpPr>
        <p:spPr>
          <a:ln/>
        </p:spPr>
      </p:sp>
      <p:sp>
        <p:nvSpPr>
          <p:cNvPr id="138244" name="Rectangle 3">
            <a:extLst>
              <a:ext uri="{FF2B5EF4-FFF2-40B4-BE49-F238E27FC236}">
                <a16:creationId xmlns:a16="http://schemas.microsoft.com/office/drawing/2014/main" id="{0432212A-9610-DE70-F845-D17BA35F6F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Elcometer 456 is the most popular of the Elcometer coating thickness gauges.</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It is available as Basic, Standard or Top software options with either integral or separate probes and F, N or dual FNF operation.</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This is the Elcometer philosophy of Customer choice in operation.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B1FD41DB-B4CB-4A1B-E889-34EE578C725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B03D5727-F3FF-4CAB-8DDB-C150AE0E2B6C}" type="slidenum">
              <a:rPr lang="en-US" altLang="en-US">
                <a:latin typeface="Arial" panose="020B0604020202020204" pitchFamily="34" charset="0"/>
              </a:rPr>
              <a:pPr eaLnBrk="1" hangingPunct="1">
                <a:spcBef>
                  <a:spcPct val="0"/>
                </a:spcBef>
              </a:pPr>
              <a:t>60</a:t>
            </a:fld>
            <a:endParaRPr lang="en-US" altLang="en-US">
              <a:latin typeface="Arial" panose="020B0604020202020204" pitchFamily="34" charset="0"/>
            </a:endParaRPr>
          </a:p>
        </p:txBody>
      </p:sp>
      <p:sp>
        <p:nvSpPr>
          <p:cNvPr id="139267" name="Rectangle 2">
            <a:extLst>
              <a:ext uri="{FF2B5EF4-FFF2-40B4-BE49-F238E27FC236}">
                <a16:creationId xmlns:a16="http://schemas.microsoft.com/office/drawing/2014/main" id="{0694703E-D219-C5C0-B71F-DCEB0729AA13}"/>
              </a:ext>
            </a:extLst>
          </p:cNvPr>
          <p:cNvSpPr>
            <a:spLocks noRot="1" noChangeArrowheads="1" noTextEdit="1"/>
          </p:cNvSpPr>
          <p:nvPr>
            <p:ph type="sldImg"/>
          </p:nvPr>
        </p:nvSpPr>
        <p:spPr>
          <a:ln/>
        </p:spPr>
      </p:sp>
      <p:sp>
        <p:nvSpPr>
          <p:cNvPr id="139268" name="Rectangle 3">
            <a:extLst>
              <a:ext uri="{FF2B5EF4-FFF2-40B4-BE49-F238E27FC236}">
                <a16:creationId xmlns:a16="http://schemas.microsoft.com/office/drawing/2014/main" id="{1C1EB763-1127-78D5-308E-918E41A58B5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A number of optional accessories are available for the 456. The jumbo handgrip is for operators who wear thick industrial gloves. The V-adapter is for round surfaces such as pipes. The portable printer connects to the gauge with a cable where as the Infrared printer is a line-of-sight remote connection over about 0.5M using the Infrared port of the gauge to transmit.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6AD4888E-36DF-719F-352C-FA6D2FA26C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A210BC9C-866A-4A7D-83DD-89686D4FF91D}" type="slidenum">
              <a:rPr lang="en-US" altLang="en-US">
                <a:latin typeface="Arial" panose="020B0604020202020204" pitchFamily="34" charset="0"/>
              </a:rPr>
              <a:pPr eaLnBrk="1" hangingPunct="1">
                <a:spcBef>
                  <a:spcPct val="0"/>
                </a:spcBef>
              </a:pPr>
              <a:t>61</a:t>
            </a:fld>
            <a:endParaRPr lang="en-US" altLang="en-US">
              <a:latin typeface="Arial" panose="020B0604020202020204" pitchFamily="34" charset="0"/>
            </a:endParaRPr>
          </a:p>
        </p:txBody>
      </p:sp>
      <p:sp>
        <p:nvSpPr>
          <p:cNvPr id="140291" name="Rectangle 2">
            <a:extLst>
              <a:ext uri="{FF2B5EF4-FFF2-40B4-BE49-F238E27FC236}">
                <a16:creationId xmlns:a16="http://schemas.microsoft.com/office/drawing/2014/main" id="{C7FC974F-9246-E060-9C26-7D0730FCD41A}"/>
              </a:ext>
            </a:extLst>
          </p:cNvPr>
          <p:cNvSpPr>
            <a:spLocks noRot="1" noChangeArrowheads="1" noTextEdit="1"/>
          </p:cNvSpPr>
          <p:nvPr>
            <p:ph type="sldImg"/>
          </p:nvPr>
        </p:nvSpPr>
        <p:spPr>
          <a:ln/>
        </p:spPr>
      </p:sp>
      <p:sp>
        <p:nvSpPr>
          <p:cNvPr id="140292" name="Rectangle 3">
            <a:extLst>
              <a:ext uri="{FF2B5EF4-FFF2-40B4-BE49-F238E27FC236}">
                <a16:creationId xmlns:a16="http://schemas.microsoft.com/office/drawing/2014/main" id="{EFFAB97C-06E2-C5BE-B5B3-D4949D6243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A number of optional accessories are available for the 456. The jumbo handgrip is for operators who wear thick industrial gloves. The V-adapter is for round surfaces such as pipes. The portable printer connects to the gauge with a cable where as the Infrared printer is a line-of-sight remote connection over about 0.5M using the Infrared port of the gauge to transmit.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CA980F7A-72A9-40BB-708D-D486A312DDA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73F28698-95DF-4899-A560-58763C26E398}" type="slidenum">
              <a:rPr lang="en-US" altLang="en-US">
                <a:latin typeface="Arial" panose="020B0604020202020204" pitchFamily="34" charset="0"/>
              </a:rPr>
              <a:pPr eaLnBrk="1" hangingPunct="1">
                <a:spcBef>
                  <a:spcPct val="0"/>
                </a:spcBef>
              </a:pPr>
              <a:t>63</a:t>
            </a:fld>
            <a:endParaRPr lang="en-US" altLang="en-US">
              <a:latin typeface="Arial" panose="020B0604020202020204" pitchFamily="34" charset="0"/>
            </a:endParaRPr>
          </a:p>
        </p:txBody>
      </p:sp>
      <p:sp>
        <p:nvSpPr>
          <p:cNvPr id="141315" name="Rectangle 2">
            <a:extLst>
              <a:ext uri="{FF2B5EF4-FFF2-40B4-BE49-F238E27FC236}">
                <a16:creationId xmlns:a16="http://schemas.microsoft.com/office/drawing/2014/main" id="{2C7640E3-1345-99B2-FD1C-EFB91F056BFB}"/>
              </a:ext>
            </a:extLst>
          </p:cNvPr>
          <p:cNvSpPr>
            <a:spLocks noRot="1" noChangeArrowheads="1" noTextEdit="1"/>
          </p:cNvSpPr>
          <p:nvPr>
            <p:ph type="sldImg"/>
          </p:nvPr>
        </p:nvSpPr>
        <p:spPr>
          <a:ln/>
        </p:spPr>
      </p:sp>
      <p:sp>
        <p:nvSpPr>
          <p:cNvPr id="141316" name="Rectangle 3">
            <a:extLst>
              <a:ext uri="{FF2B5EF4-FFF2-40B4-BE49-F238E27FC236}">
                <a16:creationId xmlns:a16="http://schemas.microsoft.com/office/drawing/2014/main" id="{A7541BF3-DC3D-A2FC-7285-52CA2C134F7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These are the benefits and limitations of the two adhesion testing methods.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ED78CEF4-5EC4-527F-CB0E-6C43D80405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8ECF8AC6-8721-4AE9-9522-12B3E4D53E53}" type="slidenum">
              <a:rPr lang="en-US" altLang="en-US">
                <a:latin typeface="Arial" panose="020B0604020202020204" pitchFamily="34" charset="0"/>
              </a:rPr>
              <a:pPr eaLnBrk="1" hangingPunct="1">
                <a:spcBef>
                  <a:spcPct val="0"/>
                </a:spcBef>
              </a:pPr>
              <a:t>12</a:t>
            </a:fld>
            <a:endParaRPr lang="en-US" altLang="en-US">
              <a:latin typeface="Arial" panose="020B0604020202020204" pitchFamily="34" charset="0"/>
            </a:endParaRPr>
          </a:p>
        </p:txBody>
      </p:sp>
      <p:sp>
        <p:nvSpPr>
          <p:cNvPr id="114691" name="Rectangle 2">
            <a:extLst>
              <a:ext uri="{FF2B5EF4-FFF2-40B4-BE49-F238E27FC236}">
                <a16:creationId xmlns:a16="http://schemas.microsoft.com/office/drawing/2014/main" id="{CF423541-D213-8659-0B64-8958A1930EF6}"/>
              </a:ext>
            </a:extLst>
          </p:cNvPr>
          <p:cNvSpPr>
            <a:spLocks noRot="1" noChangeArrowheads="1" noTextEdit="1"/>
          </p:cNvSpPr>
          <p:nvPr>
            <p:ph type="sldImg"/>
          </p:nvPr>
        </p:nvSpPr>
        <p:spPr>
          <a:ln/>
        </p:spPr>
      </p:sp>
      <p:sp>
        <p:nvSpPr>
          <p:cNvPr id="114692" name="Rectangle 3">
            <a:extLst>
              <a:ext uri="{FF2B5EF4-FFF2-40B4-BE49-F238E27FC236}">
                <a16:creationId xmlns:a16="http://schemas.microsoft.com/office/drawing/2014/main" id="{FA6FCA7E-8AFF-D160-D9C4-E99938305FC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tape is easy to use and provides a permanent record of the test for the project records.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6F724A7B-49A7-90AD-F5E2-09842C95169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0E28930E-80B7-4AB8-A8C8-16BB55691F2E}" type="slidenum">
              <a:rPr lang="en-US" altLang="en-US">
                <a:latin typeface="Arial" panose="020B0604020202020204" pitchFamily="34" charset="0"/>
              </a:rPr>
              <a:pPr eaLnBrk="1" hangingPunct="1">
                <a:spcBef>
                  <a:spcPct val="0"/>
                </a:spcBef>
              </a:pPr>
              <a:t>64</a:t>
            </a:fld>
            <a:endParaRPr lang="en-US" altLang="en-US">
              <a:latin typeface="Arial" panose="020B0604020202020204" pitchFamily="34" charset="0"/>
            </a:endParaRPr>
          </a:p>
        </p:txBody>
      </p:sp>
      <p:sp>
        <p:nvSpPr>
          <p:cNvPr id="142339" name="Rectangle 2">
            <a:extLst>
              <a:ext uri="{FF2B5EF4-FFF2-40B4-BE49-F238E27FC236}">
                <a16:creationId xmlns:a16="http://schemas.microsoft.com/office/drawing/2014/main" id="{094F49B5-ED0F-463D-1560-5D07AA9F9BA4}"/>
              </a:ext>
            </a:extLst>
          </p:cNvPr>
          <p:cNvSpPr>
            <a:spLocks noRot="1" noChangeArrowheads="1" noTextEdit="1"/>
          </p:cNvSpPr>
          <p:nvPr>
            <p:ph type="sldImg"/>
          </p:nvPr>
        </p:nvSpPr>
        <p:spPr>
          <a:ln/>
        </p:spPr>
      </p:sp>
      <p:sp>
        <p:nvSpPr>
          <p:cNvPr id="142340" name="Rectangle 3">
            <a:extLst>
              <a:ext uri="{FF2B5EF4-FFF2-40B4-BE49-F238E27FC236}">
                <a16:creationId xmlns:a16="http://schemas.microsoft.com/office/drawing/2014/main" id="{19328C8C-5385-2AEF-C8AC-4CA6EFAF0B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blade is easier to use for cross hatch cutting, as one pass gives 11 cuts simultaneously in one direction and a second cut at right angles produces a 10 by 10 matrix of 1 mm squares. The percentage damage can be easily calculated.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A9B34F17-DE40-3BDA-76FB-EA4EC562DF4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B3B65F12-E8DD-4321-96D9-66DED600C703}" type="slidenum">
              <a:rPr lang="en-US" altLang="en-US">
                <a:latin typeface="Arial" panose="020B0604020202020204" pitchFamily="34" charset="0"/>
              </a:rPr>
              <a:pPr eaLnBrk="1" hangingPunct="1">
                <a:spcBef>
                  <a:spcPct val="0"/>
                </a:spcBef>
              </a:pPr>
              <a:t>65</a:t>
            </a:fld>
            <a:endParaRPr lang="en-US" altLang="en-US">
              <a:latin typeface="Arial" panose="020B0604020202020204" pitchFamily="34" charset="0"/>
            </a:endParaRPr>
          </a:p>
        </p:txBody>
      </p:sp>
      <p:sp>
        <p:nvSpPr>
          <p:cNvPr id="143363" name="Rectangle 2">
            <a:extLst>
              <a:ext uri="{FF2B5EF4-FFF2-40B4-BE49-F238E27FC236}">
                <a16:creationId xmlns:a16="http://schemas.microsoft.com/office/drawing/2014/main" id="{AB9544AC-436A-B786-0990-991707D2A1DE}"/>
              </a:ext>
            </a:extLst>
          </p:cNvPr>
          <p:cNvSpPr>
            <a:spLocks noRot="1" noChangeArrowheads="1" noTextEdit="1"/>
          </p:cNvSpPr>
          <p:nvPr>
            <p:ph type="sldImg"/>
          </p:nvPr>
        </p:nvSpPr>
        <p:spPr>
          <a:ln/>
        </p:spPr>
      </p:sp>
      <p:sp>
        <p:nvSpPr>
          <p:cNvPr id="143364" name="Rectangle 3">
            <a:extLst>
              <a:ext uri="{FF2B5EF4-FFF2-40B4-BE49-F238E27FC236}">
                <a16:creationId xmlns:a16="http://schemas.microsoft.com/office/drawing/2014/main" id="{60D095FC-79D3-1A2F-4550-A01CCD0870D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Elcometer 107 is ideal for field testing on structures.</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The ISO and ASTM kits differ in the blade spacing and the type of tape required for each test.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9AEA65B6-3431-20BA-08BB-F1948A82B48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F9DEE457-BE32-4299-944D-AC66AE572AB4}" type="slidenum">
              <a:rPr lang="en-US" altLang="en-US">
                <a:latin typeface="Arial" panose="020B0604020202020204" pitchFamily="34" charset="0"/>
              </a:rPr>
              <a:pPr eaLnBrk="1" hangingPunct="1">
                <a:spcBef>
                  <a:spcPct val="0"/>
                </a:spcBef>
              </a:pPr>
              <a:t>66</a:t>
            </a:fld>
            <a:endParaRPr lang="en-US" altLang="en-US">
              <a:latin typeface="Arial" panose="020B0604020202020204" pitchFamily="34" charset="0"/>
            </a:endParaRPr>
          </a:p>
        </p:txBody>
      </p:sp>
      <p:sp>
        <p:nvSpPr>
          <p:cNvPr id="144387" name="Rectangle 2">
            <a:extLst>
              <a:ext uri="{FF2B5EF4-FFF2-40B4-BE49-F238E27FC236}">
                <a16:creationId xmlns:a16="http://schemas.microsoft.com/office/drawing/2014/main" id="{5C654AD8-6A13-373C-7FC2-CDE74B9CD931}"/>
              </a:ext>
            </a:extLst>
          </p:cNvPr>
          <p:cNvSpPr>
            <a:spLocks noRot="1" noChangeArrowheads="1" noTextEdit="1"/>
          </p:cNvSpPr>
          <p:nvPr>
            <p:ph type="sldImg"/>
          </p:nvPr>
        </p:nvSpPr>
        <p:spPr>
          <a:ln/>
        </p:spPr>
      </p:sp>
      <p:sp>
        <p:nvSpPr>
          <p:cNvPr id="144388" name="Rectangle 3">
            <a:extLst>
              <a:ext uri="{FF2B5EF4-FFF2-40B4-BE49-F238E27FC236}">
                <a16:creationId xmlns:a16="http://schemas.microsoft.com/office/drawing/2014/main" id="{1CEA43E9-A684-4C36-E63B-9A7DEE73AC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Elcometer 1542 is ideal for adhesion testing on test panels.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CC7F31EB-6965-8A6A-8151-B06295F8C14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255EF9B1-94CC-4428-9CD7-A34602D262FA}" type="slidenum">
              <a:rPr lang="en-US" altLang="en-US">
                <a:latin typeface="Arial" panose="020B0604020202020204" pitchFamily="34" charset="0"/>
              </a:rPr>
              <a:pPr eaLnBrk="1" hangingPunct="1">
                <a:spcBef>
                  <a:spcPct val="0"/>
                </a:spcBef>
              </a:pPr>
              <a:t>67</a:t>
            </a:fld>
            <a:endParaRPr lang="en-US" altLang="en-US">
              <a:latin typeface="Arial" panose="020B0604020202020204" pitchFamily="34" charset="0"/>
            </a:endParaRPr>
          </a:p>
        </p:txBody>
      </p:sp>
      <p:sp>
        <p:nvSpPr>
          <p:cNvPr id="145411" name="Rectangle 2">
            <a:extLst>
              <a:ext uri="{FF2B5EF4-FFF2-40B4-BE49-F238E27FC236}">
                <a16:creationId xmlns:a16="http://schemas.microsoft.com/office/drawing/2014/main" id="{BEE3F8A7-853A-8EC4-7675-D34055E6CE4A}"/>
              </a:ext>
            </a:extLst>
          </p:cNvPr>
          <p:cNvSpPr>
            <a:spLocks noRot="1" noChangeArrowheads="1" noTextEdit="1"/>
          </p:cNvSpPr>
          <p:nvPr>
            <p:ph type="sldImg"/>
          </p:nvPr>
        </p:nvSpPr>
        <p:spPr>
          <a:ln/>
        </p:spPr>
      </p:sp>
      <p:sp>
        <p:nvSpPr>
          <p:cNvPr id="145412" name="Rectangle 3">
            <a:extLst>
              <a:ext uri="{FF2B5EF4-FFF2-40B4-BE49-F238E27FC236}">
                <a16:creationId xmlns:a16="http://schemas.microsoft.com/office/drawing/2014/main" id="{3E3E4ADF-668B-CEAC-DF9B-DED57B081B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All the pull-off methods attach a dolly to the coating and measure the force required to remove the dolly and the coating from the surface.</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Glue failures are not valid and the test has to be repeated.</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Cohesive failures within a coating will occur at values below the optimum adhesion particularly if the coating has been exposed to water or moisture. If in these circumstances coating has been retained on the surface, the protective properties of the coating have been maintained.</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Some adhesives attack certain types of coatings. Some adhesives cure very quickly and other require heating. The conditions of the test and the type of coating will dictate the best adhesive but always remember the adhesive must also be suitable for the metal of the dolly.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88AA206B-D5EE-33F4-CC18-0CEBF5F5F2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F4A7BBE7-9D7C-4D03-B6AD-99AA45F92439}" type="slidenum">
              <a:rPr lang="en-US" altLang="en-US">
                <a:latin typeface="Arial" panose="020B0604020202020204" pitchFamily="34" charset="0"/>
              </a:rPr>
              <a:pPr eaLnBrk="1" hangingPunct="1">
                <a:spcBef>
                  <a:spcPct val="0"/>
                </a:spcBef>
              </a:pPr>
              <a:t>70</a:t>
            </a:fld>
            <a:endParaRPr lang="en-US" altLang="en-US">
              <a:latin typeface="Arial" panose="020B0604020202020204" pitchFamily="34" charset="0"/>
            </a:endParaRPr>
          </a:p>
        </p:txBody>
      </p:sp>
      <p:sp>
        <p:nvSpPr>
          <p:cNvPr id="146435" name="Rectangle 2">
            <a:extLst>
              <a:ext uri="{FF2B5EF4-FFF2-40B4-BE49-F238E27FC236}">
                <a16:creationId xmlns:a16="http://schemas.microsoft.com/office/drawing/2014/main" id="{4A3D6276-48BD-9CB3-B33E-A595E9B5C20C}"/>
              </a:ext>
            </a:extLst>
          </p:cNvPr>
          <p:cNvSpPr>
            <a:spLocks noRot="1" noChangeArrowheads="1" noTextEdit="1"/>
          </p:cNvSpPr>
          <p:nvPr>
            <p:ph type="sldImg"/>
          </p:nvPr>
        </p:nvSpPr>
        <p:spPr>
          <a:ln/>
        </p:spPr>
      </p:sp>
      <p:sp>
        <p:nvSpPr>
          <p:cNvPr id="146436" name="Rectangle 3">
            <a:extLst>
              <a:ext uri="{FF2B5EF4-FFF2-40B4-BE49-F238E27FC236}">
                <a16:creationId xmlns:a16="http://schemas.microsoft.com/office/drawing/2014/main" id="{BB481814-541B-DC01-F395-ED84BF905B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Elcometer 106 is an Elcometer design and was patented, however the patent is now out of date. There are five scales for coatings on metals, Scales 1 and 2 cover typical paints on metal surfaces, scales 3 and 4 cover adhesion values associated with sprayed metal coatings, flame sprayed aluminium and zinc and arc sprayed coatings. Scale 5 is used for testing adhesives.</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The major limitation for the 106 is ensuring that the force is applied steadily and evenly within a 90 second time-to-failure test requirement.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F8EC6ABE-AF58-F8CF-A27C-F13E8F23986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55DFA39B-7BBE-4966-A8AA-31679973938B}" type="slidenum">
              <a:rPr lang="en-US" altLang="en-US">
                <a:latin typeface="Arial" panose="020B0604020202020204" pitchFamily="34" charset="0"/>
              </a:rPr>
              <a:pPr eaLnBrk="1" hangingPunct="1">
                <a:spcBef>
                  <a:spcPct val="0"/>
                </a:spcBef>
              </a:pPr>
              <a:t>71</a:t>
            </a:fld>
            <a:endParaRPr lang="en-US" altLang="en-US">
              <a:latin typeface="Arial" panose="020B0604020202020204" pitchFamily="34" charset="0"/>
            </a:endParaRPr>
          </a:p>
        </p:txBody>
      </p:sp>
      <p:sp>
        <p:nvSpPr>
          <p:cNvPr id="147459" name="Rectangle 2">
            <a:extLst>
              <a:ext uri="{FF2B5EF4-FFF2-40B4-BE49-F238E27FC236}">
                <a16:creationId xmlns:a16="http://schemas.microsoft.com/office/drawing/2014/main" id="{4021C64E-668E-BBD5-2A1E-CDD6664F7EF1}"/>
              </a:ext>
            </a:extLst>
          </p:cNvPr>
          <p:cNvSpPr>
            <a:spLocks noRot="1" noChangeArrowheads="1" noTextEdit="1"/>
          </p:cNvSpPr>
          <p:nvPr>
            <p:ph type="sldImg"/>
          </p:nvPr>
        </p:nvSpPr>
        <p:spPr>
          <a:ln/>
        </p:spPr>
      </p:sp>
      <p:sp>
        <p:nvSpPr>
          <p:cNvPr id="147460" name="Rectangle 3">
            <a:extLst>
              <a:ext uri="{FF2B5EF4-FFF2-40B4-BE49-F238E27FC236}">
                <a16:creationId xmlns:a16="http://schemas.microsoft.com/office/drawing/2014/main" id="{078E65A5-0C10-7CFB-6488-70D01DFFA03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Hydraulic Adhesion tester was designed and developed by Conoco and Elcometer bought the design from Conoco some years ago. As a result Elcometer has improved the original design and now added a digital pressure gauge as an alternative to the analogue gauge.</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The Elcometer 108 is popular for off shore anti-corrosion coatings , particularly sprayed metals coatings.</a:t>
            </a:r>
          </a:p>
          <a:p>
            <a:pPr eaLnBrk="1" hangingPunct="1"/>
            <a:endParaRPr lang="en-GB" altLang="en-US">
              <a:cs typeface="Arial" panose="020B0604020202020204" pitchFamily="34" charset="0"/>
            </a:endParaRPr>
          </a:p>
          <a:p>
            <a:pPr eaLnBrk="1" hangingPunct="1"/>
            <a:endParaRPr lang="en-GB" altLang="en-US">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FA0665D9-586E-45FA-5F10-2E390F52F79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8AC54D3C-5E80-4CAC-ACC3-93F2253D0109}" type="slidenum">
              <a:rPr lang="en-US" altLang="en-US">
                <a:latin typeface="Arial" panose="020B0604020202020204" pitchFamily="34" charset="0"/>
              </a:rPr>
              <a:pPr eaLnBrk="1" hangingPunct="1">
                <a:spcBef>
                  <a:spcPct val="0"/>
                </a:spcBef>
              </a:pPr>
              <a:t>72</a:t>
            </a:fld>
            <a:endParaRPr lang="en-US" altLang="en-US">
              <a:latin typeface="Arial" panose="020B0604020202020204" pitchFamily="34" charset="0"/>
            </a:endParaRPr>
          </a:p>
        </p:txBody>
      </p:sp>
      <p:sp>
        <p:nvSpPr>
          <p:cNvPr id="148483" name="Rectangle 2">
            <a:extLst>
              <a:ext uri="{FF2B5EF4-FFF2-40B4-BE49-F238E27FC236}">
                <a16:creationId xmlns:a16="http://schemas.microsoft.com/office/drawing/2014/main" id="{628A67AA-A43E-A220-1CB8-7C77D7EE4A27}"/>
              </a:ext>
            </a:extLst>
          </p:cNvPr>
          <p:cNvSpPr>
            <a:spLocks noRot="1" noChangeArrowheads="1" noTextEdit="1"/>
          </p:cNvSpPr>
          <p:nvPr>
            <p:ph type="sldImg"/>
          </p:nvPr>
        </p:nvSpPr>
        <p:spPr>
          <a:ln/>
        </p:spPr>
      </p:sp>
      <p:sp>
        <p:nvSpPr>
          <p:cNvPr id="148484" name="Rectangle 3">
            <a:extLst>
              <a:ext uri="{FF2B5EF4-FFF2-40B4-BE49-F238E27FC236}">
                <a16:creationId xmlns:a16="http://schemas.microsoft.com/office/drawing/2014/main" id="{F85D1B16-D7B6-7F0A-69D4-81DF9611154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GB" altLang="en-US">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8750707C-A877-B80C-E455-E802BC91F52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73BFDFB7-0529-444E-A196-93FA203466F2}" type="slidenum">
              <a:rPr lang="en-US" altLang="en-US">
                <a:latin typeface="Arial" panose="020B0604020202020204" pitchFamily="34" charset="0"/>
              </a:rPr>
              <a:pPr eaLnBrk="1" hangingPunct="1">
                <a:spcBef>
                  <a:spcPct val="0"/>
                </a:spcBef>
              </a:pPr>
              <a:t>74</a:t>
            </a:fld>
            <a:endParaRPr lang="en-US" altLang="en-US">
              <a:latin typeface="Arial" panose="020B0604020202020204" pitchFamily="34" charset="0"/>
            </a:endParaRPr>
          </a:p>
        </p:txBody>
      </p:sp>
      <p:sp>
        <p:nvSpPr>
          <p:cNvPr id="149507" name="Rectangle 2">
            <a:extLst>
              <a:ext uri="{FF2B5EF4-FFF2-40B4-BE49-F238E27FC236}">
                <a16:creationId xmlns:a16="http://schemas.microsoft.com/office/drawing/2014/main" id="{A4E101A1-F92A-A1F6-6B89-6517960C9BBD}"/>
              </a:ext>
            </a:extLst>
          </p:cNvPr>
          <p:cNvSpPr>
            <a:spLocks noRot="1" noChangeArrowheads="1" noTextEdit="1"/>
          </p:cNvSpPr>
          <p:nvPr>
            <p:ph type="sldImg"/>
          </p:nvPr>
        </p:nvSpPr>
        <p:spPr>
          <a:ln/>
        </p:spPr>
      </p:sp>
      <p:sp>
        <p:nvSpPr>
          <p:cNvPr id="149508" name="Rectangle 3">
            <a:extLst>
              <a:ext uri="{FF2B5EF4-FFF2-40B4-BE49-F238E27FC236}">
                <a16:creationId xmlns:a16="http://schemas.microsoft.com/office/drawing/2014/main" id="{78E54517-0027-4AAA-42E3-A0F49A14641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GB" altLang="en-US">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B269EED0-0628-4272-939D-8A3A1CBD96B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F7A6B616-CBDB-4F43-9E78-4220C0DE2DB2}" type="slidenum">
              <a:rPr lang="en-US" altLang="en-US">
                <a:latin typeface="Arial" panose="020B0604020202020204" pitchFamily="34" charset="0"/>
              </a:rPr>
              <a:pPr eaLnBrk="1" hangingPunct="1">
                <a:spcBef>
                  <a:spcPct val="0"/>
                </a:spcBef>
              </a:pPr>
              <a:t>82</a:t>
            </a:fld>
            <a:endParaRPr lang="en-US" altLang="en-US">
              <a:latin typeface="Arial" panose="020B0604020202020204" pitchFamily="34" charset="0"/>
            </a:endParaRPr>
          </a:p>
        </p:txBody>
      </p:sp>
      <p:sp>
        <p:nvSpPr>
          <p:cNvPr id="150531" name="Rectangle 2">
            <a:extLst>
              <a:ext uri="{FF2B5EF4-FFF2-40B4-BE49-F238E27FC236}">
                <a16:creationId xmlns:a16="http://schemas.microsoft.com/office/drawing/2014/main" id="{A3AF5492-6A75-D6B3-F74C-8730BBE2374F}"/>
              </a:ext>
            </a:extLst>
          </p:cNvPr>
          <p:cNvSpPr>
            <a:spLocks noRot="1" noChangeArrowheads="1" noTextEdit="1"/>
          </p:cNvSpPr>
          <p:nvPr>
            <p:ph type="sldImg"/>
          </p:nvPr>
        </p:nvSpPr>
        <p:spPr>
          <a:ln/>
        </p:spPr>
      </p:sp>
      <p:sp>
        <p:nvSpPr>
          <p:cNvPr id="150532" name="Rectangle 3">
            <a:extLst>
              <a:ext uri="{FF2B5EF4-FFF2-40B4-BE49-F238E27FC236}">
                <a16:creationId xmlns:a16="http://schemas.microsoft.com/office/drawing/2014/main" id="{CDA77F36-0212-6A35-1B64-38EDBB1BEDE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Porosity in coatings can be caused by a number of coating and application problems but there are many application such as linings for storage tanks and pipelines where no porosity can be allowed in the coatings.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4D64D0A7-1008-95BF-9D83-A27ECE1696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CBEECD9B-29BC-45A3-B7EC-11F7AC55AD2D}" type="slidenum">
              <a:rPr lang="en-US" altLang="en-US">
                <a:latin typeface="Arial" panose="020B0604020202020204" pitchFamily="34" charset="0"/>
              </a:rPr>
              <a:pPr eaLnBrk="1" hangingPunct="1">
                <a:spcBef>
                  <a:spcPct val="0"/>
                </a:spcBef>
              </a:pPr>
              <a:t>83</a:t>
            </a:fld>
            <a:endParaRPr lang="en-US" altLang="en-US">
              <a:latin typeface="Arial" panose="020B0604020202020204" pitchFamily="34" charset="0"/>
            </a:endParaRPr>
          </a:p>
        </p:txBody>
      </p:sp>
      <p:sp>
        <p:nvSpPr>
          <p:cNvPr id="151555" name="Rectangle 2">
            <a:extLst>
              <a:ext uri="{FF2B5EF4-FFF2-40B4-BE49-F238E27FC236}">
                <a16:creationId xmlns:a16="http://schemas.microsoft.com/office/drawing/2014/main" id="{5985A8F1-BE01-3188-7761-B4F72AB294CF}"/>
              </a:ext>
            </a:extLst>
          </p:cNvPr>
          <p:cNvSpPr>
            <a:spLocks noRot="1" noChangeArrowheads="1" noTextEdit="1"/>
          </p:cNvSpPr>
          <p:nvPr>
            <p:ph type="sldImg"/>
          </p:nvPr>
        </p:nvSpPr>
        <p:spPr>
          <a:ln/>
        </p:spPr>
      </p:sp>
      <p:sp>
        <p:nvSpPr>
          <p:cNvPr id="151556" name="Rectangle 3">
            <a:extLst>
              <a:ext uri="{FF2B5EF4-FFF2-40B4-BE49-F238E27FC236}">
                <a16:creationId xmlns:a16="http://schemas.microsoft.com/office/drawing/2014/main" id="{D73D5467-F577-E8C3-C329-6EBEC0C8F9A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There are two test methods for porosity, low voltage up to 90V and high voltage up to 30 kV (30,000V).</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Elcometer offer a DC high voltage tester but some of our competitors also offer pulsed DC, where the voltage cycles from zero to the high value many times per second. Pulsed DC units are easier to make and therefore tend to sell at a lower value but the test is not the same as for a high voltage DC test.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6D235B5E-68CE-030E-4C5F-BD1301B567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E5F16737-B016-4952-A895-4A4F9134A65A}" type="slidenum">
              <a:rPr lang="en-US" altLang="en-US">
                <a:latin typeface="Arial" panose="020B0604020202020204" pitchFamily="34" charset="0"/>
              </a:rPr>
              <a:pPr eaLnBrk="1" hangingPunct="1">
                <a:spcBef>
                  <a:spcPct val="0"/>
                </a:spcBef>
              </a:pPr>
              <a:t>24</a:t>
            </a:fld>
            <a:endParaRPr lang="en-US" altLang="en-US">
              <a:latin typeface="Arial" panose="020B0604020202020204" pitchFamily="34" charset="0"/>
            </a:endParaRPr>
          </a:p>
        </p:txBody>
      </p:sp>
      <p:sp>
        <p:nvSpPr>
          <p:cNvPr id="115715" name="Rectangle 2">
            <a:extLst>
              <a:ext uri="{FF2B5EF4-FFF2-40B4-BE49-F238E27FC236}">
                <a16:creationId xmlns:a16="http://schemas.microsoft.com/office/drawing/2014/main" id="{0FCBF23B-5CAF-4B39-3EEA-697A13A22DE0}"/>
              </a:ext>
            </a:extLst>
          </p:cNvPr>
          <p:cNvSpPr>
            <a:spLocks noRot="1" noChangeArrowheads="1" noTextEdit="1"/>
          </p:cNvSpPr>
          <p:nvPr>
            <p:ph type="sldImg"/>
          </p:nvPr>
        </p:nvSpPr>
        <p:spPr>
          <a:ln/>
        </p:spPr>
      </p:sp>
      <p:sp>
        <p:nvSpPr>
          <p:cNvPr id="115716" name="Rectangle 3">
            <a:extLst>
              <a:ext uri="{FF2B5EF4-FFF2-40B4-BE49-F238E27FC236}">
                <a16:creationId xmlns:a16="http://schemas.microsoft.com/office/drawing/2014/main" id="{032E6058-49AD-0922-F7B2-14EDC76D24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Kits are also available for testing abrasives and water. Abrasives are tested as they are often reused and salt contamination can build up in the recycling process. Water should be tested if it is to be used to wash down a blasted surface to remove dust.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86F8AF4F-5321-4280-0916-D06CD7F266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87D6C6C9-FF5B-49E1-ACB1-D8B4CC795A9B}" type="slidenum">
              <a:rPr lang="en-US" altLang="en-US">
                <a:latin typeface="Arial" panose="020B0604020202020204" pitchFamily="34" charset="0"/>
              </a:rPr>
              <a:pPr eaLnBrk="1" hangingPunct="1">
                <a:spcBef>
                  <a:spcPct val="0"/>
                </a:spcBef>
              </a:pPr>
              <a:t>84</a:t>
            </a:fld>
            <a:endParaRPr lang="en-US" altLang="en-US">
              <a:latin typeface="Arial" panose="020B0604020202020204" pitchFamily="34" charset="0"/>
            </a:endParaRPr>
          </a:p>
        </p:txBody>
      </p:sp>
      <p:sp>
        <p:nvSpPr>
          <p:cNvPr id="152579" name="Rectangle 2">
            <a:extLst>
              <a:ext uri="{FF2B5EF4-FFF2-40B4-BE49-F238E27FC236}">
                <a16:creationId xmlns:a16="http://schemas.microsoft.com/office/drawing/2014/main" id="{261DD06B-5C6B-0CA2-F340-9A2447168B7F}"/>
              </a:ext>
            </a:extLst>
          </p:cNvPr>
          <p:cNvSpPr>
            <a:spLocks noRot="1" noChangeArrowheads="1" noTextEdit="1"/>
          </p:cNvSpPr>
          <p:nvPr>
            <p:ph type="sldImg"/>
          </p:nvPr>
        </p:nvSpPr>
        <p:spPr>
          <a:ln/>
        </p:spPr>
      </p:sp>
      <p:sp>
        <p:nvSpPr>
          <p:cNvPr id="152580" name="Rectangle 3">
            <a:extLst>
              <a:ext uri="{FF2B5EF4-FFF2-40B4-BE49-F238E27FC236}">
                <a16:creationId xmlns:a16="http://schemas.microsoft.com/office/drawing/2014/main" id="{84260B4F-FCAC-6076-082D-89934313B66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Elcometer 270 Wet Sponge Pinhole Detector has replaced the 204 and 269 in the Elcometer range. The product should be referred to as the damp sponge method but the original wet sponge method goes back to a simple “battery and bell” circuit developed in the 1930’s and using a sponge as the probe to deliver the moisture to the holes in the coating.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0979BC93-C5F2-367E-19C8-5080671BBFAD}"/>
              </a:ext>
            </a:extLst>
          </p:cNvPr>
          <p:cNvSpPr>
            <a:spLocks noGrp="1" noRot="1" noChangeAspect="1" noChangeArrowheads="1" noTextEdit="1"/>
          </p:cNvSpPr>
          <p:nvPr>
            <p:ph type="sldImg"/>
          </p:nvPr>
        </p:nvSpPr>
        <p:spPr>
          <a:ln/>
        </p:spPr>
      </p:sp>
      <p:sp>
        <p:nvSpPr>
          <p:cNvPr id="153603" name="Notes Placeholder 2">
            <a:extLst>
              <a:ext uri="{FF2B5EF4-FFF2-40B4-BE49-F238E27FC236}">
                <a16:creationId xmlns:a16="http://schemas.microsoft.com/office/drawing/2014/main" id="{52110A82-582E-2411-9A37-F09F814BBC2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cs typeface="Arial" panose="020B0604020202020204" pitchFamily="34" charset="0"/>
            </a:endParaRPr>
          </a:p>
        </p:txBody>
      </p:sp>
      <p:sp>
        <p:nvSpPr>
          <p:cNvPr id="153604" name="Slide Number Placeholder 3">
            <a:extLst>
              <a:ext uri="{FF2B5EF4-FFF2-40B4-BE49-F238E27FC236}">
                <a16:creationId xmlns:a16="http://schemas.microsoft.com/office/drawing/2014/main" id="{CA7DC131-11E6-2073-0426-E3E3AE48B24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F53A36F3-010C-4878-B23C-21CAB86DC7A7}" type="slidenum">
              <a:rPr lang="en-GB" altLang="en-US" sz="1200"/>
              <a:pPr/>
              <a:t>90</a:t>
            </a:fld>
            <a:endParaRPr lang="en-GB"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80947A69-9CEE-63CF-C2B7-86F3C8334C46}"/>
              </a:ext>
            </a:extLst>
          </p:cNvPr>
          <p:cNvSpPr>
            <a:spLocks noGrp="1" noRot="1" noChangeAspect="1" noChangeArrowheads="1" noTextEdit="1"/>
          </p:cNvSpPr>
          <p:nvPr>
            <p:ph type="sldImg"/>
          </p:nvPr>
        </p:nvSpPr>
        <p:spPr>
          <a:ln/>
        </p:spPr>
      </p:sp>
      <p:sp>
        <p:nvSpPr>
          <p:cNvPr id="154627" name="Notes Placeholder 2">
            <a:extLst>
              <a:ext uri="{FF2B5EF4-FFF2-40B4-BE49-F238E27FC236}">
                <a16:creationId xmlns:a16="http://schemas.microsoft.com/office/drawing/2014/main" id="{D0DFA316-1A9F-7A99-4A20-A0A9A76A92E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cs typeface="Arial" panose="020B0604020202020204" pitchFamily="34" charset="0"/>
            </a:endParaRPr>
          </a:p>
        </p:txBody>
      </p:sp>
      <p:sp>
        <p:nvSpPr>
          <p:cNvPr id="154628" name="Slide Number Placeholder 3">
            <a:extLst>
              <a:ext uri="{FF2B5EF4-FFF2-40B4-BE49-F238E27FC236}">
                <a16:creationId xmlns:a16="http://schemas.microsoft.com/office/drawing/2014/main" id="{FD87DCA0-F38B-938D-CA58-FDA209849F2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B43393D0-4620-4E8C-8247-052A7A2B0A27}" type="slidenum">
              <a:rPr lang="en-GB" altLang="en-US" sz="1200"/>
              <a:pPr/>
              <a:t>93</a:t>
            </a:fld>
            <a:endParaRPr lang="en-GB"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87CE859B-F8E5-C6BF-F7C1-04F9376DD558}"/>
              </a:ext>
            </a:extLst>
          </p:cNvPr>
          <p:cNvSpPr>
            <a:spLocks noGrp="1" noRot="1" noChangeAspect="1" noChangeArrowheads="1" noTextEdit="1"/>
          </p:cNvSpPr>
          <p:nvPr>
            <p:ph type="sldImg"/>
          </p:nvPr>
        </p:nvSpPr>
        <p:spPr>
          <a:ln/>
        </p:spPr>
      </p:sp>
      <p:sp>
        <p:nvSpPr>
          <p:cNvPr id="155651" name="Notes Placeholder 2">
            <a:extLst>
              <a:ext uri="{FF2B5EF4-FFF2-40B4-BE49-F238E27FC236}">
                <a16:creationId xmlns:a16="http://schemas.microsoft.com/office/drawing/2014/main" id="{3B5D0CD2-A9CA-D18A-B768-17EF443BBC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cs typeface="Arial" panose="020B0604020202020204" pitchFamily="34" charset="0"/>
            </a:endParaRPr>
          </a:p>
        </p:txBody>
      </p:sp>
      <p:sp>
        <p:nvSpPr>
          <p:cNvPr id="155652" name="Slide Number Placeholder 3">
            <a:extLst>
              <a:ext uri="{FF2B5EF4-FFF2-40B4-BE49-F238E27FC236}">
                <a16:creationId xmlns:a16="http://schemas.microsoft.com/office/drawing/2014/main" id="{1F0CB7BB-6B04-F297-7D73-38028038814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FC4C2011-9EF8-4D8A-B366-D84D8396838E}" type="slidenum">
              <a:rPr lang="en-GB" altLang="en-US" sz="1200"/>
              <a:pPr/>
              <a:t>94</a:t>
            </a:fld>
            <a:endParaRPr lang="en-GB"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1F9B55E9-87EF-8E05-8E69-27A0CF2831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2D389A96-54F3-41D3-A6FF-9B49DBE1720C}" type="slidenum">
              <a:rPr lang="en-US" altLang="en-US">
                <a:latin typeface="Arial" panose="020B0604020202020204" pitchFamily="34" charset="0"/>
              </a:rPr>
              <a:pPr eaLnBrk="1" hangingPunct="1">
                <a:spcBef>
                  <a:spcPct val="0"/>
                </a:spcBef>
              </a:pPr>
              <a:t>101</a:t>
            </a:fld>
            <a:endParaRPr lang="en-US" altLang="en-US">
              <a:latin typeface="Arial" panose="020B0604020202020204" pitchFamily="34" charset="0"/>
            </a:endParaRPr>
          </a:p>
        </p:txBody>
      </p:sp>
      <p:sp>
        <p:nvSpPr>
          <p:cNvPr id="156675" name="Rectangle 2">
            <a:extLst>
              <a:ext uri="{FF2B5EF4-FFF2-40B4-BE49-F238E27FC236}">
                <a16:creationId xmlns:a16="http://schemas.microsoft.com/office/drawing/2014/main" id="{6C2191BE-E249-64AD-299D-26CF03568300}"/>
              </a:ext>
            </a:extLst>
          </p:cNvPr>
          <p:cNvSpPr>
            <a:spLocks noRot="1" noChangeArrowheads="1" noTextEdit="1"/>
          </p:cNvSpPr>
          <p:nvPr>
            <p:ph type="sldImg"/>
          </p:nvPr>
        </p:nvSpPr>
        <p:spPr>
          <a:ln/>
        </p:spPr>
      </p:sp>
      <p:sp>
        <p:nvSpPr>
          <p:cNvPr id="156676" name="Rectangle 3">
            <a:extLst>
              <a:ext uri="{FF2B5EF4-FFF2-40B4-BE49-F238E27FC236}">
                <a16:creationId xmlns:a16="http://schemas.microsoft.com/office/drawing/2014/main" id="{9439B686-1ED7-8522-3B58-7C4A1BA1BA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fifth certificate being considered is the Certificate of Conformity to Standards. This is applicable if a product has been made to meet the requirements of a particular national or international standard. Many of the inspection products are used in accordance with standards and the product is not defined within the standard in other than general terms. However, some of the physical test products and the Covermeters are made according to the requirement of specific standards and such a certificate may be appropriate.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9BAE50DF-6F3C-1C74-E31C-27F2823628E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0516D5F6-39C2-45C4-9242-62B5A810D682}" type="slidenum">
              <a:rPr lang="en-US" altLang="en-US">
                <a:latin typeface="Arial" panose="020B0604020202020204" pitchFamily="34" charset="0"/>
              </a:rPr>
              <a:pPr eaLnBrk="1" hangingPunct="1">
                <a:spcBef>
                  <a:spcPct val="0"/>
                </a:spcBef>
              </a:pPr>
              <a:t>25</a:t>
            </a:fld>
            <a:endParaRPr lang="en-US" altLang="en-US">
              <a:latin typeface="Arial" panose="020B0604020202020204" pitchFamily="34" charset="0"/>
            </a:endParaRPr>
          </a:p>
        </p:txBody>
      </p:sp>
      <p:sp>
        <p:nvSpPr>
          <p:cNvPr id="116739" name="Rectangle 2">
            <a:extLst>
              <a:ext uri="{FF2B5EF4-FFF2-40B4-BE49-F238E27FC236}">
                <a16:creationId xmlns:a16="http://schemas.microsoft.com/office/drawing/2014/main" id="{2EBD8D02-49C5-7FF8-BB07-185266A1AD54}"/>
              </a:ext>
            </a:extLst>
          </p:cNvPr>
          <p:cNvSpPr>
            <a:spLocks noRot="1" noChangeArrowheads="1" noTextEdit="1"/>
          </p:cNvSpPr>
          <p:nvPr>
            <p:ph type="sldImg"/>
          </p:nvPr>
        </p:nvSpPr>
        <p:spPr>
          <a:ln/>
        </p:spPr>
      </p:sp>
      <p:sp>
        <p:nvSpPr>
          <p:cNvPr id="116740" name="Rectangle 3">
            <a:extLst>
              <a:ext uri="{FF2B5EF4-FFF2-40B4-BE49-F238E27FC236}">
                <a16:creationId xmlns:a16="http://schemas.microsoft.com/office/drawing/2014/main" id="{E8D2496C-FE54-650C-E6D5-B26E282FF2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For testing water the kit is very simple. A sample of the water is taken using the clean dropper and placed in the clean test bottle.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269C355C-1227-4608-891F-D49CC4CB00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E90FF9D5-77C2-4966-9645-A97E940BD722}" type="slidenum">
              <a:rPr lang="en-US" altLang="en-US">
                <a:latin typeface="Arial" panose="020B0604020202020204" pitchFamily="34" charset="0"/>
              </a:rPr>
              <a:pPr eaLnBrk="1" hangingPunct="1">
                <a:spcBef>
                  <a:spcPct val="0"/>
                </a:spcBef>
              </a:pPr>
              <a:t>27</a:t>
            </a:fld>
            <a:endParaRPr lang="en-US" altLang="en-US">
              <a:latin typeface="Arial" panose="020B0604020202020204" pitchFamily="34" charset="0"/>
            </a:endParaRPr>
          </a:p>
        </p:txBody>
      </p:sp>
      <p:sp>
        <p:nvSpPr>
          <p:cNvPr id="117763" name="Rectangle 2">
            <a:extLst>
              <a:ext uri="{FF2B5EF4-FFF2-40B4-BE49-F238E27FC236}">
                <a16:creationId xmlns:a16="http://schemas.microsoft.com/office/drawing/2014/main" id="{F70F2DC8-C0EB-DF6A-4CB6-7373EC867D03}"/>
              </a:ext>
            </a:extLst>
          </p:cNvPr>
          <p:cNvSpPr>
            <a:spLocks noRot="1" noChangeArrowheads="1" noTextEdit="1"/>
          </p:cNvSpPr>
          <p:nvPr>
            <p:ph type="sldImg"/>
          </p:nvPr>
        </p:nvSpPr>
        <p:spPr>
          <a:ln/>
        </p:spPr>
      </p:sp>
      <p:sp>
        <p:nvSpPr>
          <p:cNvPr id="117764" name="Rectangle 3">
            <a:extLst>
              <a:ext uri="{FF2B5EF4-FFF2-40B4-BE49-F238E27FC236}">
                <a16:creationId xmlns:a16="http://schemas.microsoft.com/office/drawing/2014/main" id="{58F806A6-4CC0-2112-1C90-D97D189366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This image shows the effect of the different cutter angles on the same thickness of coating.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14AC491D-9681-9D53-6F0D-19D835766A9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A30196FA-1A81-4073-BAED-A2DBB16ACEED}" type="slidenum">
              <a:rPr lang="en-US" altLang="en-US">
                <a:latin typeface="Arial" panose="020B0604020202020204" pitchFamily="34" charset="0"/>
              </a:rPr>
              <a:pPr eaLnBrk="1" hangingPunct="1">
                <a:spcBef>
                  <a:spcPct val="0"/>
                </a:spcBef>
              </a:pPr>
              <a:t>32</a:t>
            </a:fld>
            <a:endParaRPr lang="en-US" altLang="en-US">
              <a:latin typeface="Arial" panose="020B0604020202020204" pitchFamily="34" charset="0"/>
            </a:endParaRPr>
          </a:p>
        </p:txBody>
      </p:sp>
      <p:sp>
        <p:nvSpPr>
          <p:cNvPr id="118787" name="Rectangle 2">
            <a:extLst>
              <a:ext uri="{FF2B5EF4-FFF2-40B4-BE49-F238E27FC236}">
                <a16:creationId xmlns:a16="http://schemas.microsoft.com/office/drawing/2014/main" id="{262C4176-330A-8F10-D471-BC7D6E8AC895}"/>
              </a:ext>
            </a:extLst>
          </p:cNvPr>
          <p:cNvSpPr>
            <a:spLocks noRot="1" noChangeArrowheads="1" noTextEdit="1"/>
          </p:cNvSpPr>
          <p:nvPr>
            <p:ph type="sldImg"/>
          </p:nvPr>
        </p:nvSpPr>
        <p:spPr>
          <a:ln/>
        </p:spPr>
      </p:sp>
      <p:sp>
        <p:nvSpPr>
          <p:cNvPr id="118788" name="Rectangle 3">
            <a:extLst>
              <a:ext uri="{FF2B5EF4-FFF2-40B4-BE49-F238E27FC236}">
                <a16:creationId xmlns:a16="http://schemas.microsoft.com/office/drawing/2014/main" id="{37DBABC3-5426-17FB-83B3-3ADCF266E67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Elcometer 116A and 116C are now fitted with spirit thermometers to avoid the use of mercury which is now a banned substance.</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Both have reservoirs of clean water to moisten one of the bulbs using a wick. As the thermometers are whirled the moisture evaporates at a rate dependant on the humidity. Evaporation causes cooling so the dry bulb will show a higher temperature than the wet bulb. This temperature depression is a measure of humidity.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46B339FE-0B22-841F-7F55-F6457C2ADE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BB8E23D6-4F7F-41B7-93F0-06D390F838E7}" type="slidenum">
              <a:rPr lang="en-US" altLang="en-US">
                <a:latin typeface="Arial" panose="020B0604020202020204" pitchFamily="34" charset="0"/>
              </a:rPr>
              <a:pPr eaLnBrk="1" hangingPunct="1">
                <a:spcBef>
                  <a:spcPct val="0"/>
                </a:spcBef>
              </a:pPr>
              <a:t>33</a:t>
            </a:fld>
            <a:endParaRPr lang="en-US" altLang="en-US">
              <a:latin typeface="Arial" panose="020B0604020202020204" pitchFamily="34" charset="0"/>
            </a:endParaRPr>
          </a:p>
        </p:txBody>
      </p:sp>
      <p:sp>
        <p:nvSpPr>
          <p:cNvPr id="119811" name="Rectangle 2">
            <a:extLst>
              <a:ext uri="{FF2B5EF4-FFF2-40B4-BE49-F238E27FC236}">
                <a16:creationId xmlns:a16="http://schemas.microsoft.com/office/drawing/2014/main" id="{F014164B-DCE7-A079-B303-2D65E063B64A}"/>
              </a:ext>
            </a:extLst>
          </p:cNvPr>
          <p:cNvSpPr>
            <a:spLocks noRot="1" noChangeArrowheads="1" noTextEdit="1"/>
          </p:cNvSpPr>
          <p:nvPr>
            <p:ph type="sldImg"/>
          </p:nvPr>
        </p:nvSpPr>
        <p:spPr>
          <a:ln/>
        </p:spPr>
      </p:sp>
      <p:sp>
        <p:nvSpPr>
          <p:cNvPr id="119812" name="Rectangle 3">
            <a:extLst>
              <a:ext uri="{FF2B5EF4-FFF2-40B4-BE49-F238E27FC236}">
                <a16:creationId xmlns:a16="http://schemas.microsoft.com/office/drawing/2014/main" id="{D7455607-D7BC-A0E4-75A8-FD5721E3C3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The wet/dry bulb calculation can be carried out using the Elcometer 115. The top half calculates the dewpoint from the wet and dry bulb values and the bottom half uses the dewpoint and the dry bulb temperature to calculate the relative humidity.</a:t>
            </a:r>
          </a:p>
          <a:p>
            <a:pPr eaLnBrk="1" hangingPunct="1"/>
            <a:endParaRPr lang="en-GB" altLang="en-US">
              <a:cs typeface="Arial" panose="020B0604020202020204" pitchFamily="34" charset="0"/>
            </a:endParaRPr>
          </a:p>
          <a:p>
            <a:pPr eaLnBrk="1" hangingPunct="1"/>
            <a:r>
              <a:rPr lang="en-GB" altLang="en-US">
                <a:cs typeface="Arial" panose="020B0604020202020204" pitchFamily="34" charset="0"/>
              </a:rPr>
              <a:t>The example given in typical of conditions in Manchester.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D0A4CFF3-757B-D021-5187-30308FA5F4C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36600" indent="-282575">
              <a:spcBef>
                <a:spcPct val="30000"/>
              </a:spcBef>
              <a:defRPr sz="1200">
                <a:solidFill>
                  <a:schemeClr val="tx1"/>
                </a:solidFill>
                <a:latin typeface="Times New Roman" panose="02020603050405020304" pitchFamily="18" charset="0"/>
                <a:cs typeface="Arial" panose="020B0604020202020204" pitchFamily="34" charset="0"/>
              </a:defRPr>
            </a:lvl2pPr>
            <a:lvl3pPr marL="1133475" indent="-225425">
              <a:spcBef>
                <a:spcPct val="30000"/>
              </a:spcBef>
              <a:defRPr sz="1200">
                <a:solidFill>
                  <a:schemeClr val="tx1"/>
                </a:solidFill>
                <a:latin typeface="Times New Roman" panose="02020603050405020304" pitchFamily="18" charset="0"/>
                <a:cs typeface="Arial" panose="020B0604020202020204" pitchFamily="34" charset="0"/>
              </a:defRPr>
            </a:lvl3pPr>
            <a:lvl4pPr marL="1587500" indent="-225425">
              <a:spcBef>
                <a:spcPct val="30000"/>
              </a:spcBef>
              <a:defRPr sz="1200">
                <a:solidFill>
                  <a:schemeClr val="tx1"/>
                </a:solidFill>
                <a:latin typeface="Times New Roman" panose="02020603050405020304" pitchFamily="18" charset="0"/>
                <a:cs typeface="Arial" panose="020B0604020202020204" pitchFamily="34" charset="0"/>
              </a:defRPr>
            </a:lvl4pPr>
            <a:lvl5pPr marL="2041525" indent="-225425">
              <a:spcBef>
                <a:spcPct val="30000"/>
              </a:spcBef>
              <a:defRPr sz="1200">
                <a:solidFill>
                  <a:schemeClr val="tx1"/>
                </a:solidFill>
                <a:latin typeface="Times New Roman" panose="02020603050405020304" pitchFamily="18" charset="0"/>
                <a:cs typeface="Arial" panose="020B0604020202020204" pitchFamily="34" charset="0"/>
              </a:defRPr>
            </a:lvl5pPr>
            <a:lvl6pPr marL="24987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559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131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70325" indent="-22542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8FD7641F-09D6-4DAA-A08D-FECB3D442488}" type="slidenum">
              <a:rPr lang="en-US" altLang="en-US">
                <a:latin typeface="Arial" panose="020B0604020202020204" pitchFamily="34" charset="0"/>
              </a:rPr>
              <a:pPr eaLnBrk="1" hangingPunct="1">
                <a:spcBef>
                  <a:spcPct val="0"/>
                </a:spcBef>
              </a:pPr>
              <a:t>34</a:t>
            </a:fld>
            <a:endParaRPr lang="en-US" altLang="en-US">
              <a:latin typeface="Arial" panose="020B0604020202020204" pitchFamily="34" charset="0"/>
            </a:endParaRPr>
          </a:p>
        </p:txBody>
      </p:sp>
      <p:sp>
        <p:nvSpPr>
          <p:cNvPr id="120835" name="Rectangle 2">
            <a:extLst>
              <a:ext uri="{FF2B5EF4-FFF2-40B4-BE49-F238E27FC236}">
                <a16:creationId xmlns:a16="http://schemas.microsoft.com/office/drawing/2014/main" id="{5342402D-1758-33A4-9FB2-34480CF23903}"/>
              </a:ext>
            </a:extLst>
          </p:cNvPr>
          <p:cNvSpPr>
            <a:spLocks noRot="1" noChangeArrowheads="1" noTextEdit="1"/>
          </p:cNvSpPr>
          <p:nvPr>
            <p:ph type="sldImg"/>
          </p:nvPr>
        </p:nvSpPr>
        <p:spPr>
          <a:ln/>
        </p:spPr>
      </p:sp>
      <p:sp>
        <p:nvSpPr>
          <p:cNvPr id="120836" name="Rectangle 3">
            <a:extLst>
              <a:ext uri="{FF2B5EF4-FFF2-40B4-BE49-F238E27FC236}">
                <a16:creationId xmlns:a16="http://schemas.microsoft.com/office/drawing/2014/main" id="{7EE50503-52B4-3CF5-C17D-04F1A0C3E2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cs typeface="Arial" panose="020B0604020202020204" pitchFamily="34" charset="0"/>
              </a:rPr>
              <a:t>This image shows the effect of the different cutter angles on the same thickness of coating.</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58E1AC8-AD40-B344-AB8D-9245435E48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7050" y="115888"/>
            <a:ext cx="21367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6"/>
            <a:ext cx="7772400" cy="1470025"/>
          </a:xfrm>
        </p:spPr>
        <p:txBody>
          <a:bodyPr/>
          <a:lstStyle>
            <a:lvl1pPr>
              <a:defRPr b="1"/>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77959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69164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2622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20521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7950" y="274638"/>
            <a:ext cx="6192838" cy="7064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179388" y="1341438"/>
            <a:ext cx="4316412"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48200" y="1341438"/>
            <a:ext cx="4316413" cy="4525962"/>
          </a:xfrm>
        </p:spPr>
        <p:txBody>
          <a:bodyPr rtlCol="0">
            <a:normAutofit/>
          </a:bodyPr>
          <a:lstStyle/>
          <a:p>
            <a:pPr lvl="0"/>
            <a:endParaRPr lang="en-GB" noProof="0"/>
          </a:p>
        </p:txBody>
      </p:sp>
      <p:sp>
        <p:nvSpPr>
          <p:cNvPr id="5" name="Rectangle 6">
            <a:extLst>
              <a:ext uri="{FF2B5EF4-FFF2-40B4-BE49-F238E27FC236}">
                <a16:creationId xmlns:a16="http://schemas.microsoft.com/office/drawing/2014/main" id="{D892705C-ACB9-EA5F-386D-47C0A70D335C}"/>
              </a:ext>
            </a:extLst>
          </p:cNvPr>
          <p:cNvSpPr>
            <a:spLocks noGrp="1" noChangeArrowheads="1"/>
          </p:cNvSpPr>
          <p:nvPr>
            <p:ph type="sldNum" sz="quarter" idx="10"/>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509BB1B2-B914-4B0D-A210-44BE238CB98F}" type="slidenum">
              <a:rPr lang="en-US" altLang="en-US"/>
              <a:pPr/>
              <a:t>‹#›</a:t>
            </a:fld>
            <a:endParaRPr lang="en-US" altLang="en-US"/>
          </a:p>
        </p:txBody>
      </p:sp>
    </p:spTree>
    <p:extLst>
      <p:ext uri="{BB962C8B-B14F-4D97-AF65-F5344CB8AC3E}">
        <p14:creationId xmlns:p14="http://schemas.microsoft.com/office/powerpoint/2010/main" val="214976857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7950" y="274638"/>
            <a:ext cx="6192838" cy="706437"/>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179388" y="1341438"/>
            <a:ext cx="4316412" cy="4525962"/>
          </a:xfrm>
        </p:spPr>
        <p:txBody>
          <a:bodyPr rtlCol="0">
            <a:normAutofit/>
          </a:bodyPr>
          <a:lstStyle/>
          <a:p>
            <a:pPr lvl="0"/>
            <a:endParaRPr lang="en-GB" noProof="0"/>
          </a:p>
        </p:txBody>
      </p:sp>
      <p:sp>
        <p:nvSpPr>
          <p:cNvPr id="4" name="Text Placeholder 3"/>
          <p:cNvSpPr>
            <a:spLocks noGrp="1"/>
          </p:cNvSpPr>
          <p:nvPr>
            <p:ph type="body" sz="half" idx="2"/>
          </p:nvPr>
        </p:nvSpPr>
        <p:spPr>
          <a:xfrm>
            <a:off x="4648200" y="1341438"/>
            <a:ext cx="4316413"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a:extLst>
              <a:ext uri="{FF2B5EF4-FFF2-40B4-BE49-F238E27FC236}">
                <a16:creationId xmlns:a16="http://schemas.microsoft.com/office/drawing/2014/main" id="{7ECEA52D-ADB7-1FF7-7281-189E8F508051}"/>
              </a:ext>
            </a:extLst>
          </p:cNvPr>
          <p:cNvSpPr>
            <a:spLocks noGrp="1" noChangeArrowheads="1"/>
          </p:cNvSpPr>
          <p:nvPr>
            <p:ph type="sldNum" sz="quarter" idx="10"/>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ED60F0DD-1847-4CF3-B3B8-F5C4CCC56BAF}" type="slidenum">
              <a:rPr lang="en-US" altLang="en-US"/>
              <a:pPr/>
              <a:t>‹#›</a:t>
            </a:fld>
            <a:endParaRPr lang="en-US" altLang="en-US"/>
          </a:p>
        </p:txBody>
      </p:sp>
    </p:spTree>
    <p:extLst>
      <p:ext uri="{BB962C8B-B14F-4D97-AF65-F5344CB8AC3E}">
        <p14:creationId xmlns:p14="http://schemas.microsoft.com/office/powerpoint/2010/main" val="237283869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7950" y="274638"/>
            <a:ext cx="6192838" cy="706437"/>
          </a:xfrm>
          <a:prstGeom prst="rect">
            <a:avLst/>
          </a:prstGeom>
        </p:spPr>
        <p:txBody>
          <a:bodyPr/>
          <a:lstStyle/>
          <a:p>
            <a:r>
              <a:rPr lang="en-US"/>
              <a:t>Click to edit Master title style</a:t>
            </a:r>
            <a:endParaRPr lang="en-GB"/>
          </a:p>
        </p:txBody>
      </p:sp>
      <p:sp>
        <p:nvSpPr>
          <p:cNvPr id="3" name="Table Placeholder 2"/>
          <p:cNvSpPr>
            <a:spLocks noGrp="1"/>
          </p:cNvSpPr>
          <p:nvPr>
            <p:ph type="tbl" idx="1"/>
          </p:nvPr>
        </p:nvSpPr>
        <p:spPr>
          <a:xfrm>
            <a:off x="179388" y="1341438"/>
            <a:ext cx="8785225" cy="4525962"/>
          </a:xfrm>
          <a:prstGeom prst="rect">
            <a:avLst/>
          </a:prstGeom>
        </p:spPr>
        <p:txBody>
          <a:bodyPr rtlCol="0">
            <a:normAutofit/>
          </a:bodyPr>
          <a:lstStyle/>
          <a:p>
            <a:pPr lvl="0"/>
            <a:endParaRPr lang="en-GB" noProof="0"/>
          </a:p>
        </p:txBody>
      </p:sp>
      <p:sp>
        <p:nvSpPr>
          <p:cNvPr id="4" name="Rectangle 6">
            <a:extLst>
              <a:ext uri="{FF2B5EF4-FFF2-40B4-BE49-F238E27FC236}">
                <a16:creationId xmlns:a16="http://schemas.microsoft.com/office/drawing/2014/main" id="{85667B0B-368C-6C00-5CC0-1F30DCCF0EA6}"/>
              </a:ext>
            </a:extLst>
          </p:cNvPr>
          <p:cNvSpPr>
            <a:spLocks noGrp="1" noChangeArrowheads="1"/>
          </p:cNvSpPr>
          <p:nvPr>
            <p:ph type="sldNum" sz="quarter" idx="10"/>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83F3D0BC-30B4-4D5D-A2F7-8E00E411F080}" type="slidenum">
              <a:rPr lang="en-US" altLang="en-US"/>
              <a:pPr/>
              <a:t>‹#›</a:t>
            </a:fld>
            <a:endParaRPr lang="en-US" altLang="en-US"/>
          </a:p>
        </p:txBody>
      </p:sp>
    </p:spTree>
    <p:extLst>
      <p:ext uri="{BB962C8B-B14F-4D97-AF65-F5344CB8AC3E}">
        <p14:creationId xmlns:p14="http://schemas.microsoft.com/office/powerpoint/2010/main" val="88888071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0" y="0"/>
            <a:ext cx="6192838" cy="706438"/>
          </a:xfrm>
          <a:prstGeom prst="rect">
            <a:avLst/>
          </a:prstGeom>
          <a:noFill/>
          <a:ln>
            <a:noFill/>
          </a:ln>
          <a:effectLst/>
        </p:spPr>
        <p:txBody>
          <a:bodyPr/>
          <a:lstStyle/>
          <a:p>
            <a:pPr lvl="0"/>
            <a:r>
              <a:rPr lang="en-US" dirty="0"/>
              <a:t>Click to edit Master title style</a:t>
            </a:r>
          </a:p>
        </p:txBody>
      </p:sp>
      <p:sp>
        <p:nvSpPr>
          <p:cNvPr id="2" name="Rectangle 6">
            <a:extLst>
              <a:ext uri="{FF2B5EF4-FFF2-40B4-BE49-F238E27FC236}">
                <a16:creationId xmlns:a16="http://schemas.microsoft.com/office/drawing/2014/main" id="{C137CAE7-8A77-BAB1-9FA0-AA2FF1872770}"/>
              </a:ext>
            </a:extLst>
          </p:cNvPr>
          <p:cNvSpPr>
            <a:spLocks noGrp="1" noChangeArrowheads="1"/>
          </p:cNvSpPr>
          <p:nvPr>
            <p:ph type="sldNum" sz="quarter" idx="10"/>
          </p:nvPr>
        </p:nvSpPr>
        <p:spPr>
          <a:xfrm>
            <a:off x="107950" y="6453188"/>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BF4417CC-D5C9-4715-9055-4DC2B67ACB25}" type="slidenum">
              <a:rPr lang="en-US" altLang="en-US"/>
              <a:pPr/>
              <a:t>‹#›</a:t>
            </a:fld>
            <a:endParaRPr lang="en-US" altLang="en-US"/>
          </a:p>
        </p:txBody>
      </p:sp>
    </p:spTree>
    <p:extLst>
      <p:ext uri="{BB962C8B-B14F-4D97-AF65-F5344CB8AC3E}">
        <p14:creationId xmlns:p14="http://schemas.microsoft.com/office/powerpoint/2010/main" val="737509327"/>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0" y="0"/>
            <a:ext cx="6192838" cy="706438"/>
          </a:xfrm>
          <a:prstGeom prst="rect">
            <a:avLst/>
          </a:prstGeom>
          <a:noFill/>
          <a:ln>
            <a:noFill/>
          </a:ln>
          <a:effectLst/>
        </p:spPr>
        <p:txBody>
          <a:bodyPr/>
          <a:lstStyle/>
          <a:p>
            <a:pPr lvl="0"/>
            <a:r>
              <a:rPr lang="en-US" dirty="0"/>
              <a:t>Click to edit Master title style</a:t>
            </a:r>
          </a:p>
        </p:txBody>
      </p:sp>
      <p:sp>
        <p:nvSpPr>
          <p:cNvPr id="2" name="Rectangle 6">
            <a:extLst>
              <a:ext uri="{FF2B5EF4-FFF2-40B4-BE49-F238E27FC236}">
                <a16:creationId xmlns:a16="http://schemas.microsoft.com/office/drawing/2014/main" id="{C5885553-71FD-F319-4288-C96B667860CA}"/>
              </a:ext>
            </a:extLst>
          </p:cNvPr>
          <p:cNvSpPr>
            <a:spLocks noGrp="1" noChangeArrowheads="1"/>
          </p:cNvSpPr>
          <p:nvPr>
            <p:ph type="sldNum" sz="quarter" idx="10"/>
          </p:nvPr>
        </p:nvSpPr>
        <p:spPr>
          <a:xfrm>
            <a:off x="107950" y="6453188"/>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149F5E7E-B0C4-4B8A-A16E-3EEE0EC9F9F5}" type="slidenum">
              <a:rPr lang="en-US" altLang="en-US"/>
              <a:pPr/>
              <a:t>‹#›</a:t>
            </a:fld>
            <a:endParaRPr lang="en-US" altLang="en-US"/>
          </a:p>
        </p:txBody>
      </p:sp>
    </p:spTree>
    <p:extLst>
      <p:ext uri="{BB962C8B-B14F-4D97-AF65-F5344CB8AC3E}">
        <p14:creationId xmlns:p14="http://schemas.microsoft.com/office/powerpoint/2010/main" val="2817198560"/>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23810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97786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a:t>Click to edit Master title style</a:t>
            </a:r>
            <a:endParaRPr lang="en-GB" dirty="0"/>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14092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68647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92347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610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620689"/>
            <a:ext cx="5111750" cy="55054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62398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612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26" Type="http://schemas.openxmlformats.org/officeDocument/2006/relationships/hyperlink" Target="https://inspect.elcometer.com/" TargetMode="Externa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s://www.elcometer.com/" TargetMode="External"/><Relationship Id="rId29"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s://spray.elcometer.com/"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28" Type="http://schemas.openxmlformats.org/officeDocument/2006/relationships/hyperlink" Target="https://ndt.elcometer.com/" TargetMode="Externa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hyperlink" Target="https://blast.elcometer.com/" TargetMode="Externa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a:extLst>
              <a:ext uri="{FF2B5EF4-FFF2-40B4-BE49-F238E27FC236}">
                <a16:creationId xmlns:a16="http://schemas.microsoft.com/office/drawing/2014/main" id="{53AC82A7-4D84-54DF-9730-888160175368}"/>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2700" y="-26988"/>
            <a:ext cx="30718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2A465F7F-3453-23D7-69A3-03B6CFF7943F}"/>
              </a:ext>
            </a:extLst>
          </p:cNvPr>
          <p:cNvSpPr>
            <a:spLocks noGrp="1" noChangeArrowheads="1"/>
          </p:cNvSpPr>
          <p:nvPr>
            <p:ph type="title"/>
          </p:nvPr>
        </p:nvSpPr>
        <p:spPr bwMode="auto">
          <a:xfrm>
            <a:off x="1042988" y="274638"/>
            <a:ext cx="76438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8" name="Text Placeholder 2">
            <a:extLst>
              <a:ext uri="{FF2B5EF4-FFF2-40B4-BE49-F238E27FC236}">
                <a16:creationId xmlns:a16="http://schemas.microsoft.com/office/drawing/2014/main" id="{0F86CDBF-1876-BA42-E894-D37B0F32D53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1029" name="Picture 7">
            <a:hlinkClick r:id="rId20"/>
            <a:extLst>
              <a:ext uri="{FF2B5EF4-FFF2-40B4-BE49-F238E27FC236}">
                <a16:creationId xmlns:a16="http://schemas.microsoft.com/office/drawing/2014/main" id="{2403AC8E-68CC-88C4-CF1A-D75C7D38F5E8}"/>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6877050" y="115888"/>
            <a:ext cx="21367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8">
            <a:hlinkClick r:id="rId22"/>
            <a:extLst>
              <a:ext uri="{FF2B5EF4-FFF2-40B4-BE49-F238E27FC236}">
                <a16:creationId xmlns:a16="http://schemas.microsoft.com/office/drawing/2014/main" id="{B85DD953-948D-156E-173C-02A0CFCC464A}"/>
              </a:ext>
            </a:extLst>
          </p:cNvPr>
          <p:cNvPicPr>
            <a:picLocks noChangeAspect="1" noChangeArrowheads="1"/>
          </p:cNvPicPr>
          <p:nvPr userDrawn="1"/>
        </p:nvPicPr>
        <p:blipFill>
          <a:blip r:embed="rId23">
            <a:grayscl/>
            <a:extLst>
              <a:ext uri="{28A0092B-C50C-407E-A947-70E740481C1C}">
                <a14:useLocalDpi xmlns:a14="http://schemas.microsoft.com/office/drawing/2010/main" val="0"/>
              </a:ext>
            </a:extLst>
          </a:blip>
          <a:srcRect/>
          <a:stretch>
            <a:fillRect/>
          </a:stretch>
        </p:blipFill>
        <p:spPr bwMode="auto">
          <a:xfrm>
            <a:off x="7034213" y="6300788"/>
            <a:ext cx="4175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9">
            <a:hlinkClick r:id="rId24"/>
            <a:extLst>
              <a:ext uri="{FF2B5EF4-FFF2-40B4-BE49-F238E27FC236}">
                <a16:creationId xmlns:a16="http://schemas.microsoft.com/office/drawing/2014/main" id="{3089A0BF-ADD7-F8E8-CF97-37EFA7ABB045}"/>
              </a:ext>
            </a:extLst>
          </p:cNvPr>
          <p:cNvPicPr>
            <a:picLocks noChangeAspect="1" noChangeArrowheads="1"/>
          </p:cNvPicPr>
          <p:nvPr userDrawn="1"/>
        </p:nvPicPr>
        <p:blipFill>
          <a:blip r:embed="rId25">
            <a:grayscl/>
            <a:extLst>
              <a:ext uri="{28A0092B-C50C-407E-A947-70E740481C1C}">
                <a14:useLocalDpi xmlns:a14="http://schemas.microsoft.com/office/drawing/2010/main" val="0"/>
              </a:ext>
            </a:extLst>
          </a:blip>
          <a:srcRect/>
          <a:stretch>
            <a:fillRect/>
          </a:stretch>
        </p:blipFill>
        <p:spPr bwMode="auto">
          <a:xfrm>
            <a:off x="7596188" y="6300788"/>
            <a:ext cx="4175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0">
            <a:hlinkClick r:id="rId26"/>
            <a:extLst>
              <a:ext uri="{FF2B5EF4-FFF2-40B4-BE49-F238E27FC236}">
                <a16:creationId xmlns:a16="http://schemas.microsoft.com/office/drawing/2014/main" id="{8915FD70-8288-E5DB-A494-0220B2E4BEF7}"/>
              </a:ext>
            </a:extLst>
          </p:cNvPr>
          <p:cNvPicPr>
            <a:picLocks noChangeAspect="1" noChangeArrowheads="1"/>
          </p:cNvPicPr>
          <p:nvPr userDrawn="1"/>
        </p:nvPicPr>
        <p:blipFill>
          <a:blip r:embed="rId27">
            <a:grayscl/>
            <a:extLst>
              <a:ext uri="{28A0092B-C50C-407E-A947-70E740481C1C}">
                <a14:useLocalDpi xmlns:a14="http://schemas.microsoft.com/office/drawing/2010/main" val="0"/>
              </a:ext>
            </a:extLst>
          </a:blip>
          <a:srcRect/>
          <a:stretch>
            <a:fillRect/>
          </a:stretch>
        </p:blipFill>
        <p:spPr bwMode="auto">
          <a:xfrm>
            <a:off x="8058150" y="6316663"/>
            <a:ext cx="4016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a:hlinkClick r:id="rId28"/>
            <a:extLst>
              <a:ext uri="{FF2B5EF4-FFF2-40B4-BE49-F238E27FC236}">
                <a16:creationId xmlns:a16="http://schemas.microsoft.com/office/drawing/2014/main" id="{CA21CBD2-C3E6-9F6D-3230-0CEBFD6D59EC}"/>
              </a:ext>
            </a:extLst>
          </p:cNvPr>
          <p:cNvPicPr>
            <a:picLocks noChangeAspect="1" noChangeArrowheads="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32813" y="6313488"/>
            <a:ext cx="404812"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7313" r:id="rId1"/>
    <p:sldLayoutId id="2147497302" r:id="rId2"/>
    <p:sldLayoutId id="2147497303" r:id="rId3"/>
    <p:sldLayoutId id="2147497304" r:id="rId4"/>
    <p:sldLayoutId id="2147497305" r:id="rId5"/>
    <p:sldLayoutId id="2147497306" r:id="rId6"/>
    <p:sldLayoutId id="2147497307" r:id="rId7"/>
    <p:sldLayoutId id="2147497308" r:id="rId8"/>
    <p:sldLayoutId id="2147497309" r:id="rId9"/>
    <p:sldLayoutId id="2147497310" r:id="rId10"/>
    <p:sldLayoutId id="2147497311" r:id="rId11"/>
    <p:sldLayoutId id="2147497312" r:id="rId12"/>
    <p:sldLayoutId id="2147497314" r:id="rId13"/>
    <p:sldLayoutId id="2147497315" r:id="rId14"/>
    <p:sldLayoutId id="2147497316" r:id="rId15"/>
    <p:sldLayoutId id="2147497317" r:id="rId16"/>
    <p:sldLayoutId id="2147497318" r:id="rId17"/>
  </p:sldLayoutIdLst>
  <p:txStyles>
    <p:title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Calibri" panose="020F0502020204030204" pitchFamily="34" charset="0"/>
        </a:defRPr>
      </a:lvl2pPr>
      <a:lvl3pPr algn="ctr" rtl="0" eaLnBrk="0" fontAlgn="base" hangingPunct="0">
        <a:spcBef>
          <a:spcPct val="0"/>
        </a:spcBef>
        <a:spcAft>
          <a:spcPct val="0"/>
        </a:spcAft>
        <a:defRPr sz="3200">
          <a:solidFill>
            <a:schemeClr val="tx1"/>
          </a:solidFill>
          <a:latin typeface="Calibri" panose="020F0502020204030204" pitchFamily="34" charset="0"/>
        </a:defRPr>
      </a:lvl3pPr>
      <a:lvl4pPr algn="ctr" rtl="0" eaLnBrk="0" fontAlgn="base" hangingPunct="0">
        <a:spcBef>
          <a:spcPct val="0"/>
        </a:spcBef>
        <a:spcAft>
          <a:spcPct val="0"/>
        </a:spcAft>
        <a:defRPr sz="3200">
          <a:solidFill>
            <a:schemeClr val="tx1"/>
          </a:solidFill>
          <a:latin typeface="Calibri" panose="020F0502020204030204" pitchFamily="34" charset="0"/>
        </a:defRPr>
      </a:lvl4pPr>
      <a:lvl5pPr algn="ctr" rtl="0" eaLnBrk="0" fontAlgn="base" hangingPunct="0">
        <a:spcBef>
          <a:spcPct val="0"/>
        </a:spcBef>
        <a:spcAft>
          <a:spcPct val="0"/>
        </a:spcAft>
        <a:defRPr sz="3200">
          <a:solidFill>
            <a:schemeClr val="tx1"/>
          </a:solidFill>
          <a:latin typeface="Calibri" panose="020F0502020204030204" pitchFamily="34" charset="0"/>
        </a:defRPr>
      </a:lvl5pPr>
      <a:lvl6pPr marL="457200" algn="ctr" rtl="0" fontAlgn="base">
        <a:spcBef>
          <a:spcPct val="0"/>
        </a:spcBef>
        <a:spcAft>
          <a:spcPct val="0"/>
        </a:spcAft>
        <a:defRPr sz="3200">
          <a:solidFill>
            <a:schemeClr val="tx1"/>
          </a:solidFill>
          <a:latin typeface="Calibri" panose="020F0502020204030204" pitchFamily="34" charset="0"/>
        </a:defRPr>
      </a:lvl6pPr>
      <a:lvl7pPr marL="914400" algn="ctr" rtl="0" fontAlgn="base">
        <a:spcBef>
          <a:spcPct val="0"/>
        </a:spcBef>
        <a:spcAft>
          <a:spcPct val="0"/>
        </a:spcAft>
        <a:defRPr sz="3200">
          <a:solidFill>
            <a:schemeClr val="tx1"/>
          </a:solidFill>
          <a:latin typeface="Calibri" panose="020F0502020204030204" pitchFamily="34" charset="0"/>
        </a:defRPr>
      </a:lvl7pPr>
      <a:lvl8pPr marL="1371600" algn="ctr" rtl="0" fontAlgn="base">
        <a:spcBef>
          <a:spcPct val="0"/>
        </a:spcBef>
        <a:spcAft>
          <a:spcPct val="0"/>
        </a:spcAft>
        <a:defRPr sz="3200">
          <a:solidFill>
            <a:schemeClr val="tx1"/>
          </a:solidFill>
          <a:latin typeface="Calibri" panose="020F0502020204030204" pitchFamily="34" charset="0"/>
        </a:defRPr>
      </a:lvl8pPr>
      <a:lvl9pPr marL="1828800" algn="ctr" rtl="0" fontAlgn="base">
        <a:spcBef>
          <a:spcPct val="0"/>
        </a:spcBef>
        <a:spcAft>
          <a:spcPct val="0"/>
        </a:spcAft>
        <a:defRPr sz="32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Clr>
          <a:srgbClr val="FF6600"/>
        </a:buClr>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FF6600"/>
        </a:buClr>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FF6600"/>
        </a:buClr>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FF6600"/>
        </a:buClr>
        <a:buFont typeface="Arial" panose="020B0604020202020204" pitchFamily="34" charset="0"/>
        <a:buChar char="•"/>
        <a:defRPr sz="2000" kern="1200">
          <a:solidFill>
            <a:srgbClr val="7F7F7F"/>
          </a:solidFill>
          <a:latin typeface="+mn-lt"/>
          <a:ea typeface="+mn-ea"/>
          <a:cs typeface="+mn-cs"/>
        </a:defRPr>
      </a:lvl4pPr>
      <a:lvl5pPr marL="2057400" indent="-228600" algn="l" rtl="0" eaLnBrk="0" fontAlgn="base" hangingPunct="0">
        <a:spcBef>
          <a:spcPct val="20000"/>
        </a:spcBef>
        <a:spcAft>
          <a:spcPct val="0"/>
        </a:spcAft>
        <a:buClr>
          <a:srgbClr val="FF6600"/>
        </a:buClr>
        <a:buFont typeface="Arial" panose="020B0604020202020204" pitchFamily="34" charset="0"/>
        <a:buChar char="•"/>
        <a:defRPr sz="2000" kern="1200">
          <a:solidFill>
            <a:srgbClr val="7F7F7F"/>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00.xml.rels><?xml version="1.0" encoding="UTF-8" standalone="yes"?>
<Relationships xmlns="http://schemas.openxmlformats.org/package/2006/relationships"><Relationship Id="rId2" Type="http://schemas.openxmlformats.org/officeDocument/2006/relationships/hyperlink" Target="https://youtu.be/vtndOTylUmw" TargetMode="Externa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vMws9YLPt8Y"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uk/imgres?imgurl=http://www.extremedreamsautomotive.com/images/bluetooth/bluetooth-logo.jpg&amp;imgrefurl=http://www.extremedreamsautomotive.com/images/bluetooth/&amp;h=290&amp;w=1181&amp;sz=70&amp;tbnid=NCksJjH4_BvU7M:&amp;tbnh=37&amp;tbnw=150&amp;prev=/images?q=bluetooth+logo&amp;usg=__eCZ4LD1QDb3pPmp1-40iZA7hUPk=&amp;sa=X&amp;ei=LZBRTPX7Acz44gbR16XfAw&amp;ved=0CB0Q9QEwAg"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uk/imgres?imgurl=http://www.extremedreamsautomotive.com/images/bluetooth/bluetooth-logo.jpg&amp;imgrefurl=http://www.extremedreamsautomotive.com/images/bluetooth/&amp;h=290&amp;w=1181&amp;sz=70&amp;tbnid=NCksJjH4_BvU7M:&amp;tbnh=37&amp;tbnw=150&amp;prev=/images?q=bluetooth+logo&amp;usg=__eCZ4LD1QDb3pPmp1-40iZA7hUPk=&amp;sa=X&amp;ei=LZBRTPX7Acz44gbR16XfAw&amp;ved=0CB0Q9QEwAg"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hyperlink" Target="https://youtu.be/Cu6GBwCx02E"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docid=sU0hxwMP_-NtZM&amp;tbnid=77OFM5nEOyjJbM:&amp;ved=0CAUQjRw&amp;url=http%3A%2F%2Fwww.the3dstudio.com%2Fproduct_details.aspx%3Fid_product%3D660557&amp;ei=C83YU4WPOLKw7Abf2oDgBw&amp;bvm=bv.71778758,d.ZGU&amp;psig=AFQjCNHr2srx8zLsH25EhofTMCI-aWsJ_g&amp;ust=1406803586268360" TargetMode="External"/><Relationship Id="rId2" Type="http://schemas.openxmlformats.org/officeDocument/2006/relationships/slide" Target="slide2.xml"/><Relationship Id="rId1" Type="http://schemas.openxmlformats.org/officeDocument/2006/relationships/slideLayout" Target="../slideLayouts/slideLayout12.xml"/><Relationship Id="rId4" Type="http://schemas.openxmlformats.org/officeDocument/2006/relationships/image" Target="../media/image52.gif"/></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google.co.uk/url?sa=i&amp;rct=j&amp;q=&amp;esrc=s&amp;source=images&amp;cd=&amp;cad=rja&amp;uact=8&amp;docid=yDT7hXO8egg7BM&amp;tbnid=f-WVj3yad2TglM:&amp;ved=0CAUQjRw&amp;url=http%3A%2F%2Fwww.aereco.com%2Fventilation-systems%2Fdemand-controlled-ventilation%2Fhumidity-sensitive-ventilation%2F&amp;ei=lc_YU8OgI8KI7AaZyIHICQ&amp;bvm=bv.71778758,d.ZGU&amp;psig=AFQjCNFX9apnlIs4RLF1DWwwttbEFiRX6Q&amp;ust=1406804228985965" TargetMode="Externa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docid=v_jhpxbylbLcHM&amp;tbnid=KsqPQRCYt-kD-M:&amp;ved=0CAUQjRw&amp;url=http%3A%2F%2Fptmusindo.wordpress.com%2Fjob-info%2Finspection-equipment-painting%2F&amp;ei=zdLYU7LeGcaqPNWwgPAO&amp;bvm=bv.71778758,d.ZGU&amp;psig=AFQjCNEq89lGdAGx626nB24-LGZbp3eK5g&amp;ust=1406805007321706"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X9lx0IHrHjQ" TargetMode="External"/><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http://www.google.co.uk/url?sa=i&amp;source=images&amp;cd=&amp;cad=rja&amp;uact=8&amp;docid=wBMOlbfCzAu0TM&amp;tbnid=gw0OIZ_-4OHzMM&amp;ved=0CAgQjRw&amp;url=http%3A%2F%2Fwww.ece.neu.edu%2Ffaculty%2Fnian%2Fmom%2Felectromagnets.html&amp;ei=VczxU-q7AcLT7Ab394CABQ&amp;psig=AFQjCNF97AwOY44-bFoqHTNKzGDNwRIHNw&amp;ust=1408441813138210"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docid=q7MwuQ9JOpCv0M&amp;tbnid=IQ6CJwumR6ruJM:&amp;ved=0CAUQjRw&amp;url=http%3A%2F%2Fwww.eurocircuits.com%2Findex.php%2Feurocircuits-printed-circuits-blog%2Fgold-plating-for-edge-connectors&amp;ei=hdXxU4-HJar17AaCroAw&amp;psig=AFQjCNF-rwKXni6sncl5w0jPX1LT-B-glQ&amp;ust=1408444117901779"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hyperlink" Target="https://youtu.be/0eQLTmZnV4U"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86.jpeg"/></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7.png"/><Relationship Id="rId4" Type="http://schemas.openxmlformats.org/officeDocument/2006/relationships/image" Target="../media/image91.jpeg"/></Relationships>
</file>

<file path=ppt/slides/_rels/slide6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76.xml.rels><?xml version="1.0" encoding="UTF-8" standalone="yes"?>
<Relationships xmlns="http://schemas.openxmlformats.org/package/2006/relationships"><Relationship Id="rId3" Type="http://schemas.openxmlformats.org/officeDocument/2006/relationships/hyperlink" Target="http://www.google.co.uk/imgres?imgurl=http://www.extremedreamsautomotive.com/images/bluetooth/bluetooth-logo.jpg&amp;imgrefurl=http://www.extremedreamsautomotive.com/images/bluetooth/&amp;h=290&amp;w=1181&amp;sz=70&amp;tbnid=NCksJjH4_BvU7M:&amp;tbnh=37&amp;tbnw=150&amp;prev=/images?q=bluetooth+logo&amp;usg=__eCZ4LD1QDb3pPmp1-40iZA7hUPk=&amp;sa=X&amp;ei=LZBRTPX7Acz44gbR16XfAw&amp;ved=0CB0Q9QEwAg"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7.xml.rels><?xml version="1.0" encoding="UTF-8" standalone="yes"?>
<Relationships xmlns="http://schemas.openxmlformats.org/package/2006/relationships"><Relationship Id="rId3" Type="http://schemas.openxmlformats.org/officeDocument/2006/relationships/hyperlink" Target="http://www.google.co.uk/imgres?imgurl=http://www.extremedreamsautomotive.com/images/bluetooth/bluetooth-logo.jpg&amp;imgrefurl=http://www.extremedreamsautomotive.com/images/bluetooth/&amp;h=290&amp;w=1181&amp;sz=70&amp;tbnid=NCksJjH4_BvU7M:&amp;tbnh=37&amp;tbnw=150&amp;prev=/images?q=bluetooth+logo&amp;usg=__eCZ4LD1QDb3pPmp1-40iZA7hUPk=&amp;sa=X&amp;ei=LZBRTPX7Acz44gbR16XfAw&amp;ved=0CB0Q9QEwAg"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jpeg"/><Relationship Id="rId4" Type="http://schemas.openxmlformats.org/officeDocument/2006/relationships/image" Target="../media/image107.png"/><Relationship Id="rId9"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80.xml.rels><?xml version="1.0" encoding="UTF-8" standalone="yes"?>
<Relationships xmlns="http://schemas.openxmlformats.org/package/2006/relationships"><Relationship Id="rId2" Type="http://schemas.openxmlformats.org/officeDocument/2006/relationships/hyperlink" Target="https://youtu.be/xOJp-uOYQCs"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9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94.xml.rels><?xml version="1.0" encoding="UTF-8" standalone="yes"?>
<Relationships xmlns="http://schemas.openxmlformats.org/package/2006/relationships"><Relationship Id="rId3" Type="http://schemas.openxmlformats.org/officeDocument/2006/relationships/hyperlink" Target="https://youtu.be/SwTjZOJDJ-s"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13.xml"/><Relationship Id="rId5" Type="http://schemas.openxmlformats.org/officeDocument/2006/relationships/image" Target="../media/image141.png"/><Relationship Id="rId4" Type="http://schemas.openxmlformats.org/officeDocument/2006/relationships/image" Target="../media/image140.png"/></Relationships>
</file>

<file path=ppt/slides/_rels/slide9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Box 1">
            <a:extLst>
              <a:ext uri="{FF2B5EF4-FFF2-40B4-BE49-F238E27FC236}">
                <a16:creationId xmlns:a16="http://schemas.microsoft.com/office/drawing/2014/main" id="{63265111-A7A8-E069-D3ED-AF50132943A8}"/>
              </a:ext>
            </a:extLst>
          </p:cNvPr>
          <p:cNvSpPr txBox="1">
            <a:spLocks noChangeArrowheads="1"/>
          </p:cNvSpPr>
          <p:nvPr/>
        </p:nvSpPr>
        <p:spPr bwMode="auto">
          <a:xfrm>
            <a:off x="1689100" y="3136900"/>
            <a:ext cx="5765800" cy="2505075"/>
          </a:xfrm>
          <a:prstGeom prst="rect">
            <a:avLst/>
          </a:prstGeom>
          <a:noFill/>
          <a:ln>
            <a:noFill/>
          </a:ln>
        </p:spPr>
        <p:txBody>
          <a:bodyPr>
            <a:spAutoFit/>
          </a:bodyPr>
          <a:lstStyle>
            <a:lvl1pPr>
              <a:spcBef>
                <a:spcPct val="20000"/>
              </a:spcBef>
              <a:buSzPct val="60000"/>
              <a:buBlip>
                <a:blip r:embed="rId2"/>
              </a:buBlip>
              <a:defRPr sz="2400">
                <a:solidFill>
                  <a:schemeClr val="tx1"/>
                </a:solidFill>
                <a:latin typeface="Arial" charset="0"/>
                <a:cs typeface="Arial" charset="0"/>
              </a:defRPr>
            </a:lvl1pPr>
            <a:lvl2pPr marL="742950" indent="-285750">
              <a:spcBef>
                <a:spcPct val="20000"/>
              </a:spcBef>
              <a:buSzPct val="60000"/>
              <a:buBlip>
                <a:blip r:embed="rId2"/>
              </a:buBlip>
              <a:defRPr sz="2000">
                <a:solidFill>
                  <a:srgbClr val="4D4D4D"/>
                </a:solidFill>
                <a:latin typeface="Arial" charset="0"/>
                <a:cs typeface="Arial" charset="0"/>
              </a:defRPr>
            </a:lvl2pPr>
            <a:lvl3pPr marL="1143000" indent="-228600">
              <a:spcBef>
                <a:spcPct val="20000"/>
              </a:spcBef>
              <a:buSzPct val="60000"/>
              <a:buBlip>
                <a:blip r:embed="rId2"/>
              </a:buBlip>
              <a:defRPr>
                <a:solidFill>
                  <a:srgbClr val="808080"/>
                </a:solidFill>
                <a:latin typeface="Arial" charset="0"/>
                <a:cs typeface="Arial" charset="0"/>
              </a:defRPr>
            </a:lvl3pPr>
            <a:lvl4pPr marL="1600200" indent="-228600">
              <a:spcBef>
                <a:spcPct val="20000"/>
              </a:spcBef>
              <a:buSzPct val="60000"/>
              <a:buBlip>
                <a:blip r:embed="rId2"/>
              </a:buBlip>
              <a:defRPr>
                <a:solidFill>
                  <a:srgbClr val="808080"/>
                </a:solidFill>
                <a:latin typeface="Arial" charset="0"/>
                <a:cs typeface="Arial" charset="0"/>
              </a:defRPr>
            </a:lvl4pPr>
            <a:lvl5pPr marL="2057400" indent="-228600">
              <a:spcBef>
                <a:spcPct val="20000"/>
              </a:spcBef>
              <a:buSzPct val="60000"/>
              <a:buBlip>
                <a:blip r:embed="rId2"/>
              </a:buBlip>
              <a:defRPr>
                <a:solidFill>
                  <a:srgbClr val="808080"/>
                </a:solidFill>
                <a:latin typeface="Arial" charset="0"/>
                <a:cs typeface="Arial" charset="0"/>
              </a:defRPr>
            </a:lvl5pPr>
            <a:lvl6pPr marL="25146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6pPr>
            <a:lvl7pPr marL="29718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7pPr>
            <a:lvl8pPr marL="34290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8pPr>
            <a:lvl9pPr marL="38862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9pPr>
          </a:lstStyle>
          <a:p>
            <a:pPr marL="457200" lvl="1" indent="0" algn="ctr">
              <a:buFontTx/>
              <a:buNone/>
              <a:defRPr/>
            </a:pPr>
            <a:r>
              <a:rPr lang="en-GB" altLang="en-US" sz="3200" dirty="0">
                <a:latin typeface="+mn-lt"/>
                <a:cs typeface="+mn-cs"/>
              </a:rPr>
              <a:t>PROTECTIVE COATINGS</a:t>
            </a:r>
          </a:p>
          <a:p>
            <a:pPr marL="457200" lvl="1" indent="0" algn="ctr">
              <a:buFontTx/>
              <a:buNone/>
              <a:defRPr/>
            </a:pPr>
            <a:endParaRPr lang="en-GB" altLang="en-US" sz="3200" dirty="0">
              <a:latin typeface="+mn-lt"/>
              <a:cs typeface="+mn-cs"/>
            </a:endParaRPr>
          </a:p>
          <a:p>
            <a:pPr marL="457200" lvl="1" indent="0" algn="ctr">
              <a:buFontTx/>
              <a:buNone/>
              <a:defRPr/>
            </a:pPr>
            <a:r>
              <a:rPr lang="en-GB" altLang="en-US" sz="2400" dirty="0">
                <a:latin typeface="+mn-lt"/>
                <a:cs typeface="+mn-cs"/>
              </a:rPr>
              <a:t>By</a:t>
            </a:r>
          </a:p>
          <a:p>
            <a:pPr marL="457200" lvl="1" indent="0" algn="ctr">
              <a:buFontTx/>
              <a:buNone/>
              <a:defRPr/>
            </a:pPr>
            <a:r>
              <a:rPr lang="en-GB" altLang="en-US" sz="2400" dirty="0">
                <a:latin typeface="+mn-lt"/>
                <a:cs typeface="+mn-cs"/>
              </a:rPr>
              <a:t>Chris Heron</a:t>
            </a:r>
          </a:p>
          <a:p>
            <a:pPr marL="457200" lvl="1" indent="0" algn="ctr">
              <a:buFontTx/>
              <a:buNone/>
              <a:defRPr/>
            </a:pPr>
            <a:r>
              <a:rPr lang="en-GB" altLang="en-US" sz="2400" dirty="0">
                <a:latin typeface="+mn-lt"/>
                <a:cs typeface="+mn-cs"/>
              </a:rPr>
              <a:t>Customer Support Engineer</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descr="124A">
            <a:extLst>
              <a:ext uri="{FF2B5EF4-FFF2-40B4-BE49-F238E27FC236}">
                <a16:creationId xmlns:a16="http://schemas.microsoft.com/office/drawing/2014/main" id="{E24CC397-8699-74D9-612B-F52FC92415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663" y="4048125"/>
            <a:ext cx="1557337"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a:extLst>
              <a:ext uri="{FF2B5EF4-FFF2-40B4-BE49-F238E27FC236}">
                <a16:creationId xmlns:a16="http://schemas.microsoft.com/office/drawing/2014/main" id="{089006F6-9756-16DC-2E7F-89A2F34D32ED}"/>
              </a:ext>
            </a:extLst>
          </p:cNvPr>
          <p:cNvSpPr>
            <a:spLocks noGrp="1" noChangeArrowheads="1"/>
          </p:cNvSpPr>
          <p:nvPr>
            <p:ph idx="1"/>
          </p:nvPr>
        </p:nvSpPr>
        <p:spPr>
          <a:xfrm>
            <a:off x="2084388" y="1919288"/>
            <a:ext cx="6845300" cy="4003675"/>
          </a:xfrm>
        </p:spPr>
        <p:txBody>
          <a:bodyPr/>
          <a:lstStyle/>
          <a:p>
            <a:pPr eaLnBrk="1" hangingPunct="1"/>
            <a:endParaRPr lang="en-GB" altLang="en-US"/>
          </a:p>
          <a:p>
            <a:pPr eaLnBrk="1" hangingPunct="1"/>
            <a:endParaRPr lang="en-GB" altLang="en-US"/>
          </a:p>
        </p:txBody>
      </p:sp>
      <p:sp>
        <p:nvSpPr>
          <p:cNvPr id="17412" name="Rectangle 4">
            <a:extLst>
              <a:ext uri="{FF2B5EF4-FFF2-40B4-BE49-F238E27FC236}">
                <a16:creationId xmlns:a16="http://schemas.microsoft.com/office/drawing/2014/main" id="{0A113818-8B28-05D3-8312-724AC6D627C4}"/>
              </a:ext>
            </a:extLst>
          </p:cNvPr>
          <p:cNvSpPr>
            <a:spLocks noChangeArrowheads="1"/>
          </p:cNvSpPr>
          <p:nvPr/>
        </p:nvSpPr>
        <p:spPr bwMode="auto">
          <a:xfrm>
            <a:off x="3286125" y="2490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sp>
        <p:nvSpPr>
          <p:cNvPr id="20485" name="Rectangle 6">
            <a:extLst>
              <a:ext uri="{FF2B5EF4-FFF2-40B4-BE49-F238E27FC236}">
                <a16:creationId xmlns:a16="http://schemas.microsoft.com/office/drawing/2014/main" id="{0F66CDFB-7DCF-EF78-77ED-3826E46BFC59}"/>
              </a:ext>
            </a:extLst>
          </p:cNvPr>
          <p:cNvSpPr>
            <a:spLocks noChangeArrowheads="1"/>
          </p:cNvSpPr>
          <p:nvPr/>
        </p:nvSpPr>
        <p:spPr bwMode="auto">
          <a:xfrm>
            <a:off x="615950" y="1225550"/>
            <a:ext cx="6970713" cy="4656138"/>
          </a:xfrm>
          <a:prstGeom prst="rect">
            <a:avLst/>
          </a:prstGeom>
          <a:noFill/>
          <a:ln>
            <a:noFill/>
          </a:ln>
          <a:effectLst/>
        </p:spPr>
        <p:txBody>
          <a:bodyPr/>
          <a:lstStyle/>
          <a:p>
            <a:pPr marL="39688" lvl="2">
              <a:lnSpc>
                <a:spcPct val="90000"/>
              </a:lnSpc>
              <a:spcBef>
                <a:spcPct val="20000"/>
              </a:spcBef>
              <a:buSzPct val="60000"/>
              <a:defRPr/>
            </a:pPr>
            <a:r>
              <a:rPr lang="en-GB" sz="2000" dirty="0">
                <a:solidFill>
                  <a:srgbClr val="4D4D4D"/>
                </a:solidFill>
                <a:latin typeface="+mn-lt"/>
                <a:cs typeface="+mn-cs"/>
              </a:rPr>
              <a:t>ASTM D4417 Method C – Replica Tape</a:t>
            </a:r>
          </a:p>
          <a:p>
            <a:pPr marL="1143000" lvl="2" indent="-228600">
              <a:lnSpc>
                <a:spcPct val="90000"/>
              </a:lnSpc>
              <a:spcBef>
                <a:spcPct val="20000"/>
              </a:spcBef>
              <a:buSzPct val="60000"/>
              <a:buFontTx/>
              <a:buBlip>
                <a:blip r:embed="rId3"/>
              </a:buBlip>
              <a:defRPr/>
            </a:pPr>
            <a:endParaRPr lang="en-GB" sz="2000" dirty="0">
              <a:solidFill>
                <a:srgbClr val="4D4D4D"/>
              </a:solidFill>
              <a:latin typeface="+mn-lt"/>
              <a:cs typeface="+mn-cs"/>
            </a:endParaRPr>
          </a:p>
          <a:p>
            <a:pPr marL="268288" lvl="3" indent="-228600">
              <a:lnSpc>
                <a:spcPct val="90000"/>
              </a:lnSpc>
              <a:spcBef>
                <a:spcPct val="20000"/>
              </a:spcBef>
              <a:buSzPct val="60000"/>
              <a:buFontTx/>
              <a:buBlip>
                <a:blip r:embed="rId3"/>
              </a:buBlip>
              <a:defRPr/>
            </a:pPr>
            <a:r>
              <a:rPr lang="en-GB" sz="2000" dirty="0">
                <a:solidFill>
                  <a:srgbClr val="4D4D4D"/>
                </a:solidFill>
                <a:latin typeface="+mn-lt"/>
                <a:cs typeface="+mn-cs"/>
              </a:rPr>
              <a:t>Method of Use</a:t>
            </a:r>
          </a:p>
          <a:p>
            <a:pPr marL="725488" lvl="4" indent="-228600">
              <a:lnSpc>
                <a:spcPct val="90000"/>
              </a:lnSpc>
              <a:spcBef>
                <a:spcPct val="20000"/>
              </a:spcBef>
              <a:buSzPct val="60000"/>
              <a:buFontTx/>
              <a:buBlip>
                <a:blip r:embed="rId3"/>
              </a:buBlip>
              <a:defRPr/>
            </a:pPr>
            <a:r>
              <a:rPr lang="en-GB" sz="2000" dirty="0">
                <a:solidFill>
                  <a:srgbClr val="4D4D4D"/>
                </a:solidFill>
                <a:latin typeface="+mn-lt"/>
                <a:cs typeface="+mn-cs"/>
              </a:rPr>
              <a:t>Create surface impression with 4 grades of Mylar tape</a:t>
            </a:r>
          </a:p>
          <a:p>
            <a:pPr marL="725488" lvl="4" indent="-228600">
              <a:lnSpc>
                <a:spcPct val="90000"/>
              </a:lnSpc>
              <a:spcBef>
                <a:spcPct val="20000"/>
              </a:spcBef>
              <a:buSzPct val="60000"/>
              <a:buFontTx/>
              <a:buBlip>
                <a:blip r:embed="rId3"/>
              </a:buBlip>
              <a:defRPr/>
            </a:pPr>
            <a:r>
              <a:rPr lang="en-GB" sz="2000" dirty="0">
                <a:solidFill>
                  <a:srgbClr val="4D4D4D"/>
                </a:solidFill>
                <a:latin typeface="+mn-lt"/>
                <a:cs typeface="+mn-cs"/>
              </a:rPr>
              <a:t>Take average of either 3 or 6 readings in same area</a:t>
            </a:r>
          </a:p>
          <a:p>
            <a:pPr marL="268288" lvl="3" indent="-228600">
              <a:lnSpc>
                <a:spcPct val="90000"/>
              </a:lnSpc>
              <a:spcBef>
                <a:spcPct val="20000"/>
              </a:spcBef>
              <a:buSzPct val="60000"/>
              <a:buFontTx/>
              <a:buBlip>
                <a:blip r:embed="rId3"/>
              </a:buBlip>
              <a:defRPr/>
            </a:pPr>
            <a:r>
              <a:rPr lang="en-GB" sz="2000" dirty="0">
                <a:solidFill>
                  <a:srgbClr val="4D4D4D"/>
                </a:solidFill>
                <a:latin typeface="+mn-lt"/>
                <a:cs typeface="+mn-cs"/>
              </a:rPr>
              <a:t>Slow to use, high cost per test</a:t>
            </a:r>
          </a:p>
          <a:p>
            <a:pPr marL="268288" lvl="3" indent="-228600">
              <a:lnSpc>
                <a:spcPct val="90000"/>
              </a:lnSpc>
              <a:spcBef>
                <a:spcPct val="20000"/>
              </a:spcBef>
              <a:buSzPct val="60000"/>
              <a:buFontTx/>
              <a:buBlip>
                <a:blip r:embed="rId3"/>
              </a:buBlip>
              <a:defRPr/>
            </a:pPr>
            <a:r>
              <a:rPr lang="en-GB" sz="2000" dirty="0">
                <a:solidFill>
                  <a:srgbClr val="4D4D4D"/>
                </a:solidFill>
                <a:latin typeface="+mn-lt"/>
                <a:cs typeface="+mn-cs"/>
              </a:rPr>
              <a:t>Calibration of snap gauge only</a:t>
            </a:r>
          </a:p>
          <a:p>
            <a:pPr marL="268288" lvl="3" indent="-228600">
              <a:lnSpc>
                <a:spcPct val="90000"/>
              </a:lnSpc>
              <a:spcBef>
                <a:spcPct val="20000"/>
              </a:spcBef>
              <a:buSzPct val="60000"/>
              <a:buFontTx/>
              <a:buBlip>
                <a:blip r:embed="rId3"/>
              </a:buBlip>
              <a:defRPr/>
            </a:pPr>
            <a:r>
              <a:rPr lang="en-GB" sz="2000" dirty="0">
                <a:solidFill>
                  <a:srgbClr val="4D4D4D"/>
                </a:solidFill>
                <a:latin typeface="+mn-lt"/>
                <a:cs typeface="+mn-cs"/>
              </a:rPr>
              <a:t>Verify snap gauge using shims</a:t>
            </a:r>
          </a:p>
        </p:txBody>
      </p:sp>
      <p:pic>
        <p:nvPicPr>
          <p:cNvPr id="17414" name="Picture 5" descr="testex new">
            <a:extLst>
              <a:ext uri="{FF2B5EF4-FFF2-40B4-BE49-F238E27FC236}">
                <a16:creationId xmlns:a16="http://schemas.microsoft.com/office/drawing/2014/main" id="{EA15CC52-B509-26B3-415F-D42672A5B0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8663" y="2768600"/>
            <a:ext cx="18446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039" descr="\\fas270\userdata\john.fletcher\My Documents\IMAGES\Testex 1.jpg">
            <a:extLst>
              <a:ext uri="{FF2B5EF4-FFF2-40B4-BE49-F238E27FC236}">
                <a16:creationId xmlns:a16="http://schemas.microsoft.com/office/drawing/2014/main" id="{563AD5F3-B825-E9E5-C7B0-B3DABA96C1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1338" y="3817938"/>
            <a:ext cx="323532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a:extLst>
              <a:ext uri="{FF2B5EF4-FFF2-40B4-BE49-F238E27FC236}">
                <a16:creationId xmlns:a16="http://schemas.microsoft.com/office/drawing/2014/main" id="{0D6BCB65-2545-7292-6D11-47BC410C526D}"/>
              </a:ext>
            </a:extLst>
          </p:cNvPr>
          <p:cNvSpPr>
            <a:spLocks noGrp="1" noChangeArrowheads="1"/>
          </p:cNvSpPr>
          <p:nvPr>
            <p:ph type="body" sz="half" idx="1"/>
          </p:nvPr>
        </p:nvSpPr>
        <p:spPr>
          <a:xfrm>
            <a:off x="2714625" y="3187700"/>
            <a:ext cx="4953000" cy="3884613"/>
          </a:xfrm>
        </p:spPr>
        <p:txBody>
          <a:bodyPr/>
          <a:lstStyle/>
          <a:p>
            <a:pPr eaLnBrk="1" hangingPunct="1">
              <a:lnSpc>
                <a:spcPct val="90000"/>
              </a:lnSpc>
              <a:buFontTx/>
              <a:buNone/>
            </a:pPr>
            <a:r>
              <a:rPr lang="en-US" altLang="en-US" sz="2000">
                <a:solidFill>
                  <a:srgbClr val="4D4D4D"/>
                </a:solidFill>
                <a:hlinkClick r:id="rId2"/>
              </a:rPr>
              <a:t>https://youtu.be/vtndOTylUmw</a:t>
            </a:r>
            <a:endParaRPr lang="en-US" altLang="en-US" sz="2000">
              <a:solidFill>
                <a:srgbClr val="4D4D4D"/>
              </a:solidFill>
            </a:endParaRPr>
          </a:p>
          <a:p>
            <a:pPr eaLnBrk="1" hangingPunct="1">
              <a:lnSpc>
                <a:spcPct val="90000"/>
              </a:lnSpc>
              <a:buFontTx/>
              <a:buNone/>
            </a:pPr>
            <a:endParaRPr lang="en-US" altLang="en-US" sz="1800">
              <a:solidFill>
                <a:srgbClr val="4D4D4D"/>
              </a:solidFill>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3E2DFDF1-CF88-F773-A466-8682826E42D8}"/>
              </a:ext>
            </a:extLst>
          </p:cNvPr>
          <p:cNvSpPr>
            <a:spLocks noGrp="1" noChangeArrowheads="1"/>
          </p:cNvSpPr>
          <p:nvPr>
            <p:ph idx="1"/>
          </p:nvPr>
        </p:nvSpPr>
        <p:spPr>
          <a:xfrm>
            <a:off x="488950" y="1828800"/>
            <a:ext cx="8153400" cy="4572000"/>
          </a:xfrm>
        </p:spPr>
        <p:txBody>
          <a:bodyPr/>
          <a:lstStyle/>
          <a:p>
            <a:pPr marL="0" indent="0" eaLnBrk="1" hangingPunct="1">
              <a:buFontTx/>
              <a:buNone/>
            </a:pPr>
            <a:endParaRPr lang="en-US" altLang="en-US" sz="4800">
              <a:solidFill>
                <a:srgbClr val="4D4D4D"/>
              </a:solidFill>
            </a:endParaRPr>
          </a:p>
          <a:p>
            <a:pPr marL="0" indent="0" eaLnBrk="1" hangingPunct="1">
              <a:buFontTx/>
              <a:buNone/>
            </a:pPr>
            <a:r>
              <a:rPr lang="en-US" altLang="en-US" sz="4800">
                <a:solidFill>
                  <a:srgbClr val="4D4D4D"/>
                </a:solidFill>
              </a:rPr>
              <a:t>		    Questions ?</a:t>
            </a:r>
          </a:p>
          <a:p>
            <a:pPr lvl="4" eaLnBrk="1" hangingPunct="1"/>
            <a:endParaRPr lang="en-US" altLang="en-US">
              <a:solidFill>
                <a:srgbClr val="4D4D4D"/>
              </a:solidFill>
            </a:endParaRPr>
          </a:p>
          <a:p>
            <a:pPr lvl="1" eaLnBrk="1" hangingPunct="1"/>
            <a:endParaRPr lang="en-US" altLang="en-US"/>
          </a:p>
          <a:p>
            <a:pPr lvl="1" eaLnBrk="1" hangingPunct="1"/>
            <a:endParaRPr lang="en-US" altLang="en-US"/>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C0742025-54CA-5E08-72D6-FC69C301BAF1}"/>
              </a:ext>
            </a:extLst>
          </p:cNvPr>
          <p:cNvSpPr>
            <a:spLocks noGrp="1" noChangeArrowheads="1"/>
          </p:cNvSpPr>
          <p:nvPr>
            <p:ph type="body" sz="half" idx="1"/>
          </p:nvPr>
        </p:nvSpPr>
        <p:spPr>
          <a:xfrm>
            <a:off x="712788" y="1176338"/>
            <a:ext cx="8288337" cy="4524375"/>
          </a:xfrm>
        </p:spPr>
        <p:txBody>
          <a:bodyPr rtlCol="0">
            <a:normAutofit lnSpcReduction="10000"/>
          </a:bodyPr>
          <a:lstStyle/>
          <a:p>
            <a:pPr eaLnBrk="1" fontAlgn="auto" hangingPunct="1">
              <a:spcAft>
                <a:spcPts val="0"/>
              </a:spcAft>
              <a:buFontTx/>
              <a:buNone/>
              <a:defRPr/>
            </a:pPr>
            <a:r>
              <a:rPr lang="en-US" sz="2000" dirty="0">
                <a:solidFill>
                  <a:srgbClr val="4D4D4D"/>
                </a:solidFill>
              </a:rPr>
              <a:t>Elcometer 122/124</a:t>
            </a:r>
          </a:p>
          <a:p>
            <a:pPr lvl="4" eaLnBrk="1" fontAlgn="auto" hangingPunct="1">
              <a:spcAft>
                <a:spcPts val="0"/>
              </a:spcAft>
              <a:defRPr/>
            </a:pPr>
            <a:endParaRPr lang="en-US" dirty="0">
              <a:solidFill>
                <a:srgbClr val="4D4D4D"/>
              </a:solidFill>
            </a:endParaRPr>
          </a:p>
          <a:p>
            <a:pPr eaLnBrk="1" fontAlgn="auto" hangingPunct="1">
              <a:spcAft>
                <a:spcPts val="0"/>
              </a:spcAft>
              <a:defRPr/>
            </a:pPr>
            <a:r>
              <a:rPr lang="en-US" sz="2000" dirty="0" err="1">
                <a:solidFill>
                  <a:srgbClr val="4D4D4D"/>
                </a:solidFill>
              </a:rPr>
              <a:t>Testex</a:t>
            </a:r>
            <a:r>
              <a:rPr lang="en-US" sz="2000" dirty="0">
                <a:solidFill>
                  <a:srgbClr val="4D4D4D"/>
                </a:solidFill>
              </a:rPr>
              <a:t> Tape :</a:t>
            </a:r>
          </a:p>
          <a:p>
            <a:pPr eaLnBrk="1" fontAlgn="auto" hangingPunct="1">
              <a:spcAft>
                <a:spcPts val="0"/>
              </a:spcAft>
              <a:defRPr/>
            </a:pPr>
            <a:endParaRPr lang="en-US" sz="2000" dirty="0">
              <a:solidFill>
                <a:srgbClr val="4D4D4D"/>
              </a:solidFill>
            </a:endParaRPr>
          </a:p>
          <a:p>
            <a:pPr eaLnBrk="1" fontAlgn="auto" hangingPunct="1">
              <a:spcAft>
                <a:spcPts val="0"/>
              </a:spcAft>
              <a:defRPr/>
            </a:pPr>
            <a:r>
              <a:rPr lang="en-GB" sz="2000" dirty="0">
                <a:solidFill>
                  <a:srgbClr val="4D4D4D"/>
                </a:solidFill>
              </a:rPr>
              <a:t>There are four ranges of tape</a:t>
            </a:r>
          </a:p>
          <a:p>
            <a:pPr marL="838200" indent="-285750" eaLnBrk="1" fontAlgn="auto" hangingPunct="1">
              <a:spcAft>
                <a:spcPts val="0"/>
              </a:spcAft>
              <a:buClr>
                <a:schemeClr val="tx1">
                  <a:lumMod val="50000"/>
                  <a:lumOff val="50000"/>
                </a:schemeClr>
              </a:buClr>
              <a:buFont typeface="Wingdings" panose="05000000000000000000" pitchFamily="2" charset="2"/>
              <a:buChar char="Ø"/>
              <a:defRPr/>
            </a:pPr>
            <a:r>
              <a:rPr lang="en-GB" sz="2000" dirty="0">
                <a:solidFill>
                  <a:srgbClr val="4D4D4D"/>
                </a:solidFill>
              </a:rPr>
              <a:t>Coarse minus (C-) (not used in blast profiles)</a:t>
            </a:r>
          </a:p>
          <a:p>
            <a:pPr marL="838200" indent="-285750" eaLnBrk="1" fontAlgn="auto" hangingPunct="1">
              <a:spcAft>
                <a:spcPts val="0"/>
              </a:spcAft>
              <a:buClr>
                <a:schemeClr val="tx1">
                  <a:lumMod val="50000"/>
                  <a:lumOff val="50000"/>
                </a:schemeClr>
              </a:buClr>
              <a:buFont typeface="Wingdings" panose="05000000000000000000" pitchFamily="2" charset="2"/>
              <a:buChar char="Ø"/>
              <a:defRPr/>
            </a:pPr>
            <a:r>
              <a:rPr lang="en-GB" sz="2000" dirty="0">
                <a:solidFill>
                  <a:srgbClr val="4D4D4D"/>
                </a:solidFill>
              </a:rPr>
              <a:t>Coarse (C) for 20-38μm profiles</a:t>
            </a:r>
          </a:p>
          <a:p>
            <a:pPr marL="838200" indent="-285750" eaLnBrk="1" fontAlgn="auto" hangingPunct="1">
              <a:spcAft>
                <a:spcPts val="0"/>
              </a:spcAft>
              <a:buClr>
                <a:schemeClr val="tx1">
                  <a:lumMod val="50000"/>
                  <a:lumOff val="50000"/>
                </a:schemeClr>
              </a:buClr>
              <a:buFont typeface="Wingdings" panose="05000000000000000000" pitchFamily="2" charset="2"/>
              <a:buChar char="Ø"/>
              <a:defRPr/>
            </a:pPr>
            <a:r>
              <a:rPr lang="en-GB" sz="2000" dirty="0">
                <a:solidFill>
                  <a:srgbClr val="4D4D4D"/>
                </a:solidFill>
              </a:rPr>
              <a:t>X-Coarse (XC) 64-115μm</a:t>
            </a:r>
          </a:p>
          <a:p>
            <a:pPr marL="838200" indent="-285750" eaLnBrk="1" fontAlgn="auto" hangingPunct="1">
              <a:spcAft>
                <a:spcPts val="0"/>
              </a:spcAft>
              <a:buClr>
                <a:schemeClr val="tx1">
                  <a:lumMod val="50000"/>
                  <a:lumOff val="50000"/>
                </a:schemeClr>
              </a:buClr>
              <a:buFont typeface="Wingdings" panose="05000000000000000000" pitchFamily="2" charset="2"/>
              <a:buChar char="Ø"/>
              <a:defRPr/>
            </a:pPr>
            <a:r>
              <a:rPr lang="en-GB" sz="2000" dirty="0">
                <a:solidFill>
                  <a:srgbClr val="4D4D4D"/>
                </a:solidFill>
              </a:rPr>
              <a:t>X-Coarse plus (XC+) for profiles between 115-127μm</a:t>
            </a:r>
          </a:p>
          <a:p>
            <a:pPr marL="457200" lvl="1" indent="0" eaLnBrk="1" fontAlgn="auto" hangingPunct="1">
              <a:spcAft>
                <a:spcPts val="0"/>
              </a:spcAft>
              <a:buFontTx/>
              <a:buNone/>
              <a:defRPr/>
            </a:pPr>
            <a:r>
              <a:rPr lang="en-GB" dirty="0"/>
              <a:t> </a:t>
            </a:r>
          </a:p>
          <a:p>
            <a:pPr lvl="1" eaLnBrk="1" fontAlgn="auto" hangingPunct="1">
              <a:spcAft>
                <a:spcPts val="0"/>
              </a:spcAft>
              <a:defRPr/>
            </a:pPr>
            <a:r>
              <a:rPr lang="en-GB" dirty="0"/>
              <a:t>Special test required for profiles between 38 and 64 microns</a:t>
            </a:r>
          </a:p>
          <a:p>
            <a:pPr marL="457200" lvl="1" indent="0" eaLnBrk="1" fontAlgn="auto" hangingPunct="1">
              <a:spcAft>
                <a:spcPts val="0"/>
              </a:spcAft>
              <a:buFontTx/>
              <a:buNone/>
              <a:defRPr/>
            </a:pPr>
            <a:endParaRPr lang="en-US" sz="1800" dirty="0"/>
          </a:p>
          <a:p>
            <a:pPr lvl="4" eaLnBrk="1" fontAlgn="auto" hangingPunct="1">
              <a:spcAft>
                <a:spcPts val="0"/>
              </a:spcAft>
              <a:defRPr/>
            </a:pPr>
            <a:endParaRPr lang="en-US" sz="1600" dirty="0">
              <a:solidFill>
                <a:schemeClr val="tx1">
                  <a:lumMod val="50000"/>
                  <a:lumOff val="50000"/>
                </a:schemeClr>
              </a:solidFill>
            </a:endParaRPr>
          </a:p>
        </p:txBody>
      </p:sp>
      <p:pic>
        <p:nvPicPr>
          <p:cNvPr id="18435" name="Picture 5" descr="testex new">
            <a:extLst>
              <a:ext uri="{FF2B5EF4-FFF2-40B4-BE49-F238E27FC236}">
                <a16:creationId xmlns:a16="http://schemas.microsoft.com/office/drawing/2014/main" id="{946A1499-D7C4-08AF-387A-30F0BDC23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25" y="1176338"/>
            <a:ext cx="45085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4">
            <a:extLst>
              <a:ext uri="{FF2B5EF4-FFF2-40B4-BE49-F238E27FC236}">
                <a16:creationId xmlns:a16="http://schemas.microsoft.com/office/drawing/2014/main" id="{371A5E6B-EA38-52AD-311F-8541FD0519A8}"/>
              </a:ext>
            </a:extLst>
          </p:cNvPr>
          <p:cNvSpPr txBox="1">
            <a:spLocks noChangeArrowheads="1"/>
          </p:cNvSpPr>
          <p:nvPr/>
        </p:nvSpPr>
        <p:spPr bwMode="auto">
          <a:xfrm>
            <a:off x="2393950" y="3013075"/>
            <a:ext cx="45878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r>
              <a:rPr lang="en-GB" altLang="en-US" sz="2400">
                <a:latin typeface="Times New Roman" panose="02020603050405020304" pitchFamily="18" charset="0"/>
                <a:hlinkClick r:id="rId3"/>
              </a:rPr>
              <a:t>https://youtu.be/vMws9YLPt8Y</a:t>
            </a:r>
            <a:endParaRPr lang="en-GB" altLang="en-US" sz="2400">
              <a:latin typeface="Times New Roman" panose="02020603050405020304" pitchFamily="18" charset="0"/>
            </a:endParaRPr>
          </a:p>
          <a:p>
            <a:pPr>
              <a:spcBef>
                <a:spcPct val="0"/>
              </a:spcBef>
              <a:buClrTx/>
              <a:buFontTx/>
              <a:buNone/>
            </a:pPr>
            <a:endParaRPr lang="en-GB" altLang="en-US" sz="2400">
              <a:latin typeface="Times New Roman" panose="02020603050405020304" pitchFamily="18"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a:extLst>
              <a:ext uri="{FF2B5EF4-FFF2-40B4-BE49-F238E27FC236}">
                <a16:creationId xmlns:a16="http://schemas.microsoft.com/office/drawing/2014/main" id="{0CBA6F7F-C9FA-4C90-F0FA-AB2E3178225E}"/>
              </a:ext>
            </a:extLst>
          </p:cNvPr>
          <p:cNvSpPr>
            <a:spLocks noChangeArrowheads="1"/>
          </p:cNvSpPr>
          <p:nvPr/>
        </p:nvSpPr>
        <p:spPr bwMode="auto">
          <a:xfrm>
            <a:off x="3286125" y="2490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sp>
        <p:nvSpPr>
          <p:cNvPr id="20485" name="Rectangle 6">
            <a:extLst>
              <a:ext uri="{FF2B5EF4-FFF2-40B4-BE49-F238E27FC236}">
                <a16:creationId xmlns:a16="http://schemas.microsoft.com/office/drawing/2014/main" id="{F930324D-0444-5AC2-1580-606CA9E7337D}"/>
              </a:ext>
            </a:extLst>
          </p:cNvPr>
          <p:cNvSpPr>
            <a:spLocks noChangeArrowheads="1"/>
          </p:cNvSpPr>
          <p:nvPr/>
        </p:nvSpPr>
        <p:spPr bwMode="auto">
          <a:xfrm>
            <a:off x="942975" y="1060450"/>
            <a:ext cx="7185025" cy="3386138"/>
          </a:xfrm>
          <a:prstGeom prst="rect">
            <a:avLst/>
          </a:prstGeom>
          <a:noFill/>
          <a:ln>
            <a:noFill/>
          </a:ln>
          <a:effectLst/>
        </p:spPr>
        <p:txBody>
          <a:bodyPr/>
          <a:lstStyle/>
          <a:p>
            <a:pPr marL="0" lvl="2">
              <a:lnSpc>
                <a:spcPct val="90000"/>
              </a:lnSpc>
              <a:spcBef>
                <a:spcPct val="20000"/>
              </a:spcBef>
              <a:buSzPct val="60000"/>
              <a:defRPr/>
            </a:pPr>
            <a:r>
              <a:rPr lang="en-GB" sz="2000" dirty="0" err="1">
                <a:solidFill>
                  <a:srgbClr val="4D4D4D"/>
                </a:solidFill>
                <a:latin typeface="+mn-lt"/>
                <a:cs typeface="+mn-cs"/>
              </a:rPr>
              <a:t>Elcometer</a:t>
            </a:r>
            <a:r>
              <a:rPr lang="en-GB" sz="2000" dirty="0">
                <a:solidFill>
                  <a:srgbClr val="4D4D4D"/>
                </a:solidFill>
                <a:latin typeface="+mn-lt"/>
                <a:cs typeface="+mn-cs"/>
              </a:rPr>
              <a:t> 7061</a:t>
            </a:r>
          </a:p>
          <a:p>
            <a:pPr marL="1143000" lvl="2" indent="-228600">
              <a:lnSpc>
                <a:spcPct val="90000"/>
              </a:lnSpc>
              <a:spcBef>
                <a:spcPct val="20000"/>
              </a:spcBef>
              <a:buSzPct val="60000"/>
              <a:buFontTx/>
              <a:buBlip>
                <a:blip r:embed="rId2"/>
              </a:buBlip>
              <a:defRPr/>
            </a:pPr>
            <a:endParaRPr lang="en-GB" sz="1200" dirty="0">
              <a:solidFill>
                <a:srgbClr val="FF6600"/>
              </a:solidFill>
              <a:cs typeface="+mn-cs"/>
            </a:endParaRPr>
          </a:p>
          <a:p>
            <a:pPr marL="496888" lvl="4">
              <a:lnSpc>
                <a:spcPct val="90000"/>
              </a:lnSpc>
              <a:spcBef>
                <a:spcPct val="20000"/>
              </a:spcBef>
              <a:buSzPct val="60000"/>
              <a:defRPr/>
            </a:pPr>
            <a:endParaRPr lang="en-GB" dirty="0">
              <a:solidFill>
                <a:srgbClr val="4D4D4D"/>
              </a:solidFill>
              <a:cs typeface="+mn-cs"/>
            </a:endParaRPr>
          </a:p>
          <a:p>
            <a:pPr marL="0" lvl="3">
              <a:lnSpc>
                <a:spcPct val="90000"/>
              </a:lnSpc>
              <a:spcBef>
                <a:spcPct val="20000"/>
              </a:spcBef>
              <a:buSzPct val="60000"/>
              <a:defRPr/>
            </a:pPr>
            <a:endParaRPr lang="en-GB" dirty="0">
              <a:cs typeface="+mn-cs"/>
            </a:endParaRPr>
          </a:p>
        </p:txBody>
      </p:sp>
      <p:pic>
        <p:nvPicPr>
          <p:cNvPr id="20484" name="Picture 2">
            <a:extLst>
              <a:ext uri="{FF2B5EF4-FFF2-40B4-BE49-F238E27FC236}">
                <a16:creationId xmlns:a16="http://schemas.microsoft.com/office/drawing/2014/main" id="{1A375246-EE56-97EE-6C39-486AD84AD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1606550"/>
            <a:ext cx="8201025" cy="4386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9900"/>
                </a:solidFill>
                <a:miter lim="800000"/>
                <a:headEnd/>
                <a:tailEnd/>
              </a14:hiddenLine>
            </a:ext>
          </a:extLst>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3AF0F631-B554-04A8-6BFA-5F0638C04F60}"/>
              </a:ext>
            </a:extLst>
          </p:cNvPr>
          <p:cNvSpPr>
            <a:spLocks noGrp="1" noChangeArrowheads="1"/>
          </p:cNvSpPr>
          <p:nvPr>
            <p:ph type="subTitle" idx="1"/>
          </p:nvPr>
        </p:nvSpPr>
        <p:spPr>
          <a:xfrm>
            <a:off x="1038225" y="2828925"/>
            <a:ext cx="7011988" cy="2586038"/>
          </a:xfrm>
        </p:spPr>
        <p:txBody>
          <a:bodyPr rtlCol="0">
            <a:normAutofit/>
          </a:bodyPr>
          <a:lstStyle/>
          <a:p>
            <a:pPr lvl="1" eaLnBrk="1" fontAlgn="auto" hangingPunct="1">
              <a:spcAft>
                <a:spcPts val="0"/>
              </a:spcAft>
              <a:buFontTx/>
              <a:buNone/>
              <a:defRPr/>
            </a:pPr>
            <a:r>
              <a:rPr lang="en-GB" altLang="en-US" sz="3200" dirty="0"/>
              <a:t>Surface Cleanliness</a:t>
            </a:r>
          </a:p>
          <a:p>
            <a:pPr eaLnBrk="1" fontAlgn="auto" hangingPunct="1">
              <a:spcAft>
                <a:spcPts val="0"/>
              </a:spcAft>
              <a:defRPr/>
            </a:pPr>
            <a:endParaRPr lang="en-GB" altLang="en-US" dirty="0">
              <a:solidFill>
                <a:srgbClr val="4D4D4D"/>
              </a:solidFill>
            </a:endParaRPr>
          </a:p>
          <a:p>
            <a:pPr eaLnBrk="1" fontAlgn="auto" hangingPunct="1">
              <a:lnSpc>
                <a:spcPct val="80000"/>
              </a:lnSpc>
              <a:spcBef>
                <a:spcPct val="0"/>
              </a:spcBef>
              <a:spcAft>
                <a:spcPts val="0"/>
              </a:spcAft>
              <a:defRPr/>
            </a:pPr>
            <a:endParaRPr lang="en-GB" altLang="en-US" sz="2200" dirty="0">
              <a:solidFill>
                <a:srgbClr val="5F5F5F"/>
              </a:solidFill>
            </a:endParaRPr>
          </a:p>
          <a:p>
            <a:pPr eaLnBrk="1" fontAlgn="auto" hangingPunct="1">
              <a:lnSpc>
                <a:spcPct val="80000"/>
              </a:lnSpc>
              <a:spcBef>
                <a:spcPct val="0"/>
              </a:spcBef>
              <a:spcAft>
                <a:spcPts val="0"/>
              </a:spcAft>
              <a:defRPr/>
            </a:pPr>
            <a:endParaRPr lang="en-GB" altLang="en-US" sz="2200" dirty="0">
              <a:solidFill>
                <a:srgbClr val="5F5F5F"/>
              </a:solidFill>
            </a:endParaRPr>
          </a:p>
          <a:p>
            <a:pPr eaLnBrk="1" fontAlgn="auto" hangingPunct="1">
              <a:lnSpc>
                <a:spcPct val="80000"/>
              </a:lnSpc>
              <a:spcBef>
                <a:spcPct val="0"/>
              </a:spcBef>
              <a:spcAft>
                <a:spcPts val="0"/>
              </a:spcAft>
              <a:defRPr/>
            </a:pPr>
            <a:endParaRPr lang="en-GB" altLang="en-US" sz="2200" dirty="0">
              <a:solidFill>
                <a:srgbClr val="5F5F5F"/>
              </a:solidFill>
            </a:endParaRPr>
          </a:p>
          <a:p>
            <a:pPr eaLnBrk="1" fontAlgn="auto" hangingPunct="1">
              <a:lnSpc>
                <a:spcPct val="80000"/>
              </a:lnSpc>
              <a:spcBef>
                <a:spcPct val="0"/>
              </a:spcBef>
              <a:spcAft>
                <a:spcPts val="0"/>
              </a:spcAft>
              <a:defRPr/>
            </a:pPr>
            <a:endParaRPr lang="en-US" altLang="en-US" sz="2200" dirty="0">
              <a:solidFill>
                <a:srgbClr val="5F5F5F"/>
              </a:solidFill>
            </a:endParaRPr>
          </a:p>
        </p:txBody>
      </p:sp>
    </p:spTree>
  </p:cSld>
  <p:clrMapOvr>
    <a:masterClrMapping/>
  </p:clrMapOvr>
  <p:transition spd="med" advClick="0" advTm="3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ACF9E2C5-17E0-FA44-2F21-A064890E8139}"/>
              </a:ext>
            </a:extLst>
          </p:cNvPr>
          <p:cNvSpPr>
            <a:spLocks noGrp="1" noChangeArrowheads="1"/>
          </p:cNvSpPr>
          <p:nvPr>
            <p:ph type="subTitle" idx="1"/>
          </p:nvPr>
        </p:nvSpPr>
        <p:spPr>
          <a:xfrm>
            <a:off x="1096963" y="2282825"/>
            <a:ext cx="7011987" cy="2586038"/>
          </a:xfrm>
        </p:spPr>
        <p:txBody>
          <a:bodyPr rtlCol="0">
            <a:normAutofit/>
          </a:bodyPr>
          <a:lstStyle/>
          <a:p>
            <a:pPr lvl="1" eaLnBrk="1" fontAlgn="auto" hangingPunct="1">
              <a:spcAft>
                <a:spcPts val="0"/>
              </a:spcAft>
              <a:buFontTx/>
              <a:buNone/>
              <a:defRPr/>
            </a:pPr>
            <a:r>
              <a:rPr lang="en-GB" altLang="en-US" sz="3200" dirty="0"/>
              <a:t>Chloride Salt Detection</a:t>
            </a:r>
          </a:p>
          <a:p>
            <a:pPr eaLnBrk="1" fontAlgn="auto" hangingPunct="1">
              <a:spcAft>
                <a:spcPts val="0"/>
              </a:spcAft>
              <a:defRPr/>
            </a:pPr>
            <a:endParaRPr lang="en-GB" altLang="en-US" sz="1000" dirty="0">
              <a:solidFill>
                <a:srgbClr val="FF6600"/>
              </a:solidFill>
            </a:endParaRPr>
          </a:p>
          <a:p>
            <a:pPr eaLnBrk="1" fontAlgn="auto" hangingPunct="1">
              <a:lnSpc>
                <a:spcPct val="80000"/>
              </a:lnSpc>
              <a:spcBef>
                <a:spcPct val="0"/>
              </a:spcBef>
              <a:spcAft>
                <a:spcPts val="0"/>
              </a:spcAft>
              <a:defRPr/>
            </a:pPr>
            <a:endParaRPr lang="en-GB" altLang="en-US" sz="2200" dirty="0">
              <a:solidFill>
                <a:srgbClr val="5F5F5F"/>
              </a:solidFill>
            </a:endParaRPr>
          </a:p>
          <a:p>
            <a:pPr eaLnBrk="1" fontAlgn="auto" hangingPunct="1">
              <a:lnSpc>
                <a:spcPct val="80000"/>
              </a:lnSpc>
              <a:spcBef>
                <a:spcPct val="0"/>
              </a:spcBef>
              <a:spcAft>
                <a:spcPts val="0"/>
              </a:spcAft>
              <a:defRPr/>
            </a:pPr>
            <a:endParaRPr lang="en-GB" altLang="en-US" sz="2200" dirty="0">
              <a:solidFill>
                <a:srgbClr val="5F5F5F"/>
              </a:solidFill>
            </a:endParaRPr>
          </a:p>
          <a:p>
            <a:pPr eaLnBrk="1" fontAlgn="auto" hangingPunct="1">
              <a:lnSpc>
                <a:spcPct val="80000"/>
              </a:lnSpc>
              <a:spcBef>
                <a:spcPct val="0"/>
              </a:spcBef>
              <a:spcAft>
                <a:spcPts val="0"/>
              </a:spcAft>
              <a:defRPr/>
            </a:pPr>
            <a:endParaRPr lang="en-GB" altLang="en-US" sz="2200" dirty="0">
              <a:solidFill>
                <a:srgbClr val="5F5F5F"/>
              </a:solidFill>
            </a:endParaRPr>
          </a:p>
          <a:p>
            <a:pPr eaLnBrk="1" fontAlgn="auto" hangingPunct="1">
              <a:lnSpc>
                <a:spcPct val="80000"/>
              </a:lnSpc>
              <a:spcBef>
                <a:spcPct val="0"/>
              </a:spcBef>
              <a:spcAft>
                <a:spcPts val="0"/>
              </a:spcAft>
              <a:defRPr/>
            </a:pPr>
            <a:endParaRPr lang="en-US" altLang="en-US" sz="2200" dirty="0">
              <a:solidFill>
                <a:srgbClr val="5F5F5F"/>
              </a:solidFill>
            </a:endParaRPr>
          </a:p>
        </p:txBody>
      </p:sp>
      <p:pic>
        <p:nvPicPr>
          <p:cNvPr id="22531" name="Picture 4" descr="1517233649_a8747ca8ca_o">
            <a:extLst>
              <a:ext uri="{FF2B5EF4-FFF2-40B4-BE49-F238E27FC236}">
                <a16:creationId xmlns:a16="http://schemas.microsoft.com/office/drawing/2014/main" id="{83913185-521D-AAD8-1AC2-2B9CE28A3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0" y="2805113"/>
            <a:ext cx="3627438"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spd="med" advClick="0" advTm="3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a:extLst>
              <a:ext uri="{FF2B5EF4-FFF2-40B4-BE49-F238E27FC236}">
                <a16:creationId xmlns:a16="http://schemas.microsoft.com/office/drawing/2014/main" id="{3C59C5E4-FF22-2D01-5614-EE284063FE9A}"/>
              </a:ext>
            </a:extLst>
          </p:cNvPr>
          <p:cNvSpPr>
            <a:spLocks noGrp="1" noChangeArrowheads="1"/>
          </p:cNvSpPr>
          <p:nvPr>
            <p:ph type="title"/>
          </p:nvPr>
        </p:nvSpPr>
        <p:spPr>
          <a:xfrm>
            <a:off x="428625" y="534988"/>
            <a:ext cx="5868988" cy="704850"/>
          </a:xfrm>
        </p:spPr>
        <p:txBody>
          <a:bodyPr/>
          <a:lstStyle/>
          <a:p>
            <a:pPr eaLnBrk="1" hangingPunct="1"/>
            <a:r>
              <a:rPr lang="en-GB" altLang="en-US" sz="2400"/>
              <a:t>Surface Salt Measurement Methods</a:t>
            </a:r>
          </a:p>
        </p:txBody>
      </p:sp>
      <p:sp>
        <p:nvSpPr>
          <p:cNvPr id="23555" name="Rectangle 3">
            <a:extLst>
              <a:ext uri="{FF2B5EF4-FFF2-40B4-BE49-F238E27FC236}">
                <a16:creationId xmlns:a16="http://schemas.microsoft.com/office/drawing/2014/main" id="{C04EE3F9-8F2D-130A-31BD-356015A1A1AF}"/>
              </a:ext>
            </a:extLst>
          </p:cNvPr>
          <p:cNvSpPr>
            <a:spLocks noGrp="1" noChangeArrowheads="1"/>
          </p:cNvSpPr>
          <p:nvPr>
            <p:ph idx="1"/>
          </p:nvPr>
        </p:nvSpPr>
        <p:spPr>
          <a:xfrm>
            <a:off x="2139950" y="1919288"/>
            <a:ext cx="6845300" cy="4003675"/>
          </a:xfrm>
        </p:spPr>
        <p:txBody>
          <a:bodyPr/>
          <a:lstStyle/>
          <a:p>
            <a:pPr eaLnBrk="1" hangingPunct="1"/>
            <a:endParaRPr lang="en-GB" altLang="en-US"/>
          </a:p>
          <a:p>
            <a:pPr eaLnBrk="1" hangingPunct="1"/>
            <a:endParaRPr lang="en-GB" altLang="en-US"/>
          </a:p>
        </p:txBody>
      </p:sp>
      <p:sp>
        <p:nvSpPr>
          <p:cNvPr id="23556" name="Rectangle 4">
            <a:extLst>
              <a:ext uri="{FF2B5EF4-FFF2-40B4-BE49-F238E27FC236}">
                <a16:creationId xmlns:a16="http://schemas.microsoft.com/office/drawing/2014/main" id="{DEB1A706-26DD-4E5E-6C11-57C25D93B6E3}"/>
              </a:ext>
            </a:extLst>
          </p:cNvPr>
          <p:cNvSpPr>
            <a:spLocks noChangeArrowheads="1"/>
          </p:cNvSpPr>
          <p:nvPr/>
        </p:nvSpPr>
        <p:spPr bwMode="auto">
          <a:xfrm>
            <a:off x="3286125" y="2490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0"/>
              </a:spcBef>
              <a:buClrTx/>
              <a:buFontTx/>
              <a:buNone/>
            </a:pPr>
            <a:endParaRPr lang="en-US" altLang="en-US" sz="1800" b="1">
              <a:solidFill>
                <a:srgbClr val="000000"/>
              </a:solidFill>
              <a:latin typeface="Arial" panose="020B0604020202020204" pitchFamily="34" charset="0"/>
            </a:endParaRPr>
          </a:p>
        </p:txBody>
      </p:sp>
      <p:sp>
        <p:nvSpPr>
          <p:cNvPr id="20485" name="Rectangle 6">
            <a:extLst>
              <a:ext uri="{FF2B5EF4-FFF2-40B4-BE49-F238E27FC236}">
                <a16:creationId xmlns:a16="http://schemas.microsoft.com/office/drawing/2014/main" id="{0FA65504-981C-D255-92F7-3B8136C01843}"/>
              </a:ext>
            </a:extLst>
          </p:cNvPr>
          <p:cNvSpPr>
            <a:spLocks noChangeArrowheads="1"/>
          </p:cNvSpPr>
          <p:nvPr/>
        </p:nvSpPr>
        <p:spPr bwMode="auto">
          <a:xfrm>
            <a:off x="608013" y="1466850"/>
            <a:ext cx="7115175" cy="4656138"/>
          </a:xfrm>
          <a:prstGeom prst="rect">
            <a:avLst/>
          </a:prstGeom>
          <a:noFill/>
          <a:ln>
            <a:noFill/>
          </a:ln>
          <a:effectLst/>
        </p:spPr>
        <p:txBody>
          <a:bodyPr/>
          <a:lstStyle/>
          <a:p>
            <a:pPr marL="39688" lvl="2" eaLnBrk="1" hangingPunct="1">
              <a:lnSpc>
                <a:spcPct val="90000"/>
              </a:lnSpc>
              <a:spcBef>
                <a:spcPct val="20000"/>
              </a:spcBef>
              <a:buSzPct val="60000"/>
              <a:defRPr/>
            </a:pPr>
            <a:r>
              <a:rPr lang="en-GB" sz="2000" dirty="0" err="1">
                <a:solidFill>
                  <a:srgbClr val="4D4D4D"/>
                </a:solidFill>
                <a:latin typeface="+mn-lt"/>
                <a:cs typeface="+mn-cs"/>
              </a:rPr>
              <a:t>Elcometer</a:t>
            </a:r>
            <a:r>
              <a:rPr lang="en-GB" sz="2000" dirty="0">
                <a:solidFill>
                  <a:srgbClr val="4D4D4D"/>
                </a:solidFill>
                <a:latin typeface="+mn-lt"/>
                <a:cs typeface="+mn-cs"/>
              </a:rPr>
              <a:t> 138 - </a:t>
            </a:r>
            <a:r>
              <a:rPr lang="en-GB" sz="2000" dirty="0" err="1">
                <a:solidFill>
                  <a:srgbClr val="4D4D4D"/>
                </a:solidFill>
                <a:latin typeface="+mn-lt"/>
                <a:cs typeface="+mn-cs"/>
              </a:rPr>
              <a:t>Bresle</a:t>
            </a:r>
            <a:r>
              <a:rPr lang="en-GB" sz="2000" dirty="0">
                <a:solidFill>
                  <a:srgbClr val="4D4D4D"/>
                </a:solidFill>
                <a:latin typeface="+mn-lt"/>
                <a:cs typeface="+mn-cs"/>
              </a:rPr>
              <a:t> Patch</a:t>
            </a:r>
          </a:p>
          <a:p>
            <a:pPr marL="39688" lvl="2" eaLnBrk="1" hangingPunct="1">
              <a:lnSpc>
                <a:spcPct val="90000"/>
              </a:lnSpc>
              <a:spcBef>
                <a:spcPct val="20000"/>
              </a:spcBef>
              <a:buSzPct val="60000"/>
              <a:defRPr/>
            </a:pPr>
            <a:r>
              <a:rPr lang="en-GB" sz="2000" dirty="0">
                <a:solidFill>
                  <a:srgbClr val="4D4D4D"/>
                </a:solidFill>
                <a:latin typeface="+mn-lt"/>
                <a:cs typeface="+mn-cs"/>
              </a:rPr>
              <a:t>ISO 8502-6/9</a:t>
            </a:r>
          </a:p>
          <a:p>
            <a:pPr marL="1143000" lvl="2" indent="-228600" eaLnBrk="1" hangingPunct="1">
              <a:lnSpc>
                <a:spcPct val="90000"/>
              </a:lnSpc>
              <a:spcBef>
                <a:spcPct val="20000"/>
              </a:spcBef>
              <a:buSzPct val="60000"/>
              <a:buFontTx/>
              <a:buBlip>
                <a:blip r:embed="rId2"/>
              </a:buBlip>
              <a:defRPr/>
            </a:pPr>
            <a:endParaRPr lang="en-GB" sz="2000" dirty="0">
              <a:solidFill>
                <a:srgbClr val="4D4D4D"/>
              </a:solidFill>
              <a:latin typeface="+mn-lt"/>
              <a:cs typeface="+mn-cs"/>
            </a:endParaRPr>
          </a:p>
          <a:p>
            <a:pPr marL="268288" lvl="3" indent="-228600" eaLnBrk="1" hangingPunct="1">
              <a:lnSpc>
                <a:spcPct val="90000"/>
              </a:lnSpc>
              <a:spcBef>
                <a:spcPct val="20000"/>
              </a:spcBef>
              <a:buSzPct val="60000"/>
              <a:buFontTx/>
              <a:buBlip>
                <a:blip r:embed="rId2"/>
              </a:buBlip>
              <a:defRPr/>
            </a:pPr>
            <a:r>
              <a:rPr lang="en-GB" sz="2000" dirty="0">
                <a:solidFill>
                  <a:srgbClr val="4D4D4D"/>
                </a:solidFill>
                <a:latin typeface="+mn-lt"/>
                <a:cs typeface="+mn-cs"/>
              </a:rPr>
              <a:t>Method of Use</a:t>
            </a:r>
          </a:p>
          <a:p>
            <a:pPr marL="725488" lvl="4" indent="-228600" eaLnBrk="1" hangingPunct="1">
              <a:lnSpc>
                <a:spcPct val="90000"/>
              </a:lnSpc>
              <a:spcBef>
                <a:spcPct val="20000"/>
              </a:spcBef>
              <a:buSzPct val="60000"/>
              <a:buFontTx/>
              <a:buBlip>
                <a:blip r:embed="rId2"/>
              </a:buBlip>
              <a:defRPr/>
            </a:pPr>
            <a:r>
              <a:rPr lang="en-GB" sz="2000" dirty="0">
                <a:solidFill>
                  <a:srgbClr val="4D4D4D"/>
                </a:solidFill>
                <a:latin typeface="+mn-lt"/>
                <a:cs typeface="+mn-cs"/>
              </a:rPr>
              <a:t>Adhesive Patch applied to surface</a:t>
            </a:r>
          </a:p>
          <a:p>
            <a:pPr marL="725488" lvl="4" indent="-228600" eaLnBrk="1" hangingPunct="1">
              <a:lnSpc>
                <a:spcPct val="90000"/>
              </a:lnSpc>
              <a:spcBef>
                <a:spcPct val="20000"/>
              </a:spcBef>
              <a:buSzPct val="60000"/>
              <a:buFontTx/>
              <a:buBlip>
                <a:blip r:embed="rId2"/>
              </a:buBlip>
              <a:defRPr/>
            </a:pPr>
            <a:r>
              <a:rPr lang="en-GB" sz="2000" dirty="0">
                <a:solidFill>
                  <a:srgbClr val="4D4D4D"/>
                </a:solidFill>
                <a:latin typeface="+mn-lt"/>
                <a:cs typeface="+mn-cs"/>
              </a:rPr>
              <a:t>Water injected and agitated to                                                   extract salts</a:t>
            </a:r>
          </a:p>
          <a:p>
            <a:pPr marL="725488" lvl="4" indent="-228600" eaLnBrk="1" hangingPunct="1">
              <a:lnSpc>
                <a:spcPct val="90000"/>
              </a:lnSpc>
              <a:spcBef>
                <a:spcPct val="20000"/>
              </a:spcBef>
              <a:buSzPct val="60000"/>
              <a:buFontTx/>
              <a:buBlip>
                <a:blip r:embed="rId2"/>
              </a:buBlip>
              <a:defRPr/>
            </a:pPr>
            <a:r>
              <a:rPr lang="en-GB" sz="2000" dirty="0">
                <a:solidFill>
                  <a:srgbClr val="4D4D4D"/>
                </a:solidFill>
                <a:latin typeface="+mn-lt"/>
                <a:cs typeface="+mn-cs"/>
              </a:rPr>
              <a:t>Water removed and tested for                                  conductivity</a:t>
            </a:r>
          </a:p>
          <a:p>
            <a:pPr marL="268288" lvl="3" indent="-228600" eaLnBrk="1" hangingPunct="1">
              <a:lnSpc>
                <a:spcPct val="90000"/>
              </a:lnSpc>
              <a:spcBef>
                <a:spcPct val="20000"/>
              </a:spcBef>
              <a:buSzPct val="60000"/>
              <a:buFontTx/>
              <a:buBlip>
                <a:blip r:embed="rId2"/>
              </a:buBlip>
              <a:defRPr/>
            </a:pPr>
            <a:r>
              <a:rPr lang="en-GB" sz="2000" dirty="0">
                <a:solidFill>
                  <a:srgbClr val="4D4D4D"/>
                </a:solidFill>
                <a:latin typeface="+mn-lt"/>
                <a:cs typeface="+mn-cs"/>
              </a:rPr>
              <a:t>Verify by conductivity </a:t>
            </a:r>
          </a:p>
          <a:p>
            <a:pPr marL="725488" lvl="4" indent="-228600" eaLnBrk="1" hangingPunct="1">
              <a:lnSpc>
                <a:spcPct val="90000"/>
              </a:lnSpc>
              <a:spcBef>
                <a:spcPct val="20000"/>
              </a:spcBef>
              <a:buSzPct val="60000"/>
              <a:buFontTx/>
              <a:buBlip>
                <a:blip r:embed="rId2"/>
              </a:buBlip>
              <a:defRPr/>
            </a:pPr>
            <a:r>
              <a:rPr lang="en-GB" sz="2000" dirty="0">
                <a:solidFill>
                  <a:srgbClr val="4D4D4D"/>
                </a:solidFill>
                <a:latin typeface="+mn-lt"/>
                <a:cs typeface="+mn-cs"/>
              </a:rPr>
              <a:t>Temperature compensation to 25ºC</a:t>
            </a:r>
          </a:p>
          <a:p>
            <a:pPr marL="268288" lvl="3" indent="-228600" eaLnBrk="1" hangingPunct="1">
              <a:lnSpc>
                <a:spcPct val="90000"/>
              </a:lnSpc>
              <a:spcBef>
                <a:spcPct val="20000"/>
              </a:spcBef>
              <a:buSzPct val="60000"/>
              <a:buFontTx/>
              <a:buBlip>
                <a:blip r:embed="rId2"/>
              </a:buBlip>
              <a:defRPr/>
            </a:pPr>
            <a:r>
              <a:rPr lang="en-GB" sz="2000" dirty="0">
                <a:solidFill>
                  <a:srgbClr val="4D4D4D"/>
                </a:solidFill>
                <a:latin typeface="+mn-lt"/>
                <a:cs typeface="+mn-cs"/>
              </a:rPr>
              <a:t>Many ‘alternative’ patches available</a:t>
            </a:r>
          </a:p>
          <a:p>
            <a:pPr marL="39688" lvl="3" eaLnBrk="1" hangingPunct="1">
              <a:lnSpc>
                <a:spcPct val="90000"/>
              </a:lnSpc>
              <a:spcBef>
                <a:spcPct val="20000"/>
              </a:spcBef>
              <a:buSzPct val="60000"/>
              <a:defRPr/>
            </a:pPr>
            <a:endParaRPr lang="en-GB" dirty="0">
              <a:solidFill>
                <a:srgbClr val="000000"/>
              </a:solidFill>
              <a:latin typeface="Arial" charset="0"/>
              <a:cs typeface="Arial" charset="0"/>
            </a:endParaRPr>
          </a:p>
        </p:txBody>
      </p:sp>
      <p:pic>
        <p:nvPicPr>
          <p:cNvPr id="23558" name="Picture 10" descr="http://www.dynetesting.com/wp-content/uploads/2014/03/Bresle-Test.2-e1394038472304-220x220.jpg">
            <a:extLst>
              <a:ext uri="{FF2B5EF4-FFF2-40B4-BE49-F238E27FC236}">
                <a16:creationId xmlns:a16="http://schemas.microsoft.com/office/drawing/2014/main" id="{EF0AF7B5-5719-9F80-E3BF-ADCF8A128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595688"/>
            <a:ext cx="2095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2">
            <a:extLst>
              <a:ext uri="{FF2B5EF4-FFF2-40B4-BE49-F238E27FC236}">
                <a16:creationId xmlns:a16="http://schemas.microsoft.com/office/drawing/2014/main" id="{AE5BB077-B4EB-D7FA-C904-4E081EE7C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125" y="1466850"/>
            <a:ext cx="2540000"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4E746251-AB1B-5344-B9E0-4837344F1FDB}"/>
              </a:ext>
            </a:extLst>
          </p:cNvPr>
          <p:cNvSpPr>
            <a:spLocks noGrp="1" noChangeArrowheads="1"/>
          </p:cNvSpPr>
          <p:nvPr>
            <p:ph idx="1"/>
          </p:nvPr>
        </p:nvSpPr>
        <p:spPr>
          <a:xfrm>
            <a:off x="2119313" y="1863725"/>
            <a:ext cx="6845300" cy="4003675"/>
          </a:xfrm>
        </p:spPr>
        <p:txBody>
          <a:bodyPr/>
          <a:lstStyle/>
          <a:p>
            <a:pPr eaLnBrk="1" hangingPunct="1"/>
            <a:endParaRPr lang="en-GB" altLang="en-US"/>
          </a:p>
          <a:p>
            <a:pPr eaLnBrk="1" hangingPunct="1"/>
            <a:endParaRPr lang="en-GB" altLang="en-US"/>
          </a:p>
        </p:txBody>
      </p:sp>
      <p:sp>
        <p:nvSpPr>
          <p:cNvPr id="24579" name="Rectangle 4">
            <a:extLst>
              <a:ext uri="{FF2B5EF4-FFF2-40B4-BE49-F238E27FC236}">
                <a16:creationId xmlns:a16="http://schemas.microsoft.com/office/drawing/2014/main" id="{B1DF63CA-4923-FF8B-9A09-3969C7C2BCB2}"/>
              </a:ext>
            </a:extLst>
          </p:cNvPr>
          <p:cNvSpPr>
            <a:spLocks noChangeArrowheads="1"/>
          </p:cNvSpPr>
          <p:nvPr/>
        </p:nvSpPr>
        <p:spPr bwMode="auto">
          <a:xfrm>
            <a:off x="3286125" y="2490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0"/>
              </a:spcBef>
              <a:buClrTx/>
              <a:buFontTx/>
              <a:buNone/>
            </a:pPr>
            <a:endParaRPr lang="en-US" altLang="en-US" sz="1800" b="1">
              <a:solidFill>
                <a:srgbClr val="000000"/>
              </a:solidFill>
              <a:latin typeface="Arial" panose="020B0604020202020204" pitchFamily="34" charset="0"/>
            </a:endParaRPr>
          </a:p>
        </p:txBody>
      </p:sp>
      <p:sp>
        <p:nvSpPr>
          <p:cNvPr id="20485" name="Rectangle 6">
            <a:extLst>
              <a:ext uri="{FF2B5EF4-FFF2-40B4-BE49-F238E27FC236}">
                <a16:creationId xmlns:a16="http://schemas.microsoft.com/office/drawing/2014/main" id="{3E3EA4C3-F14D-7C49-5AE0-FA2B868CED5E}"/>
              </a:ext>
            </a:extLst>
          </p:cNvPr>
          <p:cNvSpPr>
            <a:spLocks noChangeArrowheads="1"/>
          </p:cNvSpPr>
          <p:nvPr/>
        </p:nvSpPr>
        <p:spPr bwMode="auto">
          <a:xfrm>
            <a:off x="742950" y="1409700"/>
            <a:ext cx="7115175" cy="4656138"/>
          </a:xfrm>
          <a:prstGeom prst="rect">
            <a:avLst/>
          </a:prstGeom>
          <a:noFill/>
          <a:ln>
            <a:noFill/>
          </a:ln>
          <a:effectLst/>
        </p:spPr>
        <p:txBody>
          <a:bodyPr/>
          <a:lstStyle/>
          <a:p>
            <a:pPr marL="39688" lvl="2" eaLnBrk="1" hangingPunct="1">
              <a:lnSpc>
                <a:spcPct val="90000"/>
              </a:lnSpc>
              <a:spcBef>
                <a:spcPct val="20000"/>
              </a:spcBef>
              <a:buSzPct val="60000"/>
              <a:defRPr/>
            </a:pPr>
            <a:r>
              <a:rPr lang="en-GB" sz="2000" dirty="0">
                <a:solidFill>
                  <a:srgbClr val="4D4D4D"/>
                </a:solidFill>
                <a:latin typeface="+mn-lt"/>
                <a:cs typeface="+mn-cs"/>
              </a:rPr>
              <a:t>Elcometer 134 </a:t>
            </a:r>
            <a:r>
              <a:rPr lang="en-GB" sz="2000" dirty="0" err="1">
                <a:solidFill>
                  <a:srgbClr val="4D4D4D"/>
                </a:solidFill>
                <a:latin typeface="+mn-lt"/>
                <a:cs typeface="+mn-cs"/>
              </a:rPr>
              <a:t>Chlor</a:t>
            </a:r>
            <a:r>
              <a:rPr lang="en-GB" sz="2000" dirty="0">
                <a:solidFill>
                  <a:srgbClr val="4D4D4D"/>
                </a:solidFill>
                <a:latin typeface="+mn-lt"/>
                <a:cs typeface="+mn-cs"/>
              </a:rPr>
              <a:t>*Test</a:t>
            </a:r>
          </a:p>
          <a:p>
            <a:pPr marL="1143000" lvl="2" indent="-228600" eaLnBrk="1" hangingPunct="1">
              <a:lnSpc>
                <a:spcPct val="90000"/>
              </a:lnSpc>
              <a:spcBef>
                <a:spcPct val="20000"/>
              </a:spcBef>
              <a:buSzPct val="60000"/>
              <a:buFontTx/>
              <a:buBlip>
                <a:blip r:embed="rId2"/>
              </a:buBlip>
              <a:defRPr/>
            </a:pPr>
            <a:endParaRPr lang="en-GB" sz="2000" dirty="0">
              <a:solidFill>
                <a:srgbClr val="4D4D4D"/>
              </a:solidFill>
              <a:latin typeface="+mn-lt"/>
              <a:cs typeface="+mn-cs"/>
            </a:endParaRPr>
          </a:p>
          <a:p>
            <a:pPr marL="268288" lvl="3" indent="-228600" eaLnBrk="1" hangingPunct="1">
              <a:lnSpc>
                <a:spcPct val="90000"/>
              </a:lnSpc>
              <a:spcBef>
                <a:spcPct val="20000"/>
              </a:spcBef>
              <a:buSzPct val="60000"/>
              <a:buFontTx/>
              <a:buBlip>
                <a:blip r:embed="rId2"/>
              </a:buBlip>
              <a:defRPr/>
            </a:pPr>
            <a:r>
              <a:rPr lang="en-GB" sz="2000" dirty="0">
                <a:solidFill>
                  <a:srgbClr val="4D4D4D"/>
                </a:solidFill>
                <a:latin typeface="+mn-lt"/>
                <a:cs typeface="+mn-cs"/>
              </a:rPr>
              <a:t>Method of Use</a:t>
            </a:r>
          </a:p>
          <a:p>
            <a:pPr marL="725488" lvl="4" indent="-228600" eaLnBrk="1" hangingPunct="1">
              <a:lnSpc>
                <a:spcPct val="90000"/>
              </a:lnSpc>
              <a:spcBef>
                <a:spcPct val="20000"/>
              </a:spcBef>
              <a:buSzPct val="60000"/>
              <a:buFontTx/>
              <a:buBlip>
                <a:blip r:embed="rId2"/>
              </a:buBlip>
              <a:defRPr/>
            </a:pPr>
            <a:r>
              <a:rPr lang="en-US" sz="2000" dirty="0">
                <a:solidFill>
                  <a:srgbClr val="4D4D4D"/>
                </a:solidFill>
                <a:latin typeface="+mn-lt"/>
                <a:cs typeface="+mn-cs"/>
              </a:rPr>
              <a:t>Pour test solution into sleeve</a:t>
            </a:r>
          </a:p>
          <a:p>
            <a:pPr marL="725488" lvl="4" indent="-228600" eaLnBrk="1" hangingPunct="1">
              <a:lnSpc>
                <a:spcPct val="90000"/>
              </a:lnSpc>
              <a:spcBef>
                <a:spcPct val="20000"/>
              </a:spcBef>
              <a:buSzPct val="60000"/>
              <a:buFontTx/>
              <a:buBlip>
                <a:blip r:embed="rId2"/>
              </a:buBlip>
              <a:defRPr/>
            </a:pPr>
            <a:r>
              <a:rPr lang="en-US" sz="2000" dirty="0">
                <a:solidFill>
                  <a:srgbClr val="4D4D4D"/>
                </a:solidFill>
                <a:latin typeface="+mn-lt"/>
                <a:cs typeface="+mn-cs"/>
              </a:rPr>
              <a:t>Place sleeve on surface &amp; work solution</a:t>
            </a:r>
          </a:p>
          <a:p>
            <a:pPr marL="725488" lvl="4" indent="-228600" eaLnBrk="1" hangingPunct="1">
              <a:lnSpc>
                <a:spcPct val="90000"/>
              </a:lnSpc>
              <a:spcBef>
                <a:spcPct val="20000"/>
              </a:spcBef>
              <a:buSzPct val="60000"/>
              <a:buFontTx/>
              <a:buBlip>
                <a:blip r:embed="rId2"/>
              </a:buBlip>
              <a:defRPr/>
            </a:pPr>
            <a:r>
              <a:rPr lang="en-US" sz="2000" dirty="0">
                <a:solidFill>
                  <a:srgbClr val="4D4D4D"/>
                </a:solidFill>
                <a:latin typeface="+mn-lt"/>
                <a:cs typeface="+mn-cs"/>
              </a:rPr>
              <a:t>Remove sleeve with solution</a:t>
            </a:r>
          </a:p>
          <a:p>
            <a:pPr marL="725488" lvl="4" indent="-228600" eaLnBrk="1" hangingPunct="1">
              <a:lnSpc>
                <a:spcPct val="90000"/>
              </a:lnSpc>
              <a:spcBef>
                <a:spcPct val="20000"/>
              </a:spcBef>
              <a:buSzPct val="60000"/>
              <a:buFontTx/>
              <a:buBlip>
                <a:blip r:embed="rId2"/>
              </a:buBlip>
              <a:defRPr/>
            </a:pPr>
            <a:r>
              <a:rPr lang="en-US" sz="2000" dirty="0">
                <a:solidFill>
                  <a:srgbClr val="4D4D4D"/>
                </a:solidFill>
                <a:latin typeface="+mn-lt"/>
                <a:cs typeface="+mn-cs"/>
              </a:rPr>
              <a:t>Test solution with titration tube</a:t>
            </a:r>
          </a:p>
          <a:p>
            <a:pPr marL="268288" lvl="3" indent="-228600" eaLnBrk="1" hangingPunct="1">
              <a:lnSpc>
                <a:spcPct val="90000"/>
              </a:lnSpc>
              <a:spcBef>
                <a:spcPct val="20000"/>
              </a:spcBef>
              <a:buSzPct val="60000"/>
              <a:buFontTx/>
              <a:buBlip>
                <a:blip r:embed="rId2"/>
              </a:buBlip>
              <a:defRPr/>
            </a:pPr>
            <a:endParaRPr lang="en-GB" sz="2000" dirty="0">
              <a:solidFill>
                <a:srgbClr val="4D4D4D"/>
              </a:solidFill>
              <a:latin typeface="+mn-lt"/>
              <a:cs typeface="+mn-cs"/>
            </a:endParaRPr>
          </a:p>
          <a:p>
            <a:pPr marL="268288" lvl="3" indent="-228600" eaLnBrk="1" hangingPunct="1">
              <a:lnSpc>
                <a:spcPct val="90000"/>
              </a:lnSpc>
              <a:spcBef>
                <a:spcPct val="20000"/>
              </a:spcBef>
              <a:buSzPct val="60000"/>
              <a:buFontTx/>
              <a:buBlip>
                <a:blip r:embed="rId2"/>
              </a:buBlip>
              <a:defRPr/>
            </a:pPr>
            <a:r>
              <a:rPr lang="en-GB" sz="2000" dirty="0">
                <a:solidFill>
                  <a:srgbClr val="4D4D4D"/>
                </a:solidFill>
                <a:latin typeface="+mn-lt"/>
                <a:cs typeface="+mn-cs"/>
              </a:rPr>
              <a:t>Multiple concurrent tests possible</a:t>
            </a:r>
          </a:p>
          <a:p>
            <a:pPr marL="39688" lvl="3" eaLnBrk="1" hangingPunct="1">
              <a:lnSpc>
                <a:spcPct val="90000"/>
              </a:lnSpc>
              <a:spcBef>
                <a:spcPct val="20000"/>
              </a:spcBef>
              <a:buSzPct val="60000"/>
              <a:defRPr/>
            </a:pPr>
            <a:endParaRPr lang="en-GB" dirty="0">
              <a:solidFill>
                <a:srgbClr val="000000"/>
              </a:solidFill>
              <a:latin typeface="Arial" charset="0"/>
              <a:cs typeface="Arial" charset="0"/>
            </a:endParaRPr>
          </a:p>
        </p:txBody>
      </p:sp>
      <p:pic>
        <p:nvPicPr>
          <p:cNvPr id="24581" name="Picture 1028" descr="ChlorTest applied">
            <a:extLst>
              <a:ext uri="{FF2B5EF4-FFF2-40B4-BE49-F238E27FC236}">
                <a16:creationId xmlns:a16="http://schemas.microsoft.com/office/drawing/2014/main" id="{26BE2370-A2CB-DA78-7FDE-63B3B4290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479"/>
          <a:stretch>
            <a:fillRect/>
          </a:stretch>
        </p:blipFill>
        <p:spPr bwMode="auto">
          <a:xfrm>
            <a:off x="6831013" y="2490788"/>
            <a:ext cx="2663825" cy="3567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8">
            <a:extLst>
              <a:ext uri="{FF2B5EF4-FFF2-40B4-BE49-F238E27FC236}">
                <a16:creationId xmlns:a16="http://schemas.microsoft.com/office/drawing/2014/main" id="{4209A2A7-E44E-9042-2AA4-38A614DFD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3100388"/>
            <a:ext cx="1930400" cy="296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9900"/>
                </a:solidFill>
                <a:miter lim="800000"/>
                <a:headEnd/>
                <a:tailEnd/>
              </a14:hiddenLine>
            </a:ext>
          </a:extLst>
        </p:spPr>
      </p:pic>
      <p:sp>
        <p:nvSpPr>
          <p:cNvPr id="4" name="Text Box 3">
            <a:extLst>
              <a:ext uri="{FF2B5EF4-FFF2-40B4-BE49-F238E27FC236}">
                <a16:creationId xmlns:a16="http://schemas.microsoft.com/office/drawing/2014/main" id="{03980954-A966-4606-8924-7D621C5B4A9D}"/>
              </a:ext>
            </a:extLst>
          </p:cNvPr>
          <p:cNvSpPr txBox="1">
            <a:spLocks noChangeArrowheads="1"/>
          </p:cNvSpPr>
          <p:nvPr/>
        </p:nvSpPr>
        <p:spPr bwMode="auto">
          <a:xfrm>
            <a:off x="2476500" y="2068513"/>
            <a:ext cx="1244600" cy="277812"/>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1200" dirty="0">
                <a:latin typeface="+mj-lt"/>
                <a:cs typeface="Arial" charset="0"/>
              </a:rPr>
              <a:t>Surface Profile</a:t>
            </a:r>
          </a:p>
        </p:txBody>
      </p:sp>
      <p:sp>
        <p:nvSpPr>
          <p:cNvPr id="24584" name="Rectangle 5">
            <a:extLst>
              <a:ext uri="{FF2B5EF4-FFF2-40B4-BE49-F238E27FC236}">
                <a16:creationId xmlns:a16="http://schemas.microsoft.com/office/drawing/2014/main" id="{A52587C5-9657-4C4B-52B9-CEFF0392EF0D}"/>
              </a:ext>
            </a:extLst>
          </p:cNvPr>
          <p:cNvSpPr>
            <a:spLocks noGrp="1" noChangeArrowheads="1"/>
          </p:cNvSpPr>
          <p:nvPr>
            <p:ph type="title"/>
          </p:nvPr>
        </p:nvSpPr>
        <p:spPr>
          <a:xfrm>
            <a:off x="428625" y="534988"/>
            <a:ext cx="5868988" cy="704850"/>
          </a:xfrm>
        </p:spPr>
        <p:txBody>
          <a:bodyPr/>
          <a:lstStyle/>
          <a:p>
            <a:pPr eaLnBrk="1" hangingPunct="1"/>
            <a:r>
              <a:rPr lang="en-GB" altLang="en-US" sz="2400"/>
              <a:t>Surface Salt Measurement Methods</a:t>
            </a: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356829E-ED5D-4704-9408-264CF75E64D4}"/>
              </a:ext>
            </a:extLst>
          </p:cNvPr>
          <p:cNvSpPr>
            <a:spLocks noChangeArrowheads="1"/>
          </p:cNvSpPr>
          <p:nvPr/>
        </p:nvSpPr>
        <p:spPr bwMode="auto">
          <a:xfrm>
            <a:off x="2181225" y="1350963"/>
            <a:ext cx="7080250" cy="3025775"/>
          </a:xfrm>
          <a:prstGeom prst="rect">
            <a:avLst/>
          </a:prstGeom>
          <a:noFill/>
          <a:ln>
            <a:noFill/>
          </a:ln>
          <a:effectLst/>
        </p:spPr>
        <p:txBody>
          <a:bodyPr/>
          <a:lstStyle>
            <a:lvl1pPr marL="342900" indent="-342900">
              <a:spcBef>
                <a:spcPct val="20000"/>
              </a:spcBef>
              <a:buSzPct val="60000"/>
              <a:buBlip>
                <a:blip r:embed="rId2"/>
              </a:buBlip>
              <a:defRPr sz="2400">
                <a:solidFill>
                  <a:schemeClr val="tx1"/>
                </a:solidFill>
                <a:latin typeface="Arial" charset="0"/>
              </a:defRPr>
            </a:lvl1pPr>
            <a:lvl2pPr marL="742950" indent="-285750">
              <a:spcBef>
                <a:spcPct val="20000"/>
              </a:spcBef>
              <a:buSzPct val="60000"/>
              <a:buBlip>
                <a:blip r:embed="rId2"/>
              </a:buBlip>
              <a:defRPr sz="2000">
                <a:solidFill>
                  <a:srgbClr val="4D4D4D"/>
                </a:solidFill>
                <a:latin typeface="Arial" charset="0"/>
              </a:defRPr>
            </a:lvl2pPr>
            <a:lvl3pPr marL="1143000" indent="-228600">
              <a:spcBef>
                <a:spcPct val="20000"/>
              </a:spcBef>
              <a:buSzPct val="60000"/>
              <a:buBlip>
                <a:blip r:embed="rId2"/>
              </a:buBlip>
              <a:defRPr>
                <a:solidFill>
                  <a:srgbClr val="808080"/>
                </a:solidFill>
                <a:latin typeface="Arial" charset="0"/>
              </a:defRPr>
            </a:lvl3pPr>
            <a:lvl4pPr marL="1600200" indent="-228600">
              <a:spcBef>
                <a:spcPct val="20000"/>
              </a:spcBef>
              <a:buSzPct val="60000"/>
              <a:buBlip>
                <a:blip r:embed="rId2"/>
              </a:buBlip>
              <a:defRPr>
                <a:solidFill>
                  <a:srgbClr val="808080"/>
                </a:solidFill>
                <a:latin typeface="Arial" charset="0"/>
              </a:defRPr>
            </a:lvl4pPr>
            <a:lvl5pPr marL="2057400" indent="-228600">
              <a:spcBef>
                <a:spcPct val="20000"/>
              </a:spcBef>
              <a:buSzPct val="60000"/>
              <a:buBlip>
                <a:blip r:embed="rId2"/>
              </a:buBlip>
              <a:defRPr>
                <a:solidFill>
                  <a:srgbClr val="808080"/>
                </a:solidFill>
                <a:latin typeface="Arial" charset="0"/>
              </a:defRPr>
            </a:lvl5pPr>
            <a:lvl6pPr marL="2514600" indent="-228600" eaLnBrk="0" fontAlgn="base" hangingPunct="0">
              <a:spcBef>
                <a:spcPct val="20000"/>
              </a:spcBef>
              <a:spcAft>
                <a:spcPct val="0"/>
              </a:spcAft>
              <a:buSzPct val="60000"/>
              <a:buBlip>
                <a:blip r:embed="rId2"/>
              </a:buBlip>
              <a:defRPr>
                <a:solidFill>
                  <a:srgbClr val="808080"/>
                </a:solidFill>
                <a:latin typeface="Arial" charset="0"/>
              </a:defRPr>
            </a:lvl6pPr>
            <a:lvl7pPr marL="2971800" indent="-228600" eaLnBrk="0" fontAlgn="base" hangingPunct="0">
              <a:spcBef>
                <a:spcPct val="20000"/>
              </a:spcBef>
              <a:spcAft>
                <a:spcPct val="0"/>
              </a:spcAft>
              <a:buSzPct val="60000"/>
              <a:buBlip>
                <a:blip r:embed="rId2"/>
              </a:buBlip>
              <a:defRPr>
                <a:solidFill>
                  <a:srgbClr val="808080"/>
                </a:solidFill>
                <a:latin typeface="Arial" charset="0"/>
              </a:defRPr>
            </a:lvl7pPr>
            <a:lvl8pPr marL="3429000" indent="-228600" eaLnBrk="0" fontAlgn="base" hangingPunct="0">
              <a:spcBef>
                <a:spcPct val="20000"/>
              </a:spcBef>
              <a:spcAft>
                <a:spcPct val="0"/>
              </a:spcAft>
              <a:buSzPct val="60000"/>
              <a:buBlip>
                <a:blip r:embed="rId2"/>
              </a:buBlip>
              <a:defRPr>
                <a:solidFill>
                  <a:srgbClr val="808080"/>
                </a:solidFill>
                <a:latin typeface="Arial" charset="0"/>
              </a:defRPr>
            </a:lvl8pPr>
            <a:lvl9pPr marL="3886200" indent="-228600" eaLnBrk="0" fontAlgn="base" hangingPunct="0">
              <a:spcBef>
                <a:spcPct val="20000"/>
              </a:spcBef>
              <a:spcAft>
                <a:spcPct val="0"/>
              </a:spcAft>
              <a:buSzPct val="60000"/>
              <a:buBlip>
                <a:blip r:embed="rId2"/>
              </a:buBlip>
              <a:defRPr>
                <a:solidFill>
                  <a:srgbClr val="808080"/>
                </a:solidFill>
                <a:latin typeface="Arial" charset="0"/>
              </a:defRPr>
            </a:lvl9pPr>
          </a:lstStyle>
          <a:p>
            <a:pPr marL="0" indent="0" eaLnBrk="1" hangingPunct="1">
              <a:spcBef>
                <a:spcPct val="0"/>
              </a:spcBef>
              <a:buSzTx/>
              <a:buFontTx/>
              <a:buNone/>
              <a:defRPr/>
            </a:pPr>
            <a:r>
              <a:rPr lang="en-GB" altLang="en-US" sz="2000" b="1" dirty="0" err="1">
                <a:solidFill>
                  <a:srgbClr val="4D4D4D"/>
                </a:solidFill>
                <a:latin typeface="+mn-lt"/>
                <a:cs typeface="+mn-cs"/>
              </a:rPr>
              <a:t>Elcometer</a:t>
            </a:r>
            <a:r>
              <a:rPr lang="en-GB" altLang="en-US" sz="2000" b="1" dirty="0">
                <a:solidFill>
                  <a:srgbClr val="4D4D4D"/>
                </a:solidFill>
                <a:latin typeface="+mn-lt"/>
                <a:cs typeface="+mn-cs"/>
              </a:rPr>
              <a:t> 130</a:t>
            </a:r>
          </a:p>
          <a:p>
            <a:pPr eaLnBrk="1" hangingPunct="1">
              <a:spcBef>
                <a:spcPct val="0"/>
              </a:spcBef>
              <a:buSzTx/>
              <a:defRPr/>
            </a:pPr>
            <a:endParaRPr lang="en-GB" altLang="en-US" sz="2000" dirty="0">
              <a:solidFill>
                <a:srgbClr val="4D4D4D"/>
              </a:solidFill>
              <a:latin typeface="+mn-lt"/>
              <a:cs typeface="+mn-cs"/>
            </a:endParaRPr>
          </a:p>
          <a:p>
            <a:pPr lvl="1" eaLnBrk="1" hangingPunct="1">
              <a:spcBef>
                <a:spcPct val="0"/>
              </a:spcBef>
              <a:buSzTx/>
              <a:defRPr/>
            </a:pPr>
            <a:r>
              <a:rPr lang="en-GB" altLang="en-US" dirty="0">
                <a:latin typeface="+mn-lt"/>
                <a:cs typeface="+mn-cs"/>
              </a:rPr>
              <a:t>Model S: Surface Cleanliness Measurement Mode</a:t>
            </a:r>
          </a:p>
          <a:p>
            <a:pPr lvl="1" eaLnBrk="1" hangingPunct="1">
              <a:spcBef>
                <a:spcPct val="0"/>
              </a:spcBef>
              <a:buSzTx/>
              <a:defRPr/>
            </a:pPr>
            <a:r>
              <a:rPr lang="en-GB" altLang="en-US" dirty="0">
                <a:latin typeface="+mn-lt"/>
                <a:cs typeface="+mn-cs"/>
              </a:rPr>
              <a:t>Range: 0 - 25µg/cm2</a:t>
            </a:r>
          </a:p>
          <a:p>
            <a:pPr lvl="1" eaLnBrk="1" hangingPunct="1">
              <a:spcBef>
                <a:spcPct val="0"/>
              </a:spcBef>
              <a:buSzTx/>
              <a:defRPr/>
            </a:pPr>
            <a:r>
              <a:rPr lang="en-GB" altLang="en-US" dirty="0">
                <a:latin typeface="+mn-lt"/>
                <a:cs typeface="+mn-cs"/>
              </a:rPr>
              <a:t>Accuracy: ±1% of the reading plus ±0.1μg/cm2</a:t>
            </a:r>
          </a:p>
          <a:p>
            <a:pPr lvl="1" eaLnBrk="1" hangingPunct="1">
              <a:spcBef>
                <a:spcPct val="0"/>
              </a:spcBef>
              <a:buSzTx/>
              <a:defRPr/>
            </a:pPr>
            <a:r>
              <a:rPr lang="en-GB" altLang="en-US" dirty="0">
                <a:latin typeface="+mn-lt"/>
                <a:cs typeface="+mn-cs"/>
              </a:rPr>
              <a:t>USB data output to </a:t>
            </a:r>
            <a:r>
              <a:rPr lang="en-GB" altLang="en-US" dirty="0" err="1">
                <a:latin typeface="+mn-lt"/>
                <a:cs typeface="+mn-cs"/>
              </a:rPr>
              <a:t>ElcoMaster</a:t>
            </a:r>
            <a:r>
              <a:rPr lang="en-GB" altLang="en-US" dirty="0">
                <a:latin typeface="+mn-lt"/>
                <a:cs typeface="+mn-cs"/>
              </a:rPr>
              <a:t> 2.0 (live readings only)</a:t>
            </a:r>
          </a:p>
          <a:p>
            <a:pPr marL="457200" lvl="1" indent="0" eaLnBrk="1" hangingPunct="1">
              <a:spcBef>
                <a:spcPct val="0"/>
              </a:spcBef>
              <a:buSzTx/>
              <a:buFontTx/>
              <a:buNone/>
              <a:defRPr/>
            </a:pPr>
            <a:endParaRPr lang="en-GB" altLang="en-US" dirty="0">
              <a:latin typeface="+mn-lt"/>
              <a:cs typeface="+mn-cs"/>
            </a:endParaRPr>
          </a:p>
        </p:txBody>
      </p:sp>
      <p:sp>
        <p:nvSpPr>
          <p:cNvPr id="25603" name="AutoShape 5" descr="Z">
            <a:hlinkClick r:id="rId3"/>
            <a:extLst>
              <a:ext uri="{FF2B5EF4-FFF2-40B4-BE49-F238E27FC236}">
                <a16:creationId xmlns:a16="http://schemas.microsoft.com/office/drawing/2014/main" id="{5EB463C8-4B1A-FFAC-BCA9-FE152AE380DA}"/>
              </a:ext>
            </a:extLst>
          </p:cNvPr>
          <p:cNvSpPr>
            <a:spLocks noChangeAspect="1" noChangeArrowheads="1"/>
          </p:cNvSpPr>
          <p:nvPr/>
        </p:nvSpPr>
        <p:spPr bwMode="auto">
          <a:xfrm>
            <a:off x="155575" y="46038"/>
            <a:ext cx="14668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0"/>
              </a:spcBef>
              <a:buClrTx/>
              <a:buFontTx/>
              <a:buNone/>
            </a:pPr>
            <a:endParaRPr lang="en-US" altLang="en-US" sz="1800" b="1">
              <a:solidFill>
                <a:srgbClr val="000000"/>
              </a:solidFill>
              <a:latin typeface="Arial" panose="020B0604020202020204" pitchFamily="34" charset="0"/>
            </a:endParaRPr>
          </a:p>
        </p:txBody>
      </p:sp>
      <p:grpSp>
        <p:nvGrpSpPr>
          <p:cNvPr id="25604" name="Group 17">
            <a:extLst>
              <a:ext uri="{FF2B5EF4-FFF2-40B4-BE49-F238E27FC236}">
                <a16:creationId xmlns:a16="http://schemas.microsoft.com/office/drawing/2014/main" id="{1303AEBF-4262-9B85-E9F3-47DC9E19B18B}"/>
              </a:ext>
            </a:extLst>
          </p:cNvPr>
          <p:cNvGrpSpPr>
            <a:grpSpLocks/>
          </p:cNvGrpSpPr>
          <p:nvPr/>
        </p:nvGrpSpPr>
        <p:grpSpPr bwMode="auto">
          <a:xfrm>
            <a:off x="3141663" y="3524250"/>
            <a:ext cx="3821112" cy="2378075"/>
            <a:chOff x="3779912" y="2924944"/>
            <a:chExt cx="5306833" cy="3101330"/>
          </a:xfrm>
        </p:grpSpPr>
        <p:pic>
          <p:nvPicPr>
            <p:cNvPr id="25605" name="Picture 2">
              <a:extLst>
                <a:ext uri="{FF2B5EF4-FFF2-40B4-BE49-F238E27FC236}">
                  <a16:creationId xmlns:a16="http://schemas.microsoft.com/office/drawing/2014/main" id="{D7118750-39B9-6B63-E96F-A11F9ADED4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3954633"/>
              <a:ext cx="2840445" cy="1988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3">
              <a:extLst>
                <a:ext uri="{FF2B5EF4-FFF2-40B4-BE49-F238E27FC236}">
                  <a16:creationId xmlns:a16="http://schemas.microsoft.com/office/drawing/2014/main" id="{F0F33CB2-01F6-738F-EE9E-C1A90FA8C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5415" y="2924944"/>
              <a:ext cx="3101330" cy="310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442">
                                            <p:txEl>
                                              <p:pRg st="0" end="0"/>
                                            </p:txEl>
                                          </p:spTgt>
                                        </p:tgtEl>
                                        <p:attrNameLst>
                                          <p:attrName>style.visibility</p:attrName>
                                        </p:attrNameLst>
                                      </p:cBhvr>
                                      <p:to>
                                        <p:strVal val="visible"/>
                                      </p:to>
                                    </p:set>
                                    <p:animEffect transition="in" filter="fade">
                                      <p:cBhvr>
                                        <p:cTn id="7" dur="1500"/>
                                        <p:tgtEl>
                                          <p:spTgt spid="61442">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0"/>
                                  </p:stCondLst>
                                  <p:childTnLst>
                                    <p:set>
                                      <p:cBhvr>
                                        <p:cTn id="10" dur="1" fill="hold">
                                          <p:stCondLst>
                                            <p:cond delay="0"/>
                                          </p:stCondLst>
                                        </p:cTn>
                                        <p:tgtEl>
                                          <p:spTgt spid="61442">
                                            <p:txEl>
                                              <p:pRg st="2" end="2"/>
                                            </p:txEl>
                                          </p:spTgt>
                                        </p:tgtEl>
                                        <p:attrNameLst>
                                          <p:attrName>style.visibility</p:attrName>
                                        </p:attrNameLst>
                                      </p:cBhvr>
                                      <p:to>
                                        <p:strVal val="visible"/>
                                      </p:to>
                                    </p:set>
                                    <p:animEffect transition="in" filter="fade">
                                      <p:cBhvr>
                                        <p:cTn id="11" dur="1500"/>
                                        <p:tgtEl>
                                          <p:spTgt spid="61442">
                                            <p:txEl>
                                              <p:pRg st="2" end="2"/>
                                            </p:txEl>
                                          </p:spTgt>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61442">
                                            <p:txEl>
                                              <p:pRg st="3" end="3"/>
                                            </p:txEl>
                                          </p:spTgt>
                                        </p:tgtEl>
                                        <p:attrNameLst>
                                          <p:attrName>style.visibility</p:attrName>
                                        </p:attrNameLst>
                                      </p:cBhvr>
                                      <p:to>
                                        <p:strVal val="visible"/>
                                      </p:to>
                                    </p:set>
                                    <p:animEffect transition="in" filter="fade">
                                      <p:cBhvr>
                                        <p:cTn id="15" dur="1500"/>
                                        <p:tgtEl>
                                          <p:spTgt spid="61442">
                                            <p:txEl>
                                              <p:pRg st="3" end="3"/>
                                            </p:txEl>
                                          </p:spTgt>
                                        </p:tgtEl>
                                      </p:cBhvr>
                                    </p:animEffect>
                                  </p:childTnLst>
                                </p:cTn>
                              </p:par>
                            </p:childTnLst>
                          </p:cTn>
                        </p:par>
                        <p:par>
                          <p:cTn id="16" fill="hold" nodeType="afterGroup">
                            <p:stCondLst>
                              <p:cond delay="4500"/>
                            </p:stCondLst>
                            <p:childTnLst>
                              <p:par>
                                <p:cTn id="17" presetID="10" presetClass="entr" presetSubtype="0" fill="hold" nodeType="afterEffect">
                                  <p:stCondLst>
                                    <p:cond delay="0"/>
                                  </p:stCondLst>
                                  <p:childTnLst>
                                    <p:set>
                                      <p:cBhvr>
                                        <p:cTn id="18" dur="1" fill="hold">
                                          <p:stCondLst>
                                            <p:cond delay="0"/>
                                          </p:stCondLst>
                                        </p:cTn>
                                        <p:tgtEl>
                                          <p:spTgt spid="61442">
                                            <p:txEl>
                                              <p:pRg st="4" end="4"/>
                                            </p:txEl>
                                          </p:spTgt>
                                        </p:tgtEl>
                                        <p:attrNameLst>
                                          <p:attrName>style.visibility</p:attrName>
                                        </p:attrNameLst>
                                      </p:cBhvr>
                                      <p:to>
                                        <p:strVal val="visible"/>
                                      </p:to>
                                    </p:set>
                                    <p:animEffect transition="in" filter="fade">
                                      <p:cBhvr>
                                        <p:cTn id="19" dur="1500"/>
                                        <p:tgtEl>
                                          <p:spTgt spid="61442">
                                            <p:txEl>
                                              <p:pRg st="4" end="4"/>
                                            </p:txEl>
                                          </p:spTgt>
                                        </p:tgtEl>
                                      </p:cBhvr>
                                    </p:animEffect>
                                  </p:childTnLst>
                                </p:cTn>
                              </p:par>
                            </p:childTnLst>
                          </p:cTn>
                        </p:par>
                        <p:par>
                          <p:cTn id="20" fill="hold" nodeType="afterGroup">
                            <p:stCondLst>
                              <p:cond delay="6000"/>
                            </p:stCondLst>
                            <p:childTnLst>
                              <p:par>
                                <p:cTn id="21" presetID="10" presetClass="entr" presetSubtype="0" fill="hold" nodeType="afterEffect">
                                  <p:stCondLst>
                                    <p:cond delay="0"/>
                                  </p:stCondLst>
                                  <p:childTnLst>
                                    <p:set>
                                      <p:cBhvr>
                                        <p:cTn id="22" dur="1" fill="hold">
                                          <p:stCondLst>
                                            <p:cond delay="0"/>
                                          </p:stCondLst>
                                        </p:cTn>
                                        <p:tgtEl>
                                          <p:spTgt spid="61442">
                                            <p:txEl>
                                              <p:pRg st="5" end="5"/>
                                            </p:txEl>
                                          </p:spTgt>
                                        </p:tgtEl>
                                        <p:attrNameLst>
                                          <p:attrName>style.visibility</p:attrName>
                                        </p:attrNameLst>
                                      </p:cBhvr>
                                      <p:to>
                                        <p:strVal val="visible"/>
                                      </p:to>
                                    </p:set>
                                    <p:animEffect transition="in" filter="fade">
                                      <p:cBhvr>
                                        <p:cTn id="23" dur="1500"/>
                                        <p:tgtEl>
                                          <p:spTgt spid="6144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8F53726A-25E8-C784-9EC4-5C44AD1C7FCE}"/>
              </a:ext>
            </a:extLst>
          </p:cNvPr>
          <p:cNvSpPr>
            <a:spLocks noChangeArrowheads="1"/>
          </p:cNvSpPr>
          <p:nvPr/>
        </p:nvSpPr>
        <p:spPr bwMode="auto">
          <a:xfrm>
            <a:off x="2181225" y="1358900"/>
            <a:ext cx="7080250" cy="3025775"/>
          </a:xfrm>
          <a:prstGeom prst="rect">
            <a:avLst/>
          </a:prstGeom>
          <a:noFill/>
          <a:ln>
            <a:noFill/>
          </a:ln>
          <a:effectLst/>
        </p:spPr>
        <p:txBody>
          <a:bodyPr/>
          <a:lstStyle>
            <a:lvl1pPr marL="342900" indent="-342900">
              <a:spcBef>
                <a:spcPct val="20000"/>
              </a:spcBef>
              <a:buSzPct val="60000"/>
              <a:buBlip>
                <a:blip r:embed="rId2"/>
              </a:buBlip>
              <a:defRPr sz="2400">
                <a:solidFill>
                  <a:schemeClr val="tx1"/>
                </a:solidFill>
                <a:latin typeface="Arial" charset="0"/>
              </a:defRPr>
            </a:lvl1pPr>
            <a:lvl2pPr marL="742950" indent="-285750">
              <a:spcBef>
                <a:spcPct val="20000"/>
              </a:spcBef>
              <a:buSzPct val="60000"/>
              <a:buBlip>
                <a:blip r:embed="rId2"/>
              </a:buBlip>
              <a:defRPr sz="2000">
                <a:solidFill>
                  <a:srgbClr val="4D4D4D"/>
                </a:solidFill>
                <a:latin typeface="Arial" charset="0"/>
              </a:defRPr>
            </a:lvl2pPr>
            <a:lvl3pPr marL="1143000" indent="-228600">
              <a:spcBef>
                <a:spcPct val="20000"/>
              </a:spcBef>
              <a:buSzPct val="60000"/>
              <a:buBlip>
                <a:blip r:embed="rId2"/>
              </a:buBlip>
              <a:defRPr>
                <a:solidFill>
                  <a:srgbClr val="808080"/>
                </a:solidFill>
                <a:latin typeface="Arial" charset="0"/>
              </a:defRPr>
            </a:lvl3pPr>
            <a:lvl4pPr marL="1600200" indent="-228600">
              <a:spcBef>
                <a:spcPct val="20000"/>
              </a:spcBef>
              <a:buSzPct val="60000"/>
              <a:buBlip>
                <a:blip r:embed="rId2"/>
              </a:buBlip>
              <a:defRPr>
                <a:solidFill>
                  <a:srgbClr val="808080"/>
                </a:solidFill>
                <a:latin typeface="Arial" charset="0"/>
              </a:defRPr>
            </a:lvl4pPr>
            <a:lvl5pPr marL="2057400" indent="-228600">
              <a:spcBef>
                <a:spcPct val="20000"/>
              </a:spcBef>
              <a:buSzPct val="60000"/>
              <a:buBlip>
                <a:blip r:embed="rId2"/>
              </a:buBlip>
              <a:defRPr>
                <a:solidFill>
                  <a:srgbClr val="808080"/>
                </a:solidFill>
                <a:latin typeface="Arial" charset="0"/>
              </a:defRPr>
            </a:lvl5pPr>
            <a:lvl6pPr marL="2514600" indent="-228600" eaLnBrk="0" fontAlgn="base" hangingPunct="0">
              <a:spcBef>
                <a:spcPct val="20000"/>
              </a:spcBef>
              <a:spcAft>
                <a:spcPct val="0"/>
              </a:spcAft>
              <a:buSzPct val="60000"/>
              <a:buBlip>
                <a:blip r:embed="rId2"/>
              </a:buBlip>
              <a:defRPr>
                <a:solidFill>
                  <a:srgbClr val="808080"/>
                </a:solidFill>
                <a:latin typeface="Arial" charset="0"/>
              </a:defRPr>
            </a:lvl6pPr>
            <a:lvl7pPr marL="2971800" indent="-228600" eaLnBrk="0" fontAlgn="base" hangingPunct="0">
              <a:spcBef>
                <a:spcPct val="20000"/>
              </a:spcBef>
              <a:spcAft>
                <a:spcPct val="0"/>
              </a:spcAft>
              <a:buSzPct val="60000"/>
              <a:buBlip>
                <a:blip r:embed="rId2"/>
              </a:buBlip>
              <a:defRPr>
                <a:solidFill>
                  <a:srgbClr val="808080"/>
                </a:solidFill>
                <a:latin typeface="Arial" charset="0"/>
              </a:defRPr>
            </a:lvl7pPr>
            <a:lvl8pPr marL="3429000" indent="-228600" eaLnBrk="0" fontAlgn="base" hangingPunct="0">
              <a:spcBef>
                <a:spcPct val="20000"/>
              </a:spcBef>
              <a:spcAft>
                <a:spcPct val="0"/>
              </a:spcAft>
              <a:buSzPct val="60000"/>
              <a:buBlip>
                <a:blip r:embed="rId2"/>
              </a:buBlip>
              <a:defRPr>
                <a:solidFill>
                  <a:srgbClr val="808080"/>
                </a:solidFill>
                <a:latin typeface="Arial" charset="0"/>
              </a:defRPr>
            </a:lvl8pPr>
            <a:lvl9pPr marL="3886200" indent="-228600" eaLnBrk="0" fontAlgn="base" hangingPunct="0">
              <a:spcBef>
                <a:spcPct val="20000"/>
              </a:spcBef>
              <a:spcAft>
                <a:spcPct val="0"/>
              </a:spcAft>
              <a:buSzPct val="60000"/>
              <a:buBlip>
                <a:blip r:embed="rId2"/>
              </a:buBlip>
              <a:defRPr>
                <a:solidFill>
                  <a:srgbClr val="808080"/>
                </a:solidFill>
                <a:latin typeface="Arial" charset="0"/>
              </a:defRPr>
            </a:lvl9pPr>
          </a:lstStyle>
          <a:p>
            <a:pPr marL="0" indent="0" eaLnBrk="1" hangingPunct="1">
              <a:spcBef>
                <a:spcPct val="0"/>
              </a:spcBef>
              <a:buSzTx/>
              <a:buFontTx/>
              <a:buNone/>
              <a:defRPr/>
            </a:pPr>
            <a:r>
              <a:rPr lang="en-GB" altLang="en-US" sz="2000" b="1" dirty="0" err="1">
                <a:solidFill>
                  <a:srgbClr val="4D4D4D"/>
                </a:solidFill>
                <a:latin typeface="+mn-lt"/>
                <a:cs typeface="+mn-cs"/>
              </a:rPr>
              <a:t>Elcometer</a:t>
            </a:r>
            <a:r>
              <a:rPr lang="en-GB" altLang="en-US" sz="2000" b="1" dirty="0">
                <a:solidFill>
                  <a:srgbClr val="4D4D4D"/>
                </a:solidFill>
                <a:latin typeface="+mn-lt"/>
                <a:cs typeface="+mn-cs"/>
              </a:rPr>
              <a:t> 130</a:t>
            </a:r>
            <a:endParaRPr lang="en-GB" altLang="en-US" b="1" dirty="0">
              <a:latin typeface="+mn-lt"/>
              <a:cs typeface="+mn-cs"/>
            </a:endParaRPr>
          </a:p>
          <a:p>
            <a:pPr lvl="1" eaLnBrk="1" hangingPunct="1">
              <a:spcBef>
                <a:spcPct val="0"/>
              </a:spcBef>
              <a:buSzTx/>
              <a:defRPr/>
            </a:pPr>
            <a:endParaRPr lang="en-GB" altLang="en-US" dirty="0">
              <a:latin typeface="+mn-lt"/>
              <a:cs typeface="+mn-cs"/>
            </a:endParaRPr>
          </a:p>
          <a:p>
            <a:pPr lvl="1" eaLnBrk="1" hangingPunct="1">
              <a:spcBef>
                <a:spcPct val="0"/>
              </a:spcBef>
              <a:buSzTx/>
              <a:defRPr/>
            </a:pPr>
            <a:r>
              <a:rPr lang="en-GB" altLang="en-US" dirty="0">
                <a:latin typeface="+mn-lt"/>
                <a:cs typeface="+mn-cs"/>
              </a:rPr>
              <a:t>Model T: Surface Cleanliness &amp; Conductivity Measurement Modes</a:t>
            </a:r>
          </a:p>
          <a:p>
            <a:pPr lvl="1" eaLnBrk="1" hangingPunct="1">
              <a:spcBef>
                <a:spcPct val="0"/>
              </a:spcBef>
              <a:buSzTx/>
              <a:defRPr/>
            </a:pPr>
            <a:r>
              <a:rPr lang="en-GB" altLang="en-US" dirty="0">
                <a:latin typeface="+mn-lt"/>
                <a:cs typeface="+mn-cs"/>
              </a:rPr>
              <a:t>Extended measuring range, multiple measuring units, user selectable statistics, memory, upper limit, batching and review graphs to the user</a:t>
            </a:r>
          </a:p>
          <a:p>
            <a:pPr lvl="1" eaLnBrk="1" hangingPunct="1">
              <a:spcBef>
                <a:spcPct val="0"/>
              </a:spcBef>
              <a:buSzTx/>
              <a:defRPr/>
            </a:pPr>
            <a:r>
              <a:rPr lang="en-GB" altLang="en-US" dirty="0">
                <a:latin typeface="+mn-lt"/>
                <a:cs typeface="+mn-cs"/>
              </a:rPr>
              <a:t>USB &amp; Bluetooth data output to </a:t>
            </a:r>
            <a:r>
              <a:rPr lang="en-GB" altLang="en-US" dirty="0" err="1">
                <a:latin typeface="+mn-lt"/>
                <a:cs typeface="+mn-cs"/>
              </a:rPr>
              <a:t>ElcoMaster</a:t>
            </a:r>
            <a:r>
              <a:rPr lang="en-GB" altLang="en-US" dirty="0">
                <a:latin typeface="+mn-lt"/>
                <a:cs typeface="+mn-cs"/>
              </a:rPr>
              <a:t> 2.0 </a:t>
            </a:r>
          </a:p>
        </p:txBody>
      </p:sp>
      <p:sp>
        <p:nvSpPr>
          <p:cNvPr id="26627" name="AutoShape 5" descr="Z">
            <a:hlinkClick r:id="rId3"/>
            <a:extLst>
              <a:ext uri="{FF2B5EF4-FFF2-40B4-BE49-F238E27FC236}">
                <a16:creationId xmlns:a16="http://schemas.microsoft.com/office/drawing/2014/main" id="{643D37FB-9A85-F5D4-28BB-67B604FC3EEB}"/>
              </a:ext>
            </a:extLst>
          </p:cNvPr>
          <p:cNvSpPr>
            <a:spLocks noChangeAspect="1" noChangeArrowheads="1"/>
          </p:cNvSpPr>
          <p:nvPr/>
        </p:nvSpPr>
        <p:spPr bwMode="auto">
          <a:xfrm>
            <a:off x="155575" y="46038"/>
            <a:ext cx="14668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0"/>
              </a:spcBef>
              <a:buClrTx/>
              <a:buFontTx/>
              <a:buNone/>
            </a:pPr>
            <a:endParaRPr lang="en-US" altLang="en-US" sz="1800" b="1">
              <a:solidFill>
                <a:srgbClr val="000000"/>
              </a:solidFill>
              <a:latin typeface="Arial" panose="020B0604020202020204" pitchFamily="34" charset="0"/>
            </a:endParaRPr>
          </a:p>
        </p:txBody>
      </p:sp>
      <p:grpSp>
        <p:nvGrpSpPr>
          <p:cNvPr id="26628" name="Group 17">
            <a:extLst>
              <a:ext uri="{FF2B5EF4-FFF2-40B4-BE49-F238E27FC236}">
                <a16:creationId xmlns:a16="http://schemas.microsoft.com/office/drawing/2014/main" id="{78228E96-D89A-9EBC-99CF-147F25265E42}"/>
              </a:ext>
            </a:extLst>
          </p:cNvPr>
          <p:cNvGrpSpPr>
            <a:grpSpLocks/>
          </p:cNvGrpSpPr>
          <p:nvPr/>
        </p:nvGrpSpPr>
        <p:grpSpPr bwMode="auto">
          <a:xfrm>
            <a:off x="3300413" y="4035425"/>
            <a:ext cx="3821112" cy="2376488"/>
            <a:chOff x="3779912" y="2924944"/>
            <a:chExt cx="5306833" cy="3101330"/>
          </a:xfrm>
        </p:grpSpPr>
        <p:pic>
          <p:nvPicPr>
            <p:cNvPr id="26629" name="Picture 2">
              <a:extLst>
                <a:ext uri="{FF2B5EF4-FFF2-40B4-BE49-F238E27FC236}">
                  <a16:creationId xmlns:a16="http://schemas.microsoft.com/office/drawing/2014/main" id="{EF9E168B-A2B2-265C-052D-20BD47115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3954633"/>
              <a:ext cx="2840445" cy="1988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3">
              <a:extLst>
                <a:ext uri="{FF2B5EF4-FFF2-40B4-BE49-F238E27FC236}">
                  <a16:creationId xmlns:a16="http://schemas.microsoft.com/office/drawing/2014/main" id="{54A2CBF8-62E8-3461-F718-4DD30FBAE7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5415" y="2924944"/>
              <a:ext cx="3101330" cy="310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442">
                                            <p:txEl>
                                              <p:pRg st="0" end="0"/>
                                            </p:txEl>
                                          </p:spTgt>
                                        </p:tgtEl>
                                        <p:attrNameLst>
                                          <p:attrName>style.visibility</p:attrName>
                                        </p:attrNameLst>
                                      </p:cBhvr>
                                      <p:to>
                                        <p:strVal val="visible"/>
                                      </p:to>
                                    </p:set>
                                    <p:animEffect transition="in" filter="fade">
                                      <p:cBhvr>
                                        <p:cTn id="7" dur="1500"/>
                                        <p:tgtEl>
                                          <p:spTgt spid="6144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42">
                                            <p:txEl>
                                              <p:pRg st="2" end="2"/>
                                            </p:txEl>
                                          </p:spTgt>
                                        </p:tgtEl>
                                        <p:attrNameLst>
                                          <p:attrName>style.visibility</p:attrName>
                                        </p:attrNameLst>
                                      </p:cBhvr>
                                      <p:to>
                                        <p:strVal val="visible"/>
                                      </p:to>
                                    </p:set>
                                    <p:animEffect transition="in" filter="fade">
                                      <p:cBhvr>
                                        <p:cTn id="10" dur="1500"/>
                                        <p:tgtEl>
                                          <p:spTgt spid="6144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1442">
                                            <p:txEl>
                                              <p:pRg st="3" end="3"/>
                                            </p:txEl>
                                          </p:spTgt>
                                        </p:tgtEl>
                                        <p:attrNameLst>
                                          <p:attrName>style.visibility</p:attrName>
                                        </p:attrNameLst>
                                      </p:cBhvr>
                                      <p:to>
                                        <p:strVal val="visible"/>
                                      </p:to>
                                    </p:set>
                                    <p:animEffect transition="in" filter="fade">
                                      <p:cBhvr>
                                        <p:cTn id="13" dur="1500"/>
                                        <p:tgtEl>
                                          <p:spTgt spid="6144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1442">
                                            <p:txEl>
                                              <p:pRg st="4" end="4"/>
                                            </p:txEl>
                                          </p:spTgt>
                                        </p:tgtEl>
                                        <p:attrNameLst>
                                          <p:attrName>style.visibility</p:attrName>
                                        </p:attrNameLst>
                                      </p:cBhvr>
                                      <p:to>
                                        <p:strVal val="visible"/>
                                      </p:to>
                                    </p:set>
                                    <p:animEffect transition="in" filter="fade">
                                      <p:cBhvr>
                                        <p:cTn id="16" dur="1500"/>
                                        <p:tgtEl>
                                          <p:spTgt spid="614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3" name="Text Box 3">
            <a:extLst>
              <a:ext uri="{FF2B5EF4-FFF2-40B4-BE49-F238E27FC236}">
                <a16:creationId xmlns:a16="http://schemas.microsoft.com/office/drawing/2014/main" id="{5224A99A-F151-B179-761C-9EF3908C4873}"/>
              </a:ext>
            </a:extLst>
          </p:cNvPr>
          <p:cNvSpPr txBox="1">
            <a:spLocks noChangeArrowheads="1"/>
          </p:cNvSpPr>
          <p:nvPr/>
        </p:nvSpPr>
        <p:spPr bwMode="auto">
          <a:xfrm>
            <a:off x="3611563" y="2293938"/>
            <a:ext cx="1244600" cy="276225"/>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1200" dirty="0">
                <a:latin typeface="+mj-lt"/>
                <a:cs typeface="Arial" charset="0"/>
              </a:rPr>
              <a:t>Abrasive Blasting</a:t>
            </a:r>
          </a:p>
        </p:txBody>
      </p:sp>
      <p:sp>
        <p:nvSpPr>
          <p:cNvPr id="6186" name="Text Box 21">
            <a:extLst>
              <a:ext uri="{FF2B5EF4-FFF2-40B4-BE49-F238E27FC236}">
                <a16:creationId xmlns:a16="http://schemas.microsoft.com/office/drawing/2014/main" id="{E1A54823-E21D-6459-E238-3FD917FAE8EC}"/>
              </a:ext>
            </a:extLst>
          </p:cNvPr>
          <p:cNvSpPr txBox="1">
            <a:spLocks noChangeArrowheads="1"/>
          </p:cNvSpPr>
          <p:nvPr/>
        </p:nvSpPr>
        <p:spPr bwMode="auto">
          <a:xfrm>
            <a:off x="1611313" y="2281238"/>
            <a:ext cx="1519237" cy="276225"/>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1200" dirty="0">
                <a:latin typeface="+mj-lt"/>
                <a:cs typeface="Arial" charset="0"/>
              </a:rPr>
              <a:t>Material Thickness</a:t>
            </a:r>
          </a:p>
        </p:txBody>
      </p:sp>
      <p:sp>
        <p:nvSpPr>
          <p:cNvPr id="6173" name="Text Box 7">
            <a:hlinkClick r:id="" action="ppaction://noaction"/>
            <a:extLst>
              <a:ext uri="{FF2B5EF4-FFF2-40B4-BE49-F238E27FC236}">
                <a16:creationId xmlns:a16="http://schemas.microsoft.com/office/drawing/2014/main" id="{B7C6BBCC-5EC5-A91D-3654-802487152933}"/>
              </a:ext>
            </a:extLst>
          </p:cNvPr>
          <p:cNvSpPr txBox="1">
            <a:spLocks noChangeArrowheads="1"/>
          </p:cNvSpPr>
          <p:nvPr/>
        </p:nvSpPr>
        <p:spPr bwMode="auto">
          <a:xfrm>
            <a:off x="7256463" y="4125913"/>
            <a:ext cx="1689100" cy="276225"/>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1200" dirty="0">
                <a:latin typeface="+mj-lt"/>
                <a:cs typeface="Arial" charset="0"/>
              </a:rPr>
              <a:t>Dry Film Thickness</a:t>
            </a:r>
          </a:p>
        </p:txBody>
      </p:sp>
      <p:pic>
        <p:nvPicPr>
          <p:cNvPr id="9221" name="Picture 28" descr="Dry Film Thickness">
            <a:hlinkClick r:id="" action="ppaction://noaction"/>
            <a:extLst>
              <a:ext uri="{FF2B5EF4-FFF2-40B4-BE49-F238E27FC236}">
                <a16:creationId xmlns:a16="http://schemas.microsoft.com/office/drawing/2014/main" id="{0349AF9D-9ACC-DF66-A08C-DDEA0A334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438" y="2898775"/>
            <a:ext cx="1327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2" name="Text Box 32">
            <a:extLst>
              <a:ext uri="{FF2B5EF4-FFF2-40B4-BE49-F238E27FC236}">
                <a16:creationId xmlns:a16="http://schemas.microsoft.com/office/drawing/2014/main" id="{C28A689B-470E-2FBF-F102-24E8E6A62F6C}"/>
              </a:ext>
            </a:extLst>
          </p:cNvPr>
          <p:cNvSpPr txBox="1">
            <a:spLocks noChangeArrowheads="1"/>
          </p:cNvSpPr>
          <p:nvPr/>
        </p:nvSpPr>
        <p:spPr bwMode="auto">
          <a:xfrm>
            <a:off x="5835650" y="5994400"/>
            <a:ext cx="1123950" cy="276225"/>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1200" dirty="0">
                <a:latin typeface="+mj-lt"/>
                <a:cs typeface="Arial" charset="0"/>
              </a:rPr>
              <a:t>Inspection Kits</a:t>
            </a:r>
          </a:p>
        </p:txBody>
      </p:sp>
      <p:pic>
        <p:nvPicPr>
          <p:cNvPr id="9223" name="Picture 50" descr="C:\Users\steve.pollard.ELCOMETERAD\AppData\Local\Microsoft\Windows\Temporary Internet Files\Content.Outlook\HLJY40BP\Surface Profile Group.jpg">
            <a:extLst>
              <a:ext uri="{FF2B5EF4-FFF2-40B4-BE49-F238E27FC236}">
                <a16:creationId xmlns:a16="http://schemas.microsoft.com/office/drawing/2014/main" id="{0262B4D9-B8AA-21DB-45EF-264CC3BCC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4988" y="752475"/>
            <a:ext cx="1236662"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4" descr="Z:\Marketing -Released\MTG Images\MTG 2.jpg">
            <a:extLst>
              <a:ext uri="{FF2B5EF4-FFF2-40B4-BE49-F238E27FC236}">
                <a16:creationId xmlns:a16="http://schemas.microsoft.com/office/drawing/2014/main" id="{7BABD874-302D-6A9E-85A3-A85ADBA79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3725" y="935038"/>
            <a:ext cx="101441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3">
            <a:extLst>
              <a:ext uri="{FF2B5EF4-FFF2-40B4-BE49-F238E27FC236}">
                <a16:creationId xmlns:a16="http://schemas.microsoft.com/office/drawing/2014/main" id="{000EB43F-7EB6-A5BF-2C60-793B431A18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7938" y="1049338"/>
            <a:ext cx="70485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 Box 3">
            <a:extLst>
              <a:ext uri="{FF2B5EF4-FFF2-40B4-BE49-F238E27FC236}">
                <a16:creationId xmlns:a16="http://schemas.microsoft.com/office/drawing/2014/main" id="{814D2538-3FA3-300B-651B-9BF4DF8DB957}"/>
              </a:ext>
            </a:extLst>
          </p:cNvPr>
          <p:cNvSpPr txBox="1">
            <a:spLocks noChangeArrowheads="1"/>
          </p:cNvSpPr>
          <p:nvPr/>
        </p:nvSpPr>
        <p:spPr bwMode="auto">
          <a:xfrm>
            <a:off x="7315200" y="2257425"/>
            <a:ext cx="1381125" cy="276225"/>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1200" dirty="0">
                <a:latin typeface="+mj-lt"/>
                <a:cs typeface="Arial" charset="0"/>
              </a:rPr>
              <a:t>Surface Cleanliness</a:t>
            </a:r>
          </a:p>
        </p:txBody>
      </p:sp>
      <p:pic>
        <p:nvPicPr>
          <p:cNvPr id="9227" name="Picture 4">
            <a:extLst>
              <a:ext uri="{FF2B5EF4-FFF2-40B4-BE49-F238E27FC236}">
                <a16:creationId xmlns:a16="http://schemas.microsoft.com/office/drawing/2014/main" id="{CE1A4897-6833-2013-7171-A1A4C0C3A8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4488" y="2863850"/>
            <a:ext cx="11684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6">
            <a:extLst>
              <a:ext uri="{FF2B5EF4-FFF2-40B4-BE49-F238E27FC236}">
                <a16:creationId xmlns:a16="http://schemas.microsoft.com/office/drawing/2014/main" id="{C5D5D84B-DE99-DE23-2E7C-6C385599A0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1663" y="2889250"/>
            <a:ext cx="113665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7">
            <a:hlinkClick r:id="" action="ppaction://noaction"/>
            <a:extLst>
              <a:ext uri="{FF2B5EF4-FFF2-40B4-BE49-F238E27FC236}">
                <a16:creationId xmlns:a16="http://schemas.microsoft.com/office/drawing/2014/main" id="{B4605A55-8310-F017-FA1E-06E148FD92E4}"/>
              </a:ext>
            </a:extLst>
          </p:cNvPr>
          <p:cNvSpPr txBox="1">
            <a:spLocks noChangeArrowheads="1"/>
          </p:cNvSpPr>
          <p:nvPr/>
        </p:nvSpPr>
        <p:spPr bwMode="auto">
          <a:xfrm>
            <a:off x="3948113" y="4164013"/>
            <a:ext cx="1689100" cy="276225"/>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1200" dirty="0">
                <a:latin typeface="+mj-lt"/>
                <a:cs typeface="Arial" charset="0"/>
              </a:rPr>
              <a:t>Spraying</a:t>
            </a:r>
          </a:p>
        </p:txBody>
      </p:sp>
      <p:sp>
        <p:nvSpPr>
          <p:cNvPr id="52" name="Text Box 7">
            <a:hlinkClick r:id="" action="ppaction://noaction"/>
            <a:extLst>
              <a:ext uri="{FF2B5EF4-FFF2-40B4-BE49-F238E27FC236}">
                <a16:creationId xmlns:a16="http://schemas.microsoft.com/office/drawing/2014/main" id="{FABDD7A6-0E77-F8FD-E1E5-70D1CDCB92A6}"/>
              </a:ext>
            </a:extLst>
          </p:cNvPr>
          <p:cNvSpPr txBox="1">
            <a:spLocks noChangeArrowheads="1"/>
          </p:cNvSpPr>
          <p:nvPr/>
        </p:nvSpPr>
        <p:spPr bwMode="auto">
          <a:xfrm>
            <a:off x="1592263" y="4133850"/>
            <a:ext cx="1689100" cy="276225"/>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1200" dirty="0">
                <a:latin typeface="+mj-lt"/>
                <a:cs typeface="Arial" charset="0"/>
              </a:rPr>
              <a:t>           Climate</a:t>
            </a:r>
          </a:p>
        </p:txBody>
      </p:sp>
      <p:pic>
        <p:nvPicPr>
          <p:cNvPr id="9231" name="Picture 8">
            <a:extLst>
              <a:ext uri="{FF2B5EF4-FFF2-40B4-BE49-F238E27FC236}">
                <a16:creationId xmlns:a16="http://schemas.microsoft.com/office/drawing/2014/main" id="{9E05C269-C6D4-A707-8D2E-470534732D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5538" y="4718050"/>
            <a:ext cx="11620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 Box 32">
            <a:extLst>
              <a:ext uri="{FF2B5EF4-FFF2-40B4-BE49-F238E27FC236}">
                <a16:creationId xmlns:a16="http://schemas.microsoft.com/office/drawing/2014/main" id="{820A81A1-882D-E753-257E-94D4CDEDFD63}"/>
              </a:ext>
            </a:extLst>
          </p:cNvPr>
          <p:cNvSpPr txBox="1">
            <a:spLocks noChangeArrowheads="1"/>
          </p:cNvSpPr>
          <p:nvPr/>
        </p:nvSpPr>
        <p:spPr bwMode="auto">
          <a:xfrm>
            <a:off x="2105025" y="5986463"/>
            <a:ext cx="876300" cy="2778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1200" dirty="0">
                <a:latin typeface="+mj-lt"/>
                <a:cs typeface="Arial" charset="0"/>
              </a:rPr>
              <a:t>Adhesion</a:t>
            </a:r>
          </a:p>
        </p:txBody>
      </p:sp>
      <p:sp>
        <p:nvSpPr>
          <p:cNvPr id="57" name="Text Box 32">
            <a:extLst>
              <a:ext uri="{FF2B5EF4-FFF2-40B4-BE49-F238E27FC236}">
                <a16:creationId xmlns:a16="http://schemas.microsoft.com/office/drawing/2014/main" id="{50665C4A-D404-4D64-8483-957E98683A9D}"/>
              </a:ext>
            </a:extLst>
          </p:cNvPr>
          <p:cNvSpPr txBox="1">
            <a:spLocks noChangeArrowheads="1"/>
          </p:cNvSpPr>
          <p:nvPr/>
        </p:nvSpPr>
        <p:spPr bwMode="auto">
          <a:xfrm>
            <a:off x="3948113" y="5940425"/>
            <a:ext cx="876300" cy="461963"/>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1200" dirty="0">
                <a:latin typeface="+mj-lt"/>
                <a:cs typeface="Arial" charset="0"/>
              </a:rPr>
              <a:t>Pinhole &amp; Porosity</a:t>
            </a:r>
          </a:p>
        </p:txBody>
      </p:sp>
      <p:pic>
        <p:nvPicPr>
          <p:cNvPr id="9234" name="Picture 10">
            <a:extLst>
              <a:ext uri="{FF2B5EF4-FFF2-40B4-BE49-F238E27FC236}">
                <a16:creationId xmlns:a16="http://schemas.microsoft.com/office/drawing/2014/main" id="{A8881209-1704-79EF-E9FA-800586905B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1663" y="4743450"/>
            <a:ext cx="11239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0233150F-8097-0891-1389-471FFD695A8B}"/>
              </a:ext>
            </a:extLst>
          </p:cNvPr>
          <p:cNvSpPr/>
          <p:nvPr/>
        </p:nvSpPr>
        <p:spPr>
          <a:xfrm>
            <a:off x="5614988" y="4579938"/>
            <a:ext cx="1266825" cy="206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GB"/>
          </a:p>
        </p:txBody>
      </p:sp>
      <p:pic>
        <p:nvPicPr>
          <p:cNvPr id="9236" name="Picture 62">
            <a:extLst>
              <a:ext uri="{FF2B5EF4-FFF2-40B4-BE49-F238E27FC236}">
                <a16:creationId xmlns:a16="http://schemas.microsoft.com/office/drawing/2014/main" id="{1B83D87F-73E9-65F0-BD76-3DC4AB87FE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20838" y="4668838"/>
            <a:ext cx="15049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16">
            <a:extLst>
              <a:ext uri="{FF2B5EF4-FFF2-40B4-BE49-F238E27FC236}">
                <a16:creationId xmlns:a16="http://schemas.microsoft.com/office/drawing/2014/main" id="{980BD79C-D0E0-9220-5CC9-E5076210526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51238" y="2903538"/>
            <a:ext cx="11636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13">
            <a:extLst>
              <a:ext uri="{FF2B5EF4-FFF2-40B4-BE49-F238E27FC236}">
                <a16:creationId xmlns:a16="http://schemas.microsoft.com/office/drawing/2014/main" id="{FE86EEE5-F45A-F86B-0374-CCB7E1EE19C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94100" y="909638"/>
            <a:ext cx="1244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
            <a:extLst>
              <a:ext uri="{FF2B5EF4-FFF2-40B4-BE49-F238E27FC236}">
                <a16:creationId xmlns:a16="http://schemas.microsoft.com/office/drawing/2014/main" id="{9C30DAD2-A5BC-E29C-457C-0B5069AAA7AB}"/>
              </a:ext>
            </a:extLst>
          </p:cNvPr>
          <p:cNvSpPr txBox="1">
            <a:spLocks noChangeArrowheads="1"/>
          </p:cNvSpPr>
          <p:nvPr/>
        </p:nvSpPr>
        <p:spPr bwMode="auto">
          <a:xfrm>
            <a:off x="5451475" y="2255838"/>
            <a:ext cx="1089025" cy="276225"/>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1200" dirty="0">
                <a:latin typeface="+mj-lt"/>
                <a:cs typeface="Arial" charset="0"/>
              </a:rPr>
              <a:t>Surface Profile</a:t>
            </a:r>
          </a:p>
        </p:txBody>
      </p:sp>
      <p:sp>
        <p:nvSpPr>
          <p:cNvPr id="15" name="Text Box 7">
            <a:hlinkClick r:id="" action="ppaction://noaction"/>
            <a:extLst>
              <a:ext uri="{FF2B5EF4-FFF2-40B4-BE49-F238E27FC236}">
                <a16:creationId xmlns:a16="http://schemas.microsoft.com/office/drawing/2014/main" id="{95E15DA4-78CA-D8F7-BF6E-CD0DB1C5C77B}"/>
              </a:ext>
            </a:extLst>
          </p:cNvPr>
          <p:cNvSpPr txBox="1">
            <a:spLocks noChangeArrowheads="1"/>
          </p:cNvSpPr>
          <p:nvPr/>
        </p:nvSpPr>
        <p:spPr bwMode="auto">
          <a:xfrm>
            <a:off x="5513388" y="4168775"/>
            <a:ext cx="1689100" cy="276225"/>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1200" dirty="0">
                <a:latin typeface="+mj-lt"/>
                <a:cs typeface="Arial" charset="0"/>
              </a:rPr>
              <a:t>Wet Film Thickness</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58B5E25-B3CE-3C13-6002-4A565C8EE1AC}"/>
              </a:ext>
            </a:extLst>
          </p:cNvPr>
          <p:cNvSpPr txBox="1">
            <a:spLocks noChangeArrowheads="1"/>
          </p:cNvSpPr>
          <p:nvPr/>
        </p:nvSpPr>
        <p:spPr bwMode="auto">
          <a:xfrm>
            <a:off x="727075" y="1776413"/>
            <a:ext cx="8693150" cy="2492375"/>
          </a:xfrm>
          <a:prstGeom prst="rect">
            <a:avLst/>
          </a:prstGeom>
          <a:noFill/>
          <a:ln>
            <a:noFill/>
          </a:ln>
        </p:spPr>
        <p:txBody>
          <a:bodyPr>
            <a:spAutoFit/>
          </a:bodyPr>
          <a:lstStyle>
            <a:lvl1pPr marL="285750" indent="-285750">
              <a:spcBef>
                <a:spcPct val="20000"/>
              </a:spcBef>
              <a:buSzPct val="60000"/>
              <a:buBlip>
                <a:blip r:embed="rId2"/>
              </a:buBlip>
              <a:defRPr sz="2400">
                <a:solidFill>
                  <a:schemeClr val="tx1"/>
                </a:solidFill>
                <a:latin typeface="Arial" charset="0"/>
              </a:defRPr>
            </a:lvl1pPr>
            <a:lvl2pPr marL="742950" indent="-285750">
              <a:spcBef>
                <a:spcPct val="20000"/>
              </a:spcBef>
              <a:buSzPct val="60000"/>
              <a:buBlip>
                <a:blip r:embed="rId2"/>
              </a:buBlip>
              <a:defRPr sz="2000">
                <a:solidFill>
                  <a:srgbClr val="4D4D4D"/>
                </a:solidFill>
                <a:latin typeface="Arial" charset="0"/>
              </a:defRPr>
            </a:lvl2pPr>
            <a:lvl3pPr marL="285750" indent="-285750">
              <a:spcBef>
                <a:spcPct val="20000"/>
              </a:spcBef>
              <a:buSzPct val="60000"/>
              <a:buBlip>
                <a:blip r:embed="rId2"/>
              </a:buBlip>
              <a:defRPr>
                <a:solidFill>
                  <a:srgbClr val="808080"/>
                </a:solidFill>
                <a:latin typeface="Arial" charset="0"/>
              </a:defRPr>
            </a:lvl3pPr>
            <a:lvl4pPr marL="1600200" indent="-228600">
              <a:spcBef>
                <a:spcPct val="20000"/>
              </a:spcBef>
              <a:buSzPct val="60000"/>
              <a:buBlip>
                <a:blip r:embed="rId2"/>
              </a:buBlip>
              <a:defRPr>
                <a:solidFill>
                  <a:srgbClr val="808080"/>
                </a:solidFill>
                <a:latin typeface="Arial" charset="0"/>
              </a:defRPr>
            </a:lvl4pPr>
            <a:lvl5pPr marL="2057400" indent="-228600">
              <a:spcBef>
                <a:spcPct val="20000"/>
              </a:spcBef>
              <a:buSzPct val="60000"/>
              <a:buBlip>
                <a:blip r:embed="rId2"/>
              </a:buBlip>
              <a:defRPr>
                <a:solidFill>
                  <a:srgbClr val="808080"/>
                </a:solidFill>
                <a:latin typeface="Arial" charset="0"/>
              </a:defRPr>
            </a:lvl5pPr>
            <a:lvl6pPr marL="2514600" indent="-228600" eaLnBrk="0" fontAlgn="base" hangingPunct="0">
              <a:spcBef>
                <a:spcPct val="20000"/>
              </a:spcBef>
              <a:spcAft>
                <a:spcPct val="0"/>
              </a:spcAft>
              <a:buSzPct val="60000"/>
              <a:buBlip>
                <a:blip r:embed="rId2"/>
              </a:buBlip>
              <a:defRPr>
                <a:solidFill>
                  <a:srgbClr val="808080"/>
                </a:solidFill>
                <a:latin typeface="Arial" charset="0"/>
              </a:defRPr>
            </a:lvl6pPr>
            <a:lvl7pPr marL="2971800" indent="-228600" eaLnBrk="0" fontAlgn="base" hangingPunct="0">
              <a:spcBef>
                <a:spcPct val="20000"/>
              </a:spcBef>
              <a:spcAft>
                <a:spcPct val="0"/>
              </a:spcAft>
              <a:buSzPct val="60000"/>
              <a:buBlip>
                <a:blip r:embed="rId2"/>
              </a:buBlip>
              <a:defRPr>
                <a:solidFill>
                  <a:srgbClr val="808080"/>
                </a:solidFill>
                <a:latin typeface="Arial" charset="0"/>
              </a:defRPr>
            </a:lvl7pPr>
            <a:lvl8pPr marL="3429000" indent="-228600" eaLnBrk="0" fontAlgn="base" hangingPunct="0">
              <a:spcBef>
                <a:spcPct val="20000"/>
              </a:spcBef>
              <a:spcAft>
                <a:spcPct val="0"/>
              </a:spcAft>
              <a:buSzPct val="60000"/>
              <a:buBlip>
                <a:blip r:embed="rId2"/>
              </a:buBlip>
              <a:defRPr>
                <a:solidFill>
                  <a:srgbClr val="808080"/>
                </a:solidFill>
                <a:latin typeface="Arial" charset="0"/>
              </a:defRPr>
            </a:lvl8pPr>
            <a:lvl9pPr marL="3886200" indent="-228600" eaLnBrk="0" fontAlgn="base" hangingPunct="0">
              <a:spcBef>
                <a:spcPct val="20000"/>
              </a:spcBef>
              <a:spcAft>
                <a:spcPct val="0"/>
              </a:spcAft>
              <a:buSzPct val="60000"/>
              <a:buBlip>
                <a:blip r:embed="rId2"/>
              </a:buBlip>
              <a:defRPr>
                <a:solidFill>
                  <a:srgbClr val="808080"/>
                </a:solidFill>
                <a:latin typeface="Arial" charset="0"/>
              </a:defRPr>
            </a:lvl9pPr>
          </a:lstStyle>
          <a:p>
            <a:pPr eaLnBrk="1" hangingPunct="1">
              <a:spcBef>
                <a:spcPct val="0"/>
              </a:spcBef>
              <a:buSzTx/>
              <a:buFontTx/>
              <a:buChar char="•"/>
              <a:defRPr/>
            </a:pPr>
            <a:r>
              <a:rPr lang="en-GB" altLang="en-US" sz="2000" dirty="0">
                <a:solidFill>
                  <a:srgbClr val="4D4D4D"/>
                </a:solidFill>
                <a:latin typeface="+mn-lt"/>
                <a:cs typeface="+mn-cs"/>
              </a:rPr>
              <a:t>The gauges are calibrated using Calibration Verification Tile Sets in </a:t>
            </a:r>
          </a:p>
          <a:p>
            <a:pPr marL="0" indent="0" eaLnBrk="1" hangingPunct="1">
              <a:spcBef>
                <a:spcPct val="0"/>
              </a:spcBef>
              <a:buSzTx/>
              <a:buFontTx/>
              <a:buNone/>
              <a:defRPr/>
            </a:pPr>
            <a:r>
              <a:rPr lang="en-GB" altLang="en-US" sz="2000" dirty="0">
                <a:solidFill>
                  <a:srgbClr val="4D4D4D"/>
                </a:solidFill>
                <a:latin typeface="+mn-lt"/>
                <a:cs typeface="+mn-cs"/>
              </a:rPr>
              <a:t>      accordance with Certification Procedures</a:t>
            </a:r>
          </a:p>
          <a:p>
            <a:pPr eaLnBrk="1" hangingPunct="1">
              <a:spcBef>
                <a:spcPct val="0"/>
              </a:spcBef>
              <a:buSzTx/>
              <a:buFontTx/>
              <a:buChar char="•"/>
              <a:defRPr/>
            </a:pPr>
            <a:endParaRPr lang="en-GB" altLang="en-US" sz="2000" dirty="0">
              <a:solidFill>
                <a:srgbClr val="4D4D4D"/>
              </a:solidFill>
              <a:latin typeface="+mn-lt"/>
              <a:cs typeface="+mn-cs"/>
            </a:endParaRPr>
          </a:p>
          <a:p>
            <a:pPr lvl="2" eaLnBrk="1" hangingPunct="1">
              <a:spcBef>
                <a:spcPct val="0"/>
              </a:spcBef>
              <a:buSzTx/>
              <a:buFontTx/>
              <a:buChar char="•"/>
              <a:defRPr/>
            </a:pPr>
            <a:r>
              <a:rPr lang="en-GB" altLang="en-US" sz="2000" dirty="0">
                <a:solidFill>
                  <a:srgbClr val="4D4D4D"/>
                </a:solidFill>
                <a:latin typeface="+mn-lt"/>
                <a:cs typeface="+mn-cs"/>
              </a:rPr>
              <a:t>Optional Calibration Verification Tile Sets</a:t>
            </a:r>
            <a:br>
              <a:rPr lang="en-GB" altLang="en-US" sz="2000" dirty="0">
                <a:solidFill>
                  <a:srgbClr val="4D4D4D"/>
                </a:solidFill>
                <a:latin typeface="+mn-lt"/>
                <a:cs typeface="+mn-cs"/>
              </a:rPr>
            </a:br>
            <a:r>
              <a:rPr lang="en-GB" altLang="en-US" sz="2000" dirty="0">
                <a:solidFill>
                  <a:srgbClr val="4D4D4D"/>
                </a:solidFill>
                <a:latin typeface="+mn-lt"/>
                <a:cs typeface="+mn-cs"/>
              </a:rPr>
              <a:t>Supplied as a set of 3, these tiles can be used to verify the                                                                  accuracy of the gauge calibration at 0.4, 5 and 20µg/cm2.</a:t>
            </a:r>
          </a:p>
          <a:p>
            <a:pPr eaLnBrk="1" hangingPunct="1">
              <a:spcBef>
                <a:spcPct val="0"/>
              </a:spcBef>
              <a:buSzTx/>
              <a:buFontTx/>
              <a:buNone/>
              <a:defRPr/>
            </a:pPr>
            <a:endParaRPr lang="en-GB" altLang="en-US" sz="1800" dirty="0">
              <a:solidFill>
                <a:srgbClr val="4D4D4D"/>
              </a:solidFill>
              <a:cs typeface="Arial" charset="0"/>
            </a:endParaRPr>
          </a:p>
          <a:p>
            <a:pPr eaLnBrk="1" hangingPunct="1">
              <a:spcBef>
                <a:spcPct val="0"/>
              </a:spcBef>
              <a:buSzTx/>
              <a:buFontTx/>
              <a:buNone/>
              <a:defRPr/>
            </a:pPr>
            <a:endParaRPr lang="en-GB" altLang="en-US" sz="1800" b="1" dirty="0">
              <a:solidFill>
                <a:srgbClr val="000000"/>
              </a:solidFill>
              <a:cs typeface="Arial" charset="0"/>
            </a:endParaRPr>
          </a:p>
        </p:txBody>
      </p:sp>
      <p:pic>
        <p:nvPicPr>
          <p:cNvPr id="27651" name="Picture 2">
            <a:extLst>
              <a:ext uri="{FF2B5EF4-FFF2-40B4-BE49-F238E27FC236}">
                <a16:creationId xmlns:a16="http://schemas.microsoft.com/office/drawing/2014/main" id="{6A064186-9FFC-FBCA-77BC-C1971DFDF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863" y="3698875"/>
            <a:ext cx="3309937"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750"/>
                                        <p:tgtEl>
                                          <p:spTgt spid="16">
                                            <p:txEl>
                                              <p:pRg st="0" end="0"/>
                                            </p:txEl>
                                          </p:spTgt>
                                        </p:tgtEl>
                                      </p:cBhvr>
                                    </p:animEffect>
                                  </p:childTnLst>
                                </p:cTn>
                              </p:par>
                            </p:childTnLst>
                          </p:cTn>
                        </p:par>
                        <p:par>
                          <p:cTn id="8" fill="hold" nodeType="afterGroup">
                            <p:stCondLst>
                              <p:cond delay="2250"/>
                            </p:stCondLst>
                            <p:childTnLst>
                              <p:par>
                                <p:cTn id="9" presetID="10" presetClass="entr" presetSubtype="0" fill="hold" nodeType="afterEffect">
                                  <p:stCondLst>
                                    <p:cond delay="50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fade">
                                      <p:cBhvr>
                                        <p:cTn id="11" dur="1750"/>
                                        <p:tgtEl>
                                          <p:spTgt spid="16">
                                            <p:txEl>
                                              <p:pRg st="1" end="1"/>
                                            </p:txEl>
                                          </p:spTgt>
                                        </p:tgtEl>
                                      </p:cBhvr>
                                    </p:animEffect>
                                  </p:childTnLst>
                                </p:cTn>
                              </p:par>
                            </p:childTnLst>
                          </p:cTn>
                        </p:par>
                        <p:par>
                          <p:cTn id="12" fill="hold" nodeType="afterGroup">
                            <p:stCondLst>
                              <p:cond delay="4500"/>
                            </p:stCondLst>
                            <p:childTnLst>
                              <p:par>
                                <p:cTn id="13" presetID="10" presetClass="entr" presetSubtype="0" fill="hold" nodeType="afterEffect">
                                  <p:stCondLst>
                                    <p:cond delay="500"/>
                                  </p:stCondLst>
                                  <p:childTnLst>
                                    <p:set>
                                      <p:cBhvr>
                                        <p:cTn id="14" dur="1" fill="hold">
                                          <p:stCondLst>
                                            <p:cond delay="0"/>
                                          </p:stCondLst>
                                        </p:cTn>
                                        <p:tgtEl>
                                          <p:spTgt spid="16">
                                            <p:txEl>
                                              <p:pRg st="3" end="3"/>
                                            </p:txEl>
                                          </p:spTgt>
                                        </p:tgtEl>
                                        <p:attrNameLst>
                                          <p:attrName>style.visibility</p:attrName>
                                        </p:attrNameLst>
                                      </p:cBhvr>
                                      <p:to>
                                        <p:strVal val="visible"/>
                                      </p:to>
                                    </p:set>
                                    <p:animEffect transition="in" filter="fade">
                                      <p:cBhvr>
                                        <p:cTn id="15" dur="175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052">
            <a:extLst>
              <a:ext uri="{FF2B5EF4-FFF2-40B4-BE49-F238E27FC236}">
                <a16:creationId xmlns:a16="http://schemas.microsoft.com/office/drawing/2014/main" id="{D716BD23-F60B-21FE-B7E8-BBF6AE131EBA}"/>
              </a:ext>
            </a:extLst>
          </p:cNvPr>
          <p:cNvSpPr>
            <a:spLocks noGrp="1" noChangeArrowheads="1"/>
          </p:cNvSpPr>
          <p:nvPr>
            <p:ph type="title"/>
          </p:nvPr>
        </p:nvSpPr>
        <p:spPr>
          <a:xfrm>
            <a:off x="611188" y="458788"/>
            <a:ext cx="4492625" cy="706437"/>
          </a:xfrm>
        </p:spPr>
        <p:txBody>
          <a:bodyPr/>
          <a:lstStyle/>
          <a:p>
            <a:pPr eaLnBrk="1" hangingPunct="1"/>
            <a:r>
              <a:rPr lang="en-GB" altLang="en-US"/>
              <a:t>Surface Cleanliness</a:t>
            </a:r>
          </a:p>
        </p:txBody>
      </p:sp>
      <p:sp>
        <p:nvSpPr>
          <p:cNvPr id="105475" name="Text Placeholder 1">
            <a:extLst>
              <a:ext uri="{FF2B5EF4-FFF2-40B4-BE49-F238E27FC236}">
                <a16:creationId xmlns:a16="http://schemas.microsoft.com/office/drawing/2014/main" id="{7DEEA80B-3741-B517-7693-82B5A44A286A}"/>
              </a:ext>
            </a:extLst>
          </p:cNvPr>
          <p:cNvSpPr>
            <a:spLocks noGrp="1" noChangeArrowheads="1"/>
          </p:cNvSpPr>
          <p:nvPr>
            <p:ph type="body" sz="half" idx="1"/>
          </p:nvPr>
        </p:nvSpPr>
        <p:spPr>
          <a:xfrm>
            <a:off x="798513" y="1165225"/>
            <a:ext cx="4548187" cy="4525963"/>
          </a:xfrm>
        </p:spPr>
        <p:txBody>
          <a:bodyPr rtlCol="0">
            <a:normAutofit fontScale="77500" lnSpcReduction="20000"/>
          </a:bodyPr>
          <a:lstStyle/>
          <a:p>
            <a:pPr eaLnBrk="1" fontAlgn="auto" hangingPunct="1">
              <a:spcAft>
                <a:spcPts val="0"/>
              </a:spcAft>
              <a:defRPr/>
            </a:pPr>
            <a:r>
              <a:rPr lang="en-GB" altLang="en-US" b="1" dirty="0">
                <a:solidFill>
                  <a:srgbClr val="4D4D4D"/>
                </a:solidFill>
              </a:rPr>
              <a:t>Elcometer 130 Soluble Salt Profiler</a:t>
            </a:r>
          </a:p>
          <a:p>
            <a:pPr eaLnBrk="1" fontAlgn="auto" hangingPunct="1">
              <a:spcAft>
                <a:spcPts val="0"/>
              </a:spcAft>
              <a:defRPr/>
            </a:pPr>
            <a:endParaRPr lang="en-GB" altLang="en-US" dirty="0"/>
          </a:p>
          <a:p>
            <a:pPr lvl="1" eaLnBrk="1" fontAlgn="auto" hangingPunct="1">
              <a:spcAft>
                <a:spcPts val="0"/>
              </a:spcAft>
              <a:defRPr/>
            </a:pPr>
            <a:endParaRPr lang="en-GB" altLang="en-US" dirty="0"/>
          </a:p>
          <a:p>
            <a:pPr lvl="1" eaLnBrk="1" fontAlgn="auto" hangingPunct="1">
              <a:spcAft>
                <a:spcPts val="0"/>
              </a:spcAft>
              <a:defRPr/>
            </a:pPr>
            <a:r>
              <a:rPr lang="en-GB" altLang="en-US" dirty="0"/>
              <a:t>Latest technology allows mapping of salt density over paper area</a:t>
            </a:r>
          </a:p>
          <a:p>
            <a:pPr lvl="1" eaLnBrk="1" fontAlgn="auto" hangingPunct="1">
              <a:spcAft>
                <a:spcPts val="0"/>
              </a:spcAft>
              <a:defRPr/>
            </a:pPr>
            <a:endParaRPr lang="en-GB" altLang="en-US" dirty="0"/>
          </a:p>
          <a:p>
            <a:pPr lvl="1" eaLnBrk="1" fontAlgn="auto" hangingPunct="1">
              <a:spcAft>
                <a:spcPts val="0"/>
              </a:spcAft>
              <a:defRPr/>
            </a:pPr>
            <a:r>
              <a:rPr lang="en-GB" altLang="en-US" dirty="0"/>
              <a:t>Reveals peak salt concentration as well as average</a:t>
            </a:r>
          </a:p>
          <a:p>
            <a:pPr lvl="1" eaLnBrk="1" fontAlgn="auto" hangingPunct="1">
              <a:spcAft>
                <a:spcPts val="0"/>
              </a:spcAft>
              <a:defRPr/>
            </a:pPr>
            <a:endParaRPr lang="en-GB" altLang="en-US" dirty="0"/>
          </a:p>
          <a:p>
            <a:pPr lvl="1" eaLnBrk="1" fontAlgn="auto" hangingPunct="1">
              <a:spcAft>
                <a:spcPts val="0"/>
              </a:spcAft>
              <a:defRPr/>
            </a:pPr>
            <a:r>
              <a:rPr lang="en-GB" altLang="en-US" dirty="0"/>
              <a:t>Peak salt concentration areas cause localised corrosion cells – rust spotting</a:t>
            </a:r>
          </a:p>
          <a:p>
            <a:pPr lvl="1" eaLnBrk="1" fontAlgn="auto" hangingPunct="1">
              <a:spcAft>
                <a:spcPts val="0"/>
              </a:spcAft>
              <a:defRPr/>
            </a:pPr>
            <a:endParaRPr lang="en-GB" altLang="en-US" dirty="0"/>
          </a:p>
          <a:p>
            <a:pPr lvl="1" eaLnBrk="1" fontAlgn="auto" hangingPunct="1">
              <a:spcAft>
                <a:spcPts val="0"/>
              </a:spcAft>
              <a:defRPr/>
            </a:pPr>
            <a:endParaRPr lang="en-GB" altLang="en-US" dirty="0"/>
          </a:p>
        </p:txBody>
      </p:sp>
      <p:pic>
        <p:nvPicPr>
          <p:cNvPr id="28676" name="Picture 4">
            <a:extLst>
              <a:ext uri="{FF2B5EF4-FFF2-40B4-BE49-F238E27FC236}">
                <a16:creationId xmlns:a16="http://schemas.microsoft.com/office/drawing/2014/main" id="{0ED060A9-9906-E94C-4216-6709F7A20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9538" y="2435225"/>
            <a:ext cx="3630612" cy="3405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99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Placeholder 1">
            <a:extLst>
              <a:ext uri="{FF2B5EF4-FFF2-40B4-BE49-F238E27FC236}">
                <a16:creationId xmlns:a16="http://schemas.microsoft.com/office/drawing/2014/main" id="{5B1276E2-8328-A4CC-B7CF-FF725F9ACAA5}"/>
              </a:ext>
            </a:extLst>
          </p:cNvPr>
          <p:cNvSpPr>
            <a:spLocks noGrp="1" noChangeArrowheads="1"/>
          </p:cNvSpPr>
          <p:nvPr>
            <p:ph type="body" sz="half" idx="1"/>
          </p:nvPr>
        </p:nvSpPr>
        <p:spPr>
          <a:xfrm>
            <a:off x="555625" y="1584325"/>
            <a:ext cx="4548188" cy="4525963"/>
          </a:xfrm>
        </p:spPr>
        <p:txBody>
          <a:bodyPr rtlCol="0">
            <a:normAutofit fontScale="85000" lnSpcReduction="20000"/>
          </a:bodyPr>
          <a:lstStyle/>
          <a:p>
            <a:pPr eaLnBrk="1" fontAlgn="auto" hangingPunct="1">
              <a:spcAft>
                <a:spcPts val="0"/>
              </a:spcAft>
              <a:defRPr/>
            </a:pPr>
            <a:r>
              <a:rPr lang="en-GB" altLang="en-US" b="1" dirty="0">
                <a:solidFill>
                  <a:srgbClr val="4D4D4D"/>
                </a:solidFill>
              </a:rPr>
              <a:t>Elcometer 130 SSP</a:t>
            </a:r>
          </a:p>
          <a:p>
            <a:pPr eaLnBrk="1" fontAlgn="auto" hangingPunct="1">
              <a:spcAft>
                <a:spcPts val="0"/>
              </a:spcAft>
              <a:defRPr/>
            </a:pPr>
            <a:endParaRPr lang="en-GB" altLang="en-US" dirty="0"/>
          </a:p>
          <a:p>
            <a:pPr lvl="1" eaLnBrk="1" fontAlgn="auto" hangingPunct="1">
              <a:spcAft>
                <a:spcPts val="0"/>
              </a:spcAft>
              <a:defRPr/>
            </a:pPr>
            <a:endParaRPr lang="en-GB" altLang="en-US" dirty="0"/>
          </a:p>
          <a:p>
            <a:pPr lvl="1" eaLnBrk="1" fontAlgn="auto" hangingPunct="1">
              <a:spcAft>
                <a:spcPts val="0"/>
              </a:spcAft>
              <a:defRPr/>
            </a:pPr>
            <a:r>
              <a:rPr lang="en-GB" altLang="en-US" dirty="0"/>
              <a:t>Compatible with Android / </a:t>
            </a:r>
            <a:r>
              <a:rPr lang="en-GB" altLang="en-US" dirty="0" err="1"/>
              <a:t>Iphone</a:t>
            </a:r>
            <a:endParaRPr lang="en-GB" altLang="en-US" dirty="0"/>
          </a:p>
          <a:p>
            <a:pPr lvl="1" eaLnBrk="1" fontAlgn="auto" hangingPunct="1">
              <a:spcAft>
                <a:spcPts val="0"/>
              </a:spcAft>
              <a:defRPr/>
            </a:pPr>
            <a:endParaRPr lang="en-GB" altLang="en-US" dirty="0"/>
          </a:p>
          <a:p>
            <a:pPr lvl="1" eaLnBrk="1" fontAlgn="auto" hangingPunct="1">
              <a:spcAft>
                <a:spcPts val="0"/>
              </a:spcAft>
              <a:defRPr/>
            </a:pPr>
            <a:r>
              <a:rPr lang="en-GB" altLang="en-US" dirty="0"/>
              <a:t>Density expressed as hotspots</a:t>
            </a:r>
          </a:p>
          <a:p>
            <a:pPr lvl="1" eaLnBrk="1" fontAlgn="auto" hangingPunct="1">
              <a:spcAft>
                <a:spcPts val="0"/>
              </a:spcAft>
              <a:defRPr/>
            </a:pPr>
            <a:endParaRPr lang="en-GB" altLang="en-US" dirty="0"/>
          </a:p>
          <a:p>
            <a:pPr lvl="1" eaLnBrk="1" fontAlgn="auto" hangingPunct="1">
              <a:spcAft>
                <a:spcPts val="0"/>
              </a:spcAft>
              <a:defRPr/>
            </a:pPr>
            <a:r>
              <a:rPr lang="en-GB" altLang="en-US" dirty="0"/>
              <a:t>3D images</a:t>
            </a:r>
          </a:p>
          <a:p>
            <a:pPr lvl="1" eaLnBrk="1" fontAlgn="auto" hangingPunct="1">
              <a:spcAft>
                <a:spcPts val="0"/>
              </a:spcAft>
              <a:defRPr/>
            </a:pPr>
            <a:endParaRPr lang="en-GB" altLang="en-US" dirty="0"/>
          </a:p>
          <a:p>
            <a:pPr lvl="1" eaLnBrk="1" fontAlgn="auto" hangingPunct="1">
              <a:spcAft>
                <a:spcPts val="0"/>
              </a:spcAft>
              <a:defRPr/>
            </a:pPr>
            <a:r>
              <a:rPr lang="en-GB" altLang="en-US" dirty="0"/>
              <a:t>Pass / Fail salt map</a:t>
            </a:r>
          </a:p>
          <a:p>
            <a:pPr lvl="1" eaLnBrk="1" fontAlgn="auto" hangingPunct="1">
              <a:spcAft>
                <a:spcPts val="0"/>
              </a:spcAft>
              <a:defRPr/>
            </a:pPr>
            <a:endParaRPr lang="en-GB" altLang="en-US" dirty="0"/>
          </a:p>
          <a:p>
            <a:pPr lvl="1" eaLnBrk="1" fontAlgn="auto" hangingPunct="1">
              <a:spcAft>
                <a:spcPts val="0"/>
              </a:spcAft>
              <a:defRPr/>
            </a:pPr>
            <a:endParaRPr lang="en-GB" altLang="en-US" dirty="0"/>
          </a:p>
        </p:txBody>
      </p:sp>
      <p:pic>
        <p:nvPicPr>
          <p:cNvPr id="29699" name="Picture 2">
            <a:extLst>
              <a:ext uri="{FF2B5EF4-FFF2-40B4-BE49-F238E27FC236}">
                <a16:creationId xmlns:a16="http://schemas.microsoft.com/office/drawing/2014/main" id="{B50DC723-6124-8708-C197-41D6A0380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850" y="2073275"/>
            <a:ext cx="3889375" cy="354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0" name="Rectangle 2052">
            <a:extLst>
              <a:ext uri="{FF2B5EF4-FFF2-40B4-BE49-F238E27FC236}">
                <a16:creationId xmlns:a16="http://schemas.microsoft.com/office/drawing/2014/main" id="{0AADA1C9-D841-F33B-16F3-C2A1EB84C1F2}"/>
              </a:ext>
            </a:extLst>
          </p:cNvPr>
          <p:cNvSpPr txBox="1">
            <a:spLocks noChangeArrowheads="1"/>
          </p:cNvSpPr>
          <p:nvPr/>
        </p:nvSpPr>
        <p:spPr bwMode="auto">
          <a:xfrm>
            <a:off x="611188" y="458788"/>
            <a:ext cx="44926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lgn="ctr" eaLnBrk="1" hangingPunct="1">
              <a:spcBef>
                <a:spcPct val="0"/>
              </a:spcBef>
              <a:buClrTx/>
              <a:buFontTx/>
              <a:buNone/>
            </a:pPr>
            <a:r>
              <a:rPr lang="en-GB" altLang="en-US"/>
              <a:t>Surface Cleanliness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5">
            <a:extLst>
              <a:ext uri="{FF2B5EF4-FFF2-40B4-BE49-F238E27FC236}">
                <a16:creationId xmlns:a16="http://schemas.microsoft.com/office/drawing/2014/main" id="{FAE4C4F4-05F7-5C8B-B621-957103DF4BBC}"/>
              </a:ext>
            </a:extLst>
          </p:cNvPr>
          <p:cNvSpPr txBox="1">
            <a:spLocks noChangeArrowheads="1"/>
          </p:cNvSpPr>
          <p:nvPr/>
        </p:nvSpPr>
        <p:spPr bwMode="auto">
          <a:xfrm>
            <a:off x="2187575" y="3200400"/>
            <a:ext cx="46593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r>
              <a:rPr lang="en-GB" altLang="en-US" sz="2400">
                <a:latin typeface="Times New Roman" panose="02020603050405020304" pitchFamily="18" charset="0"/>
                <a:hlinkClick r:id="rId2"/>
              </a:rPr>
              <a:t>https://youtu.be/Cu6GBwCx02E</a:t>
            </a:r>
            <a:endParaRPr lang="en-GB" altLang="en-US" sz="2400">
              <a:latin typeface="Times New Roman" panose="02020603050405020304" pitchFamily="18" charset="0"/>
            </a:endParaRPr>
          </a:p>
          <a:p>
            <a:pPr>
              <a:spcBef>
                <a:spcPct val="0"/>
              </a:spcBef>
              <a:buClrTx/>
              <a:buFontTx/>
              <a:buNone/>
            </a:pPr>
            <a:endParaRPr lang="en-GB" altLang="en-US" sz="2400">
              <a:latin typeface="Times New Roman" panose="02020603050405020304" pitchFamily="18" charset="0"/>
            </a:endParaRPr>
          </a:p>
        </p:txBody>
      </p:sp>
      <p:sp>
        <p:nvSpPr>
          <p:cNvPr id="30723" name="Rectangle 2052">
            <a:extLst>
              <a:ext uri="{FF2B5EF4-FFF2-40B4-BE49-F238E27FC236}">
                <a16:creationId xmlns:a16="http://schemas.microsoft.com/office/drawing/2014/main" id="{8BD20B17-4A81-D817-5DC1-BBBE5B98F2AD}"/>
              </a:ext>
            </a:extLst>
          </p:cNvPr>
          <p:cNvSpPr txBox="1">
            <a:spLocks noChangeArrowheads="1"/>
          </p:cNvSpPr>
          <p:nvPr/>
        </p:nvSpPr>
        <p:spPr bwMode="auto">
          <a:xfrm>
            <a:off x="611188" y="458788"/>
            <a:ext cx="44926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lgn="ctr" eaLnBrk="1" hangingPunct="1">
              <a:spcBef>
                <a:spcPct val="0"/>
              </a:spcBef>
              <a:buClrTx/>
              <a:buFontTx/>
              <a:buNone/>
            </a:pPr>
            <a:r>
              <a:rPr lang="en-GB" altLang="en-US"/>
              <a:t>Surface Cleanliness</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C925E772-F5F2-ECEB-67F7-9FE777B53A08}"/>
              </a:ext>
            </a:extLst>
          </p:cNvPr>
          <p:cNvSpPr>
            <a:spLocks noGrp="1" noChangeArrowheads="1"/>
          </p:cNvSpPr>
          <p:nvPr>
            <p:ph type="title"/>
          </p:nvPr>
        </p:nvSpPr>
        <p:spPr>
          <a:xfrm>
            <a:off x="496888" y="1430338"/>
            <a:ext cx="5232400" cy="765175"/>
          </a:xfrm>
        </p:spPr>
        <p:txBody>
          <a:bodyPr rtlCol="0" anchor="t">
            <a:normAutofit/>
          </a:bodyPr>
          <a:lstStyle/>
          <a:p>
            <a:pPr eaLnBrk="1" fontAlgn="auto" hangingPunct="1">
              <a:spcAft>
                <a:spcPts val="0"/>
              </a:spcAft>
              <a:defRPr/>
            </a:pPr>
            <a:r>
              <a:rPr lang="en-US" altLang="en-US" sz="2000" dirty="0">
                <a:solidFill>
                  <a:srgbClr val="4D4D4D"/>
                </a:solidFill>
                <a:latin typeface="+mn-lt"/>
                <a:ea typeface="+mn-ea"/>
                <a:cs typeface="+mn-cs"/>
              </a:rPr>
              <a:t>134A - Salt Detection in Abrasives</a:t>
            </a:r>
            <a:br>
              <a:rPr lang="en-US" altLang="en-US" sz="2000" dirty="0">
                <a:solidFill>
                  <a:srgbClr val="4D4D4D"/>
                </a:solidFill>
                <a:latin typeface="+mn-lt"/>
                <a:ea typeface="+mn-ea"/>
                <a:cs typeface="+mn-cs"/>
              </a:rPr>
            </a:br>
            <a:endParaRPr lang="en-US" altLang="en-US" sz="2000" dirty="0">
              <a:solidFill>
                <a:srgbClr val="4D4D4D"/>
              </a:solidFill>
              <a:latin typeface="+mn-lt"/>
              <a:ea typeface="+mn-ea"/>
              <a:cs typeface="+mn-cs"/>
            </a:endParaRPr>
          </a:p>
        </p:txBody>
      </p:sp>
      <p:sp>
        <p:nvSpPr>
          <p:cNvPr id="31747" name="Rectangle 3">
            <a:extLst>
              <a:ext uri="{FF2B5EF4-FFF2-40B4-BE49-F238E27FC236}">
                <a16:creationId xmlns:a16="http://schemas.microsoft.com/office/drawing/2014/main" id="{EBE41C19-56BD-AB37-25D3-2DDE7BD177DB}"/>
              </a:ext>
            </a:extLst>
          </p:cNvPr>
          <p:cNvSpPr>
            <a:spLocks noGrp="1" noChangeArrowheads="1"/>
          </p:cNvSpPr>
          <p:nvPr>
            <p:ph type="body" sz="half" idx="2"/>
          </p:nvPr>
        </p:nvSpPr>
        <p:spPr>
          <a:xfrm>
            <a:off x="539750" y="1970088"/>
            <a:ext cx="4310063" cy="3656012"/>
          </a:xfrm>
        </p:spPr>
        <p:txBody>
          <a:bodyPr/>
          <a:lstStyle/>
          <a:p>
            <a:pPr eaLnBrk="1" hangingPunct="1"/>
            <a:r>
              <a:rPr lang="en-US" altLang="en-US" sz="2000">
                <a:solidFill>
                  <a:srgbClr val="4D4D4D"/>
                </a:solidFill>
              </a:rPr>
              <a:t>CHLOR*TEST - A™</a:t>
            </a:r>
          </a:p>
          <a:p>
            <a:pPr eaLnBrk="1" hangingPunct="1"/>
            <a:endParaRPr lang="en-US" altLang="en-US" sz="2000">
              <a:solidFill>
                <a:srgbClr val="4D4D4D"/>
              </a:solidFill>
            </a:endParaRPr>
          </a:p>
          <a:p>
            <a:pPr eaLnBrk="1" hangingPunct="1"/>
            <a:r>
              <a:rPr lang="en-US" altLang="en-US" sz="2000">
                <a:solidFill>
                  <a:srgbClr val="4D4D4D"/>
                </a:solidFill>
              </a:rPr>
              <a:t>It is important to detect salt in abrasives to prevent salt being blasted back onto surface during cleaning</a:t>
            </a:r>
          </a:p>
          <a:p>
            <a:pPr eaLnBrk="1" hangingPunct="1"/>
            <a:endParaRPr lang="en-US" altLang="en-US" sz="2000">
              <a:solidFill>
                <a:srgbClr val="4D4D4D"/>
              </a:solidFill>
            </a:endParaRPr>
          </a:p>
          <a:p>
            <a:pPr eaLnBrk="1" hangingPunct="1"/>
            <a:r>
              <a:rPr lang="en-US" altLang="en-US" sz="2000">
                <a:solidFill>
                  <a:srgbClr val="4D4D4D"/>
                </a:solidFill>
              </a:rPr>
              <a:t>Four tests per kit</a:t>
            </a:r>
          </a:p>
          <a:p>
            <a:pPr eaLnBrk="1" hangingPunct="1"/>
            <a:endParaRPr lang="en-US" altLang="en-US" sz="2000">
              <a:solidFill>
                <a:srgbClr val="4D4D4D"/>
              </a:solidFill>
            </a:endParaRPr>
          </a:p>
          <a:p>
            <a:pPr eaLnBrk="1" hangingPunct="1"/>
            <a:r>
              <a:rPr lang="en-US" altLang="en-US" sz="2000">
                <a:solidFill>
                  <a:srgbClr val="4D4D4D"/>
                </a:solidFill>
              </a:rPr>
              <a:t>Simple to use</a:t>
            </a:r>
          </a:p>
        </p:txBody>
      </p:sp>
      <p:pic>
        <p:nvPicPr>
          <p:cNvPr id="31748" name="Picture 6" descr="Chlor 134 A">
            <a:extLst>
              <a:ext uri="{FF2B5EF4-FFF2-40B4-BE49-F238E27FC236}">
                <a16:creationId xmlns:a16="http://schemas.microsoft.com/office/drawing/2014/main" id="{A834E26F-AA3E-8F40-191D-E43E3FDDC4B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9813" y="2401888"/>
            <a:ext cx="3989387"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1749" name="Rectangle 2052">
            <a:extLst>
              <a:ext uri="{FF2B5EF4-FFF2-40B4-BE49-F238E27FC236}">
                <a16:creationId xmlns:a16="http://schemas.microsoft.com/office/drawing/2014/main" id="{C27E8E06-343E-795D-8337-E5CC979AD8EF}"/>
              </a:ext>
            </a:extLst>
          </p:cNvPr>
          <p:cNvSpPr txBox="1">
            <a:spLocks noChangeArrowheads="1"/>
          </p:cNvSpPr>
          <p:nvPr/>
        </p:nvSpPr>
        <p:spPr bwMode="auto">
          <a:xfrm>
            <a:off x="611188" y="458788"/>
            <a:ext cx="44926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lgn="ctr" eaLnBrk="1" hangingPunct="1">
              <a:spcBef>
                <a:spcPct val="0"/>
              </a:spcBef>
              <a:buClrTx/>
              <a:buFontTx/>
              <a:buNone/>
            </a:pPr>
            <a:r>
              <a:rPr lang="en-GB" altLang="en-US"/>
              <a:t>Surface Cleanliness</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027">
            <a:extLst>
              <a:ext uri="{FF2B5EF4-FFF2-40B4-BE49-F238E27FC236}">
                <a16:creationId xmlns:a16="http://schemas.microsoft.com/office/drawing/2014/main" id="{AEB7EA90-9499-01E6-F736-DCCBB4DB8ABF}"/>
              </a:ext>
            </a:extLst>
          </p:cNvPr>
          <p:cNvSpPr>
            <a:spLocks noGrp="1" noChangeArrowheads="1"/>
          </p:cNvSpPr>
          <p:nvPr>
            <p:ph type="title"/>
          </p:nvPr>
        </p:nvSpPr>
        <p:spPr>
          <a:xfrm>
            <a:off x="4668838" y="1484313"/>
            <a:ext cx="3706812" cy="706437"/>
          </a:xfrm>
        </p:spPr>
        <p:txBody>
          <a:bodyPr rtlCol="0" anchor="t">
            <a:normAutofit/>
          </a:bodyPr>
          <a:lstStyle/>
          <a:p>
            <a:pPr eaLnBrk="1" fontAlgn="auto" hangingPunct="1">
              <a:spcAft>
                <a:spcPts val="0"/>
              </a:spcAft>
              <a:defRPr/>
            </a:pPr>
            <a:r>
              <a:rPr lang="en-US" altLang="en-US" sz="2000" dirty="0">
                <a:solidFill>
                  <a:srgbClr val="4D4D4D"/>
                </a:solidFill>
                <a:latin typeface="+mn-lt"/>
                <a:ea typeface="+mn-ea"/>
                <a:cs typeface="+mn-cs"/>
              </a:rPr>
              <a:t>134W Salt Detection in Water</a:t>
            </a:r>
          </a:p>
        </p:txBody>
      </p:sp>
      <p:sp>
        <p:nvSpPr>
          <p:cNvPr id="32771" name="Rectangle 1028">
            <a:extLst>
              <a:ext uri="{FF2B5EF4-FFF2-40B4-BE49-F238E27FC236}">
                <a16:creationId xmlns:a16="http://schemas.microsoft.com/office/drawing/2014/main" id="{60CE8F47-6B4E-38B8-7290-DF4E8DB3DBD1}"/>
              </a:ext>
            </a:extLst>
          </p:cNvPr>
          <p:cNvSpPr>
            <a:spLocks noGrp="1" noChangeArrowheads="1"/>
          </p:cNvSpPr>
          <p:nvPr>
            <p:ph type="body" sz="half" idx="2"/>
          </p:nvPr>
        </p:nvSpPr>
        <p:spPr>
          <a:xfrm>
            <a:off x="4654550" y="2084388"/>
            <a:ext cx="4310063" cy="3402012"/>
          </a:xfrm>
        </p:spPr>
        <p:txBody>
          <a:bodyPr/>
          <a:lstStyle/>
          <a:p>
            <a:pPr eaLnBrk="1" hangingPunct="1"/>
            <a:r>
              <a:rPr lang="en-US" altLang="en-US" sz="2000">
                <a:solidFill>
                  <a:srgbClr val="4D4D4D"/>
                </a:solidFill>
              </a:rPr>
              <a:t>CHLOR*TEST - W™</a:t>
            </a:r>
          </a:p>
          <a:p>
            <a:pPr eaLnBrk="1" hangingPunct="1"/>
            <a:endParaRPr lang="en-US" altLang="en-US" sz="2000">
              <a:solidFill>
                <a:srgbClr val="4D4D4D"/>
              </a:solidFill>
            </a:endParaRPr>
          </a:p>
          <a:p>
            <a:pPr eaLnBrk="1" hangingPunct="1"/>
            <a:r>
              <a:rPr lang="en-US" altLang="en-US" sz="2000">
                <a:solidFill>
                  <a:srgbClr val="4D4D4D"/>
                </a:solidFill>
              </a:rPr>
              <a:t>5 Tests per kit</a:t>
            </a:r>
          </a:p>
          <a:p>
            <a:pPr eaLnBrk="1" hangingPunct="1"/>
            <a:endParaRPr lang="en-US" altLang="en-US" sz="2000">
              <a:solidFill>
                <a:srgbClr val="4D4D4D"/>
              </a:solidFill>
            </a:endParaRPr>
          </a:p>
          <a:p>
            <a:pPr eaLnBrk="1" hangingPunct="1"/>
            <a:r>
              <a:rPr lang="en-US" altLang="en-US" sz="2000">
                <a:solidFill>
                  <a:srgbClr val="4D4D4D"/>
                </a:solidFill>
              </a:rPr>
              <a:t>Place sample in clean test bottle using dropper</a:t>
            </a:r>
          </a:p>
          <a:p>
            <a:pPr eaLnBrk="1" hangingPunct="1"/>
            <a:endParaRPr lang="en-US" altLang="en-US" sz="2000">
              <a:solidFill>
                <a:srgbClr val="4D4D4D"/>
              </a:solidFill>
            </a:endParaRPr>
          </a:p>
          <a:p>
            <a:pPr eaLnBrk="1" hangingPunct="1"/>
            <a:r>
              <a:rPr lang="en-US" altLang="en-US" sz="2000">
                <a:solidFill>
                  <a:srgbClr val="4D4D4D"/>
                </a:solidFill>
              </a:rPr>
              <a:t>Test with titration tube</a:t>
            </a:r>
          </a:p>
        </p:txBody>
      </p:sp>
      <p:pic>
        <p:nvPicPr>
          <p:cNvPr id="32772" name="Picture 1032" descr="Chlor 134W">
            <a:extLst>
              <a:ext uri="{FF2B5EF4-FFF2-40B4-BE49-F238E27FC236}">
                <a16:creationId xmlns:a16="http://schemas.microsoft.com/office/drawing/2014/main" id="{E105EE42-A25B-EE29-4EF1-B84EFA2E4D9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250" y="1952625"/>
            <a:ext cx="38766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2773" name="Rectangle 2052">
            <a:extLst>
              <a:ext uri="{FF2B5EF4-FFF2-40B4-BE49-F238E27FC236}">
                <a16:creationId xmlns:a16="http://schemas.microsoft.com/office/drawing/2014/main" id="{F4B52963-9B21-B8A3-5E79-6A55919F4970}"/>
              </a:ext>
            </a:extLst>
          </p:cNvPr>
          <p:cNvSpPr txBox="1">
            <a:spLocks noChangeArrowheads="1"/>
          </p:cNvSpPr>
          <p:nvPr/>
        </p:nvSpPr>
        <p:spPr bwMode="auto">
          <a:xfrm>
            <a:off x="611188" y="458788"/>
            <a:ext cx="44926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lgn="ctr" eaLnBrk="1" hangingPunct="1">
              <a:spcBef>
                <a:spcPct val="0"/>
              </a:spcBef>
              <a:buClrTx/>
              <a:buFontTx/>
              <a:buNone/>
            </a:pPr>
            <a:r>
              <a:rPr lang="en-GB" altLang="en-US"/>
              <a:t>Surface Cleanliness</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a:extLst>
              <a:ext uri="{FF2B5EF4-FFF2-40B4-BE49-F238E27FC236}">
                <a16:creationId xmlns:a16="http://schemas.microsoft.com/office/drawing/2014/main" id="{2AC5836E-55B0-D673-8F61-A65C4064004A}"/>
              </a:ext>
            </a:extLst>
          </p:cNvPr>
          <p:cNvSpPr>
            <a:spLocks noGrp="1" noChangeArrowheads="1"/>
          </p:cNvSpPr>
          <p:nvPr>
            <p:ph idx="1"/>
          </p:nvPr>
        </p:nvSpPr>
        <p:spPr>
          <a:xfrm>
            <a:off x="1020763" y="1119188"/>
            <a:ext cx="5735637" cy="4525962"/>
          </a:xfrm>
        </p:spPr>
        <p:txBody>
          <a:bodyPr/>
          <a:lstStyle/>
          <a:p>
            <a:pPr marL="1828800" lvl="4" indent="0" algn="ctr" eaLnBrk="1" hangingPunct="1">
              <a:buFontTx/>
              <a:buNone/>
            </a:pPr>
            <a:endParaRPr lang="en-GB" altLang="en-US">
              <a:solidFill>
                <a:srgbClr val="4D4D4D"/>
              </a:solidFill>
            </a:endParaRPr>
          </a:p>
          <a:p>
            <a:pPr marL="1828800" lvl="4" indent="0" algn="ctr" eaLnBrk="1" hangingPunct="1">
              <a:buFontTx/>
              <a:buNone/>
            </a:pPr>
            <a:endParaRPr lang="en-GB" altLang="en-US">
              <a:solidFill>
                <a:srgbClr val="4D4D4D"/>
              </a:solidFill>
            </a:endParaRPr>
          </a:p>
          <a:p>
            <a:pPr marL="1828800" lvl="4" indent="0" algn="ctr" eaLnBrk="1" hangingPunct="1">
              <a:buFontTx/>
              <a:buNone/>
            </a:pPr>
            <a:endParaRPr lang="en-GB" altLang="en-US">
              <a:solidFill>
                <a:srgbClr val="4D4D4D"/>
              </a:solidFill>
            </a:endParaRPr>
          </a:p>
          <a:p>
            <a:pPr marL="1828800" lvl="4" indent="0" algn="ctr" eaLnBrk="1" hangingPunct="1">
              <a:buFontTx/>
              <a:buNone/>
            </a:pPr>
            <a:endParaRPr lang="en-GB" altLang="en-US">
              <a:solidFill>
                <a:srgbClr val="4D4D4D"/>
              </a:solidFill>
            </a:endParaRPr>
          </a:p>
          <a:p>
            <a:pPr marL="1828800" lvl="4" indent="0" algn="ctr" eaLnBrk="1" hangingPunct="1">
              <a:buFontTx/>
              <a:buNone/>
            </a:pPr>
            <a:endParaRPr lang="en-GB" altLang="en-US">
              <a:solidFill>
                <a:srgbClr val="4D4D4D"/>
              </a:solidFill>
            </a:endParaRPr>
          </a:p>
          <a:p>
            <a:pPr marL="457200" lvl="1" indent="0" algn="ctr" eaLnBrk="1" hangingPunct="1">
              <a:buFontTx/>
              <a:buNone/>
            </a:pPr>
            <a:r>
              <a:rPr lang="en-GB" altLang="en-US" sz="3200"/>
              <a:t>Other Surface Cleanliness Tests </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7">
            <a:extLst>
              <a:ext uri="{FF2B5EF4-FFF2-40B4-BE49-F238E27FC236}">
                <a16:creationId xmlns:a16="http://schemas.microsoft.com/office/drawing/2014/main" id="{38573D3D-A483-A88A-E2D1-8C897628C2C5}"/>
              </a:ext>
            </a:extLst>
          </p:cNvPr>
          <p:cNvSpPr>
            <a:spLocks noGrp="1" noChangeArrowheads="1"/>
          </p:cNvSpPr>
          <p:nvPr>
            <p:ph type="body" sz="half" idx="1"/>
          </p:nvPr>
        </p:nvSpPr>
        <p:spPr>
          <a:xfrm>
            <a:off x="0" y="2724150"/>
            <a:ext cx="8102600" cy="3375025"/>
          </a:xfrm>
        </p:spPr>
        <p:txBody>
          <a:bodyPr/>
          <a:lstStyle/>
          <a:p>
            <a:pPr eaLnBrk="1" hangingPunct="1">
              <a:buFontTx/>
              <a:buNone/>
            </a:pPr>
            <a:endParaRPr lang="en-GB" altLang="en-US" sz="1200"/>
          </a:p>
          <a:p>
            <a:pPr lvl="1" eaLnBrk="1" hangingPunct="1"/>
            <a:endParaRPr lang="en-GB" altLang="en-US"/>
          </a:p>
          <a:p>
            <a:pPr lvl="1" eaLnBrk="1" hangingPunct="1"/>
            <a:endParaRPr lang="en-GB" altLang="en-US"/>
          </a:p>
        </p:txBody>
      </p:sp>
      <p:sp>
        <p:nvSpPr>
          <p:cNvPr id="53251" name="Rectangle 1029">
            <a:extLst>
              <a:ext uri="{FF2B5EF4-FFF2-40B4-BE49-F238E27FC236}">
                <a16:creationId xmlns:a16="http://schemas.microsoft.com/office/drawing/2014/main" id="{0798D011-E825-9E4C-935F-A5D7DCE14887}"/>
              </a:ext>
            </a:extLst>
          </p:cNvPr>
          <p:cNvSpPr>
            <a:spLocks noChangeArrowheads="1"/>
          </p:cNvSpPr>
          <p:nvPr/>
        </p:nvSpPr>
        <p:spPr bwMode="auto">
          <a:xfrm>
            <a:off x="739775" y="2266950"/>
            <a:ext cx="4572000" cy="4432300"/>
          </a:xfrm>
          <a:prstGeom prst="rect">
            <a:avLst/>
          </a:prstGeom>
          <a:noFill/>
          <a:ln>
            <a:noFill/>
          </a:ln>
        </p:spPr>
        <p:txBody>
          <a:bodyPr>
            <a:spAutoFit/>
          </a:bodyPr>
          <a:lstStyle/>
          <a:p>
            <a:pPr>
              <a:spcBef>
                <a:spcPct val="50000"/>
              </a:spcBef>
              <a:defRPr/>
            </a:pPr>
            <a:endParaRPr lang="en-GB" sz="2000" dirty="0">
              <a:solidFill>
                <a:srgbClr val="4D4D4D"/>
              </a:solidFill>
              <a:latin typeface="+mn-lt"/>
              <a:cs typeface="+mn-cs"/>
            </a:endParaRPr>
          </a:p>
          <a:p>
            <a:pPr lvl="1" indent="-457200">
              <a:spcBef>
                <a:spcPct val="50000"/>
              </a:spcBef>
              <a:spcAft>
                <a:spcPts val="1200"/>
              </a:spcAft>
              <a:buSzPct val="60000"/>
              <a:buFontTx/>
              <a:buBlip>
                <a:blip r:embed="rId3"/>
              </a:buBlip>
              <a:defRPr/>
            </a:pPr>
            <a:r>
              <a:rPr lang="en-GB" sz="2000" dirty="0">
                <a:solidFill>
                  <a:srgbClr val="4D4D4D"/>
                </a:solidFill>
                <a:latin typeface="+mn-lt"/>
                <a:cs typeface="+mn-cs"/>
              </a:rPr>
              <a:t>Assessment of quantity and size of dust particles on a surface</a:t>
            </a:r>
          </a:p>
          <a:p>
            <a:pPr lvl="1" indent="-457200">
              <a:spcBef>
                <a:spcPct val="50000"/>
              </a:spcBef>
              <a:spcAft>
                <a:spcPts val="1200"/>
              </a:spcAft>
              <a:buSzPct val="60000"/>
              <a:buFontTx/>
              <a:buBlip>
                <a:blip r:embed="rId3"/>
              </a:buBlip>
              <a:defRPr/>
            </a:pPr>
            <a:r>
              <a:rPr lang="en-GB" sz="2000" dirty="0">
                <a:solidFill>
                  <a:srgbClr val="4D4D4D"/>
                </a:solidFill>
                <a:latin typeface="+mn-lt"/>
                <a:cs typeface="+mn-cs"/>
              </a:rPr>
              <a:t>Used as a pass / fail device</a:t>
            </a:r>
          </a:p>
          <a:p>
            <a:pPr lvl="1" indent="-457200">
              <a:spcBef>
                <a:spcPct val="50000"/>
              </a:spcBef>
              <a:spcAft>
                <a:spcPts val="1200"/>
              </a:spcAft>
              <a:buSzPct val="60000"/>
              <a:buFontTx/>
              <a:buBlip>
                <a:blip r:embed="rId3"/>
              </a:buBlip>
              <a:defRPr/>
            </a:pPr>
            <a:r>
              <a:rPr lang="en-GB" sz="2000" dirty="0">
                <a:solidFill>
                  <a:srgbClr val="4D4D4D"/>
                </a:solidFill>
                <a:latin typeface="+mn-lt"/>
                <a:cs typeface="+mn-cs"/>
              </a:rPr>
              <a:t>Permanent record of test</a:t>
            </a:r>
          </a:p>
          <a:p>
            <a:pPr lvl="1" indent="-457200">
              <a:spcBef>
                <a:spcPct val="50000"/>
              </a:spcBef>
              <a:spcAft>
                <a:spcPts val="1200"/>
              </a:spcAft>
              <a:buSzPct val="60000"/>
              <a:buFontTx/>
              <a:buBlip>
                <a:blip r:embed="rId3"/>
              </a:buBlip>
              <a:defRPr/>
            </a:pPr>
            <a:r>
              <a:rPr lang="en-GB" sz="2000" dirty="0">
                <a:solidFill>
                  <a:srgbClr val="4D4D4D"/>
                </a:solidFill>
                <a:latin typeface="+mn-lt"/>
                <a:cs typeface="+mn-cs"/>
              </a:rPr>
              <a:t>Dust comparator display board</a:t>
            </a:r>
          </a:p>
          <a:p>
            <a:pPr lvl="1" indent="-457200">
              <a:spcBef>
                <a:spcPct val="50000"/>
              </a:spcBef>
              <a:spcAft>
                <a:spcPts val="1200"/>
              </a:spcAft>
              <a:buSzPct val="60000"/>
              <a:buFontTx/>
              <a:buBlip>
                <a:blip r:embed="rId3"/>
              </a:buBlip>
              <a:defRPr/>
            </a:pPr>
            <a:endParaRPr lang="en-GB" dirty="0">
              <a:solidFill>
                <a:srgbClr val="808080"/>
              </a:solidFill>
              <a:cs typeface="Arial" charset="0"/>
            </a:endParaRPr>
          </a:p>
          <a:p>
            <a:pPr lvl="1">
              <a:spcBef>
                <a:spcPct val="50000"/>
              </a:spcBef>
              <a:buSzPct val="60000"/>
              <a:buFontTx/>
              <a:buBlip>
                <a:blip r:embed="rId3"/>
              </a:buBlip>
              <a:defRPr/>
            </a:pPr>
            <a:endParaRPr lang="en-GB" dirty="0">
              <a:solidFill>
                <a:srgbClr val="4D4D4D"/>
              </a:solidFill>
              <a:cs typeface="Arial" charset="0"/>
            </a:endParaRPr>
          </a:p>
        </p:txBody>
      </p:sp>
      <p:sp>
        <p:nvSpPr>
          <p:cNvPr id="53252" name="Text Box 1032">
            <a:extLst>
              <a:ext uri="{FF2B5EF4-FFF2-40B4-BE49-F238E27FC236}">
                <a16:creationId xmlns:a16="http://schemas.microsoft.com/office/drawing/2014/main" id="{AF52BB8F-BB54-C429-70FE-B0F9A7EC9BAA}"/>
              </a:ext>
            </a:extLst>
          </p:cNvPr>
          <p:cNvSpPr txBox="1">
            <a:spLocks noChangeArrowheads="1"/>
          </p:cNvSpPr>
          <p:nvPr/>
        </p:nvSpPr>
        <p:spPr bwMode="auto">
          <a:xfrm>
            <a:off x="609600" y="1930400"/>
            <a:ext cx="3543300" cy="396875"/>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GB" sz="2000" dirty="0">
                <a:solidFill>
                  <a:srgbClr val="4D4D4D"/>
                </a:solidFill>
                <a:latin typeface="+mn-lt"/>
                <a:cs typeface="+mn-cs"/>
              </a:rPr>
              <a:t>Elcometer 142 Dust Kit</a:t>
            </a:r>
            <a:endParaRPr lang="en-US" sz="2000" dirty="0">
              <a:solidFill>
                <a:srgbClr val="4D4D4D"/>
              </a:solidFill>
              <a:latin typeface="+mn-lt"/>
              <a:cs typeface="+mn-cs"/>
            </a:endParaRPr>
          </a:p>
        </p:txBody>
      </p:sp>
      <p:pic>
        <p:nvPicPr>
          <p:cNvPr id="34821" name="Picture 1033" descr="142 Dust Kit">
            <a:extLst>
              <a:ext uri="{FF2B5EF4-FFF2-40B4-BE49-F238E27FC236}">
                <a16:creationId xmlns:a16="http://schemas.microsoft.com/office/drawing/2014/main" id="{4A8CBF2B-F832-8787-4BC5-7F64F9F3A65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5875" y="1657350"/>
            <a:ext cx="3455988"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4822" name="Rectangle 2052">
            <a:extLst>
              <a:ext uri="{FF2B5EF4-FFF2-40B4-BE49-F238E27FC236}">
                <a16:creationId xmlns:a16="http://schemas.microsoft.com/office/drawing/2014/main" id="{118A9F6E-1E51-EB3C-8353-893F1EFDE3A5}"/>
              </a:ext>
            </a:extLst>
          </p:cNvPr>
          <p:cNvSpPr>
            <a:spLocks noGrp="1" noChangeArrowheads="1"/>
          </p:cNvSpPr>
          <p:nvPr>
            <p:ph type="title"/>
          </p:nvPr>
        </p:nvSpPr>
        <p:spPr>
          <a:xfrm>
            <a:off x="611188" y="458788"/>
            <a:ext cx="4492625" cy="706437"/>
          </a:xfrm>
        </p:spPr>
        <p:txBody>
          <a:bodyPr/>
          <a:lstStyle/>
          <a:p>
            <a:pPr eaLnBrk="1" hangingPunct="1"/>
            <a:r>
              <a:rPr lang="en-GB" altLang="en-US"/>
              <a:t>Surface Cleanliness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a:extLst>
              <a:ext uri="{FF2B5EF4-FFF2-40B4-BE49-F238E27FC236}">
                <a16:creationId xmlns:a16="http://schemas.microsoft.com/office/drawing/2014/main" id="{3170D4E8-22DC-36A0-66E3-0004A6E04673}"/>
              </a:ext>
            </a:extLst>
          </p:cNvPr>
          <p:cNvSpPr>
            <a:spLocks noGrp="1" noChangeArrowheads="1"/>
          </p:cNvSpPr>
          <p:nvPr>
            <p:ph idx="1"/>
          </p:nvPr>
        </p:nvSpPr>
        <p:spPr>
          <a:xfrm>
            <a:off x="-282575" y="533400"/>
            <a:ext cx="7140575" cy="606425"/>
          </a:xfrm>
        </p:spPr>
        <p:txBody>
          <a:bodyPr rtlCol="0">
            <a:normAutofit fontScale="47500" lnSpcReduction="20000"/>
          </a:bodyPr>
          <a:lstStyle/>
          <a:p>
            <a:pPr algn="ctr" eaLnBrk="1" fontAlgn="auto" hangingPunct="1">
              <a:spcAft>
                <a:spcPts val="0"/>
              </a:spcAft>
              <a:buFontTx/>
              <a:buNone/>
              <a:defRPr/>
            </a:pPr>
            <a:endParaRPr lang="en-GB" sz="3600" dirty="0"/>
          </a:p>
          <a:p>
            <a:pPr marL="457200" lvl="1" indent="0" algn="ctr" eaLnBrk="1" fontAlgn="auto" hangingPunct="1">
              <a:spcAft>
                <a:spcPts val="0"/>
              </a:spcAft>
              <a:buFontTx/>
              <a:buNone/>
              <a:defRPr/>
            </a:pPr>
            <a:r>
              <a:rPr lang="en-GB" dirty="0"/>
              <a:t>			</a:t>
            </a:r>
            <a:r>
              <a:rPr lang="en-GB" sz="3200" dirty="0"/>
              <a:t>Climatic Monitoring</a:t>
            </a:r>
          </a:p>
          <a:p>
            <a:pPr algn="ctr" eaLnBrk="1" fontAlgn="auto" hangingPunct="1">
              <a:spcAft>
                <a:spcPts val="0"/>
              </a:spcAft>
              <a:buFontTx/>
              <a:buNone/>
              <a:defRPr/>
            </a:pPr>
            <a:endParaRPr lang="en-GB" sz="3600" dirty="0"/>
          </a:p>
          <a:p>
            <a:pPr algn="ctr" eaLnBrk="1" fontAlgn="auto" hangingPunct="1">
              <a:spcAft>
                <a:spcPts val="0"/>
              </a:spcAft>
              <a:buFontTx/>
              <a:buNone/>
              <a:defRPr/>
            </a:pPr>
            <a:endParaRPr lang="en-US" sz="3600" dirty="0"/>
          </a:p>
        </p:txBody>
      </p:sp>
      <p:sp>
        <p:nvSpPr>
          <p:cNvPr id="35843" name="Text Box 5">
            <a:hlinkClick r:id="rId2" action="ppaction://hlinksldjump"/>
            <a:extLst>
              <a:ext uri="{FF2B5EF4-FFF2-40B4-BE49-F238E27FC236}">
                <a16:creationId xmlns:a16="http://schemas.microsoft.com/office/drawing/2014/main" id="{6E409FA8-3D28-FD90-B9E7-0F727701464C}"/>
              </a:ext>
            </a:extLst>
          </p:cNvPr>
          <p:cNvSpPr txBox="1">
            <a:spLocks noChangeArrowheads="1"/>
          </p:cNvSpPr>
          <p:nvPr/>
        </p:nvSpPr>
        <p:spPr bwMode="auto">
          <a:xfrm>
            <a:off x="473075" y="7013575"/>
            <a:ext cx="158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50000"/>
              </a:spcBef>
              <a:buClrTx/>
              <a:buFontTx/>
              <a:buNone/>
            </a:pPr>
            <a:r>
              <a:rPr lang="en-GB" altLang="en-US" sz="2400" b="1">
                <a:solidFill>
                  <a:srgbClr val="C0C0C0"/>
                </a:solidFill>
                <a:latin typeface="Monotype Corsiva" panose="03010101010201010101" pitchFamily="66" charset="0"/>
              </a:rPr>
              <a:t>Main Menu</a:t>
            </a:r>
          </a:p>
        </p:txBody>
      </p:sp>
      <p:sp>
        <p:nvSpPr>
          <p:cNvPr id="35844" name="AutoShape 8" descr="data:image/jpeg;base64,/9j/4AAQSkZJRgABAQAAAQABAAD/2wCEAAkGBxQTEhUUEBQVFBQWFBQYFBgVFBUUFBYUFhQWHxQYFhQYHCggGBolGxQUITEhJSksLi4uFx8zODMsNygtLiwBCgoKDg0OGhAQGywmICUsLCwsNCwsLCwsLCwsLy8sLCwsLCwsLCwsLCwsLCwsLCwsLCwsLCwsLCwsLCwsLCwsLP/AABEIAOMA3gMBEQACEQEDEQH/xAAbAAABBQEBAAAAAAAAAAAAAAAGAAIDBAUBB//EAEwQAAIBAwEDBwcKAwUGBgMAAAECAwAEESEFEjEGEzJBUWFxFCJCUoGRsQcVIzNigpKhouFDU3IkNHPB0WODo7Kz8BYlRJOUwlRkdP/EABsBAAIDAQEBAAAAAAAAAAAAAAADAgQFAQYH/8QAPhEAAQMCAwQHBwMDAwQDAAAAAQACAwQREiExBUFRcRMUIlJhgZEyM1OhscHRFjRCBiPhFXLwQ2LC8YKSov/aAAwDAQACEQMRAD8A9wNCFzOKEJ1CEqEJUISoQlQhcYUIXFNCE6hCVCEqEJUISoQmEdlCF5/89yNyhSPUQeTy24180zqsc0hx2hSi/dao4hiw79UL0OpISoQlQhKhCVCE3OtCE6hCVCEqEJUISoQlQhKhCE5buTePntxPpHtr53PXVIkcBI7U71tMhjwjIJvlcnrv+I0vr9Tb3jr81LoY+6EvLJPXf8RrnX6r4jvVHQx90JeWSeu/4jR1+q+I71R0MfdCXlknrv8AiNHX6r4jvVHQx90JeWSeu/4jR1+q+I71R0MfdCXlknrv+I0dfqviO9UdDH3QureSeu34j/rTI9pVDT2nkjmuGCPcAutdP1SN+I1KasqGnsyuIPiuNiZvaFzyqT13/EaV16q+I71Xehj7oXfKZPXf8RqQrar4jvVc6KPuhd8pk9d/xGpdcqviO9Vzoo+6F3ymT13/ABGpdbqviO9UdFH3QorvaLRo8jyMFRWdjvHRVBJ6+wVOOoq5HhgkdmeKi5kYF7BC2zkKx7Nlnzz8txLIW1DLJc287kHGOCAJrnh7RsdaMkk7Gm2FoAPIgfVUmtF23G9FpuZPXf8AEawnVdW02MjvVaAijO4JvlUnrv8AiNQ69VfEd6rvQx90Lnlcnrv+I1zr9V8R3qu9DH3Ql5ZJ67/iNc6/VfEd6o6GPuhLyyT13/EaOv1XxHeqOhj7oS8sk9dvxGujaFUP+o71R0EfdCebtyNHbP8AUauOrZ5Y8THkEai5SxCwGxATPLJPXf8AEapdfqviO9UzoY+6EvLJPXf8Ro6/VfEd6o6GPuhLyyT13/EaOv1XxHeqOhj7oS8sk9d/xGjr9V8R3qjoY+6ER7LcmJSSScHU6nia9zsuRz6RjnG5IWTUACQgK3WgUlBs3SbxPxr5jUe9dzP1W8z2QmUlTT8Z8atlomaC3Ubku+E5plVExKhCVCF2hC6FqQauXT1WmsZnmoEp4SnthJuQolycEqYjXLp25UxGo4l3crvRoxLC5YR78UdsON1PHCf8LO/P/wAKOQe2rlI0RudMf4gnz0HzSZndm3FScrxupbuB0L219geTmz+Upqrs3tSPad7XflLcbEHxWwVoNnNs7yVnfkoylVjGmYk0rSXRqQcmFaUWqQKbUFJcoQug1Jjy03C4RdOOutWZB03bbrvUR2ckyqimlQhKhCKdkfUp4H4mvoWyP2cfJYtT70q5WkUhBs3SbxPxr5jUe9dzP1W8z2QmUlTXQak15abhcIunnXhxq5IBUDEwdreFAdnIplUbWTEgK6hPVaY1l1AlSKlWGxqBKkVKsNjUCVKqVZiGEqDinCOmmCwuNFDGnBKBGjEu7ld6Ncuh5/pdpgcVtbYk/wCNdNge0Rwt/wC5Ua09FSW3vPyH+SlntP5JvL7Swmf+WYpf/Zmjc/klUtkuHWmg77j1FkSeyiEpVx0eacHJhSlmO+SkHJjJSpIcJspByiZKrOjUwVGy1XcxTBUZFJIU7rlcXV0GpMeWG4XCLrp1qTyZHEgLgyCbS1JKhCKdkfUp4H4mvoWyP2cfJYtT70q5WkUhBs3SbxPxr5jUe9dzP1W8z2QmUlTSoQug1Jjyw3C4RdP3c8KsFnTAvbrvH4Ub4ciuqtQYxBKlRKtMYlkqZUqy2NLJWRtLlFHBeW1rIMG4WTccnADqV3UIx6WSM544GudNCGkL43PG5IdJZ1lvhagGLt13FOZkoldxUjHZGJdC0YEXQlyJk51Li64+U3Urof8AYx4ih8fNiz96sfbklpmxD+IHqc1yIXBPFaXKW152zuYxxe3mUf1GNt388VQoZcFTG494KbxdpVnk7dc9aW8v8yCFz4tGpP5k16ieO0jh4qDDcBXyKQWKd00rXMIcLFF7KJkqrJDhNkxrlEyVUexNBULLVZ7FMFRkVXITAU2orqVCE4Lp309kQew21CiTYptIUkU7I+pTwPxNfQtkfs4+Sxan3pVsGtIpCDpuk3ifjXzGo967mfqt5nshMpKmlQhdFCFIgqxECDcJbipkWrjWXzKWSpkSrLGJZKmVastYlkoJ5T7Hju9pLDMDujZ0jKynDxyG6j3JEbqYFD8OBNOnqn0lMJGd8eYsckktDn28FtcmdquSbW7I8riUEtjAuIuCzoO/gw9Fu4inMMczBNF7J+R4IBI7JREFqQau3Xd2mNC4SsXlttE29hcyr0xEVjxqeckwkeB1+c602OMYxwUXOyTNiWIt7eGAfwokTxKqAT7Tk+2vDVk3TTvk4kq0xtmgK9ntqu02IK6Qsj5Oj/YI4zxgeeA/7md1X9IWvey9sh/EA+oVRhysiQiq5amXTSKWWroKaRXLB2RXdNFE6VTfHZMDlm3+0YonjjkdVklbdiTi7nuUa4HWeA6zSerPe0uaMhqp9IAbFSutZ72JwKiIqsRZMBXK4uroNSa4tNwuEXTyM69dW3tbMwvb7Q1UAS02KJdkfUp4H4mva7I/Zx8lk1PvSrLDsrSSEITdI+J+NfM6lpbM4HiVvRnsBUrHaUM2eZlSQqcMFYFlI4hl4qfGuS000Wb2kIbI12hVqkKakUUxjbqJKmRauxsSiVYRauMYlEqYCrrWAjJJJTgKY1q4SheRf/OHPZs6Efiupj/9aq7Yyo2/7vsuR5yFTcoNkeUKrRtzVxCxe3mHGN8YIPrIw0ZeBHsrG2dXupJL6tOo/wCbwmyR4grnJHlB5UrxzKIruAhbiLPAng6H0o24g+zvPsw1r2h7Ddp0VW50KIglTDFy6EeXf0k1ja64e4M8mOHNWq7wDdxleL3Uisk6Cme/wsPNdYMTwFpZrweG5OFaFl3eqNkWWRyIbdudo2/DduEnXsK3MSkkffjf217qjd0tJG7wt6Kg7J5CLStMLF26YRSi1SBUchABLEAAEkk4AA4knqFKLL5BdusNNqNcgi082P8A/IZfMPHPMIdZP6zhNcjf4UmeeCDsym7uA+/D6rlyfZWPsfY8TXrzKC/kwMZmkO/LLcuBzrFz1RoQgAwoMkgAGKHTSmmGPLFnYaBu711XWNGO/BEzrWS9itgqB1qk9qaCozSUxcriF0GpMeWG4XCLon2U30S+H+Zr6Fsx2OlY7wWLUC0hV2tApKEJTksD2nHvr53LI2R72P1ubH7LbYLAEII5TcjUabyuFG53+KsbmKRx1vDID5kwHDPmtwPHNaNDtN8berT6bicwPA8R9FXnp79tiuWF5dJGssedo2xzhkCx3qYJ3lkiOFkZSN0gbrZByKXPS0z5Cw/23+rT4g7lFlQ9ozzHzWzsbb1vcErFIOcHSjcGOZf6onww8cYpD6CaHNwy4jMeqcJmu0K3EWmRtXHFTqKuMalEp4FWGCygU8CrQbfMKF0LsP8AzS4PZZ2g9810f8qytuZQRjxP2U4M3lahNeZsrdlh7d2S7OlzaMIryEHm2PQkQ6tDMB0o296nUVr7L2maV2B+bDr4eISZocYuNUT8luUUd4jYBjnjIW4gcjnIX7/WQ8VcaEe0D2zA17Q5puDoqBJBsUMJdC52nczJrFbxpaRsDlWk3i9zu+DGNSfsV5/+opQGMhBz1P2Vqkbcly2levMwydG7PRXHNuE0SqSQGBI4gEEjQYyOrQj31OalcxokAOE6GyiHAm29Zlp9FtaF/RuraSA9nOwtzkXtKGYeyvR7AlxwOiO438iqlS2zgUbslbLmJAKyNtbXjt8B8tI+ebijG9NJjjup1AZGWOFHWRSXtDQXONgN5UgVgHZslywe/I3Acpaod6BcHKtM2Pp3GnHzAeAJG9Xna3bGsdNlxdvPLh9U5sW9yscpNptBATEAZ5GWK3U8DNIcJkequrHuQ1Q2bTdZqAHaDN3IflSkOEZK/sXZa20EcKktuLqx6TuSTI7HrZmLMfGvQzuxuJUWCwVh1qhLHZOa5V3WqMjU4FQMKpPCaCmVBSXaFxFGyPqU8D8TX0LZH7OPksap96VcrSKQg2bpN4n418xqPeu5n6reZ7IXC2mvsqRmDo8LhmNCu4bHJYm0YpLWQ3dspdTg3cC8ZEH8aIfzlHV6YGOIFaFK5tRH1eY2P8Tw8D4H5KpPHY42+a17mwtL+JJHSOdGUNG+POAPApIMMh8CCCKrtmqaN5YCQRqN3pok2a4XVP5ouoNbO65xR/CvAZV8FuFxIv3t+rke1IXH+8zzbl8tPojC4aFPXlSYtL+3lt8cZEHlFv485GN5B/Wq1owmGb3LwfA5H0KiXEahbmy9qQXC71vNHMOsxur48cHT21a6JzdQuYgdFootNYFEoXMf9vu2BBIitIyOsbomfPtEo91Ze3WF8cYbuufom02pVp3AGScAcSeAFeXa0uNgFdyC8p5e/KayuYdnOunTmAD6+rHnTHa2vd2n1mzNhNw9JUjPcPyqM1TnZirbCvp9owo3k6tPCDE115U8Ejg5O6wjXeK7pHE4JzjGtXJAyhkNpCGuzDbXA5IjjdO3Iab7op2da7QijWKI2MEajCrHFM4A8WfU65J6zrWTM+hkeXyY3E8SFcbTytFgQFY3dqDhPat3NbuB71elYdnH+LvVS6CbvD0QJcLtOG6kuJ4WKvJvMYMsF03QyBGLKN0Aed1V6SlnozEIWOFgLWP+VnSwzNcXEeiK4+UaXFunlFxHbzJKkltcYwm+hypIbABxvoykgEFuByq5zqCWhqOnpm4mnUb/APnBSErZWYXmxRil/fzKM3NsiEdO2gZnbvR5ZGRfwtS6jb7WZCI3/wC5dbSk71NYWCRbxUEu/Tkdi8r44b8jakDJwOA6gK83V1s1SbyHy3DyVlsbWaK8DVNdIWTYJ5Rfs/GOyXcXsN1MoMh8UiKL/vmr1ey6foaXGdX/AEGnqqjzd/JErCnuapApjClEBwsVIZKtNgAk6AcSdAB3mqMsLr2snNcFgPygjclbVZLph/IUNGDngZ2IiB7t7PdS3bPeM5SGDx19NfkjrDRpmor43CxtJcSw2US53iuZ5cHRcOwCK2fRCPk4AzUYYqcvDImukd/9R+beYUHTvI4LG2HyfZ7kXkzT7qqRBHPIzSEkEc7KmiRkgnEagY0zrVqurmMh6vGBfeQMuQ4812CFxdjcvWNkfUp4H4mvR7I/Zx8lSqfelXK0ikINm6TeJ+NfMaj3ruZ+q3meyE0UoKRU8Yq7ELkApTlgunzfK0g/uUrZlUDS2mJ1lUdUL+kPRPncCcas8PW48P8A1G6f9w4c+CpOGA3GiJ97s1FeaeCDYpgTSagpgLC2jyYtZX5wxCOXORLCTBNnt5yMgn25rRp9qVUOQdccDmPmomFrtyasO0IhiC9WReoXcCyMP97EUJ9oPjWxFt9lv7kefgfylmmO4rAk2y9vJLFERebQlfnLhsc3BESqqnOYzuqqIoCDLHHfU3tfWPFTL2IxkOJ/9qcbCP7bMzvWPyn5O3V1C5kma4mdlCIDzNtECw3mEYbzt0Z1JJ4aGrNNWU8chwtDQLknUlNmo3BmZufkFLya+TC3iAa5/tEnYdIge5PS+97hVas27I7KLIfNcio2MzfmfkjOQwWyDfeKBBw3mSJfZnArG/v1DuyC4+ZVgysZlkFBFyisicC7tiTw+nj1PdrXXUVYBcxu9EvrLOK2BCCMjUHhjrqmXuBsRmp9IstbwyZ8kt5roKxVniEaxBhxAlldFcg5B3CcEEHBrcpdjVUrcRs3nqkurmtNtVSlt4WlCXEDQTPwSZFHO4ByA6lo5TjiAxIHZVp8dbRMIdmzw3fcLjZIZXA2zVKfkuYGMmz5DbMTkqvnW78NJIToNBjK4IqDqlsjQKgB7Tod4803q7XZs7J+SvbE5Uh5Bb3aeT3Ou6pOYpgPShk6/wCk6jvwazqvZZa3pYDiZ8xzCXjIdheLH5FaG0uUUEUc7LJG7wRPI0aupYBRoGAPm5OBr21Wg2fNI9gc0gOIFyFF8jQDYra5MbJNtaxxscyHMkzevPKd6VvxMcdwFexkA0GgyHIKk1SbV2tDbgc9IFLdBdWkc9iRqCznuUGkGMnP/wBKeIBZEm0bubS2hWBP5t1q+O1baM5/GyHurOlrKSLIuxHg38/hS7R0XV5NxyY8tZrthr9Njms91uoEfvBPfSP9UdL2GdjhbX1XCzec1Z2xtSO1jBYHU7sUUYy8j+ikaDifyA1OBVGKllnlIvpqTuHEqRIAWJY7OllcXF/umQHMMKnMNsOrH8yXHGQ+C4HFtTUsib0NNkN53u/A8FYhh/k/X6LYrKVtFOyPqU8D8TX0LZH7OPksWp96VcrSKQg2bpN4n418xqPeu5n6reZ7IXFqDQulWIxV2MJTirIUEYIBBGCDqCDxBHWK1YTe19dyrPCGZUbZ2oy1gT3s1nn82t/zT+nh2toBVjE3KQf/AK/z9UoOwclvBwQCCCCAQQcgg8CD1ivKuaWkg6q0ExjXQphDnKra7ru21qR5TKCQx1EMWcNMw8dFHW3ga1tm0jX3nm9hvzPD8rhxOOBmp+SrbC2MkCbkYJySzsxy8jnpO7dbGrNXVuldc+Q3BX442wtwtW/BBWXJKlPkVWVXuZWtreUw83uG5lVQXUOCViiLeaJCMHODug8MkV6LYuyo52CaUZbvFZVVUlpwtW/srk3awaxQpvnpSOOcmbvaZ8u3vr1zWNaLNFgswuJOa1ZIFYbrqrA8Qygg+INdXQha95CKW3bWU21rIR5Tbop3GAYE8wQRzBYZVt3Qg8AdTSloYJJWyuaMQTWyOAsrm0+Wez7CSO1lkWHzd1Qqjm41VRuqwXoDBGNMe44s3XEG8svlT2bcRNaxpNdM+BGY15oLLn6NkkfDK4bBBCmuEA5Lq872x8oe0EVYiYkZQVZ1VXd2jYoz65UAsrcB1GstuxqZriSCc72vkrPW5LZFDW0L25vZlj52W4ZiObUjHnEa+YPNUjXJGmmeFXWxw07CQABvSy+SUgE3K9G5AbKhWO62bcq0V1KDvtkHnYceY0LY4Lqca8T3hfPbVnlxR1cRxMbu4HxVmOINvG/Ir0COwumwJtoTso0xHFBASO9whbPeCKoy/wBQOI7EYB8c10U1tSrmztkwwktGgDt05GJeV/65XJdvaax6iunqPeOy4aD0TBG1ui0lNVQgrO2ztgQ7qIpmuJM81CpAZscWY8I4x1udB3nAOlRUbpziOTRqfxxKW51shqodn7MYES3RWS5wRvKuEjVjnm4gdQvAE8Wxk9lassjCzoWZN+viVONmHtHVWnFYUgsVcaVHSVNFOyPqU8D8TX0LZH7OPksWp96VcrSKQg2bpN4n418xqPeu5n6reZ7IXUrkYQ5WIxV+MJLlajFX4wklSbuRg6g8QdQR15FX4zfVKchExGwmSL/0U7bsJJ/u054Q/wCE+u56pG7wIqptSh6xGZmDtjXxHHmERPwmx0WhtjaKW8Mk0nQjQse/HADvJwB3mvO0sDp5Wxt3lW3ODWklCnJqzk3TNca3E5Dyn1R6EQ7FQHGO3NbtbKwWjj9luQ+5Vuli6NmJ2p1RTbQ1iyyIketGGKqhJJVR7kP8jts20EE8lzPFE0l9ds3OSKrErKUUAE5OEjUADsr6nRNaynY0cB9FiS3Liu3nyoWnNytaCS6MeAebQqN5s7urgE9FjoD0TVjEuBi8esflX2jE8jLLvc4F82XflVGAGWjDN5mSCd3o68NBULlTsFFbcodq7UnW3F1KzPvaB+ZjwASxcRADGB1ik1FQyCMySHIKTW3yCGds7KmtpTFcxtHINSG6wfSB4MDrqNK7FMyZuNhuEEEZFWeTRCS88RnmRvqO2XhEPxkH2U5qiUy4ie4nWKFWkbSONV1LFekfa2+5P2iaXI9rGlzjYBdAuvbuQfIdbCPfkw9y489hqEB9BD8T114yu2108uFnsD5rTp4QwXOqk5YbCaVVkgO5cQtv279YYalD2q2MHqptJMIiWuzjdkf+eCtSs6ZmXtDRbnJnbAureOYDdLDDr1pIpxIhzrowPsxWJXUpppjHu3eIOiQx+Nt1rqaorpWVe7XdpDbWSiScfWO2eYtweBlYcX7Ih5x68DWtmg2WZAJZsmfM8vDxVd8mdmq9sfYqW4Zt5pZpMGaaTWSQjhw0RB1IuFHvJ1pnXaGtFmjQBDG2VuQVmyBWGqs9UZLWTWqIiq7mFtr70wFFGyPqU8D8TX0DZH7OPksap96VbJrSKQg6bpHxPxr5jUe9dzP1W8z2QnJXY0OVmOtCIJDlZGgydBV+ME6JLisy95U2UOk11AhHEGVC34ASfyq/HBIdAUkvCxNr7UG0ontreKXmZAN+5liMcagMCOZV8M8mgw2MA4OdK7NWQ0rSXuBduAz9VwMc82CzOWzc7PaWg6Bdp5teMcGNxW7QXI/DWNsoBkctSddBzKuhuORsfmfJd2vto2qgi3uJyRn6GPeUf1N6PuNdhpesHN4bzOat1NR0e4lef7U+Vq7bKwRxwcRqOdkB8W839NbMOwKYZvJd8h8vysd9W92mSF9ocsb6b6y6mI7Fcxr+FMD8q0oqCmi9hgHkq5e46lYbEk5OpPE1bUUY7PvvJbVN0+fhp2GelJIClup7QF5yTHcKZawXFm7Sj8rBnhU7wA51PS3u1FUajRtTjQYxpS11evfJFyQ8kg8omXFxOowCMGOHiq9xbRj90dRrxe3do9M/oWHst18T/hWoWWFyivlHybtr5Al1GGxncYebIhPHdccOA04HAyKy6OvmpXXjPMbimOYHaoGX5Gog3mXcqx7wbd5tC+Vzjz8jtPo1ut/qV2H3efNJ6AcUZ8luR9rYKRbp55GGkc70rDs3saDTgABWPXbQmq8nnLgNE1jA3RbEqVlaFWWFUJhjwrSpKnBkdFZbmh3Y0Jt76VAPoLpedXhhbhNJR95MNntQ1p7RjE1I2Uasy/8AidPQqu8YJef1WkZJryWWC2cwwwsEuJ1xzpcqCYoAeiQrDMh4Z0Gda7s3ZbGsE8wuTmBu5n8KtLIScLUSbN2bFbxiKBAiLwAySSeLMx1Zj1sck1pyuLjcqLRZTNVN6YFXkqjIE5qrSVnypzUwa6Gusc2UdG/XcV0gjMIl2T9Uvgfia9xstpbSMaeCyKg3kKtsK0ElCE6+cfE/E184q4C17nDMXP1W5G7sgJR0qJdcg+/5KX/OmSK/mmjJJMLzPbEg9SzQghT9wCvSwVlOWYSwNPG1/kVQfE++RUbWVgpHzlbXETA6PeSzXFvnun5xoh97dNKnO0bXge0j/tAB9LXSwGfyCLNnbKtogGtoYUB1DRRoM94ZRr4152eqqXHDK53mSrLGt3BXGNVk4IKvJAdpTs2AILWFc6DAkaR3yezzFr0tO13UY2N/k4/hSpyBK953BVNlyy3NyBNPJBEyc7apAwUTxBsMzykbxbVDujGjgjrNOrIo6SEljQ4g2cTuO7LgkdK6Z13Gw3Iw2nyctboYuYI5NMbxGHA7pBhh7DXn6evqYD/beR4bvRckY12oQXtf5GLZ8m2mkhJ9FgJUHcOi3vJrfh/qKQD+60HlkqpgG5DF18jF4D9HNbuveZEb3bhH51fb/UVMfaDh5f5UOgcrcPyRXcrk3M8EaEg4j35G0AAGCFGgGONRm/qSnA7DSfkgQFHHJf5ObOzYSKHllHB5WyBw4IuF6s65x21i1O3ambJtmjwTmwtCMDWQ93SOuAmDJKlrqVdC4nCphCobb2klvEZJMnUKqrq8kjHCRoOtmOg/0FMgpXVEgY3zO4DeSjHhF1nbLs5UjJuHLSyMXcZyke9jEUf2FAAz1nLddNqZo3SBsQs1osOJ8TzVmC4FysflPcmGMTgZ5mRJDpnCbwEhHfuM3urV2a7pCYXaOBHnuTatt48Y1Ga2pdhRNIZ4S8MrgZlgcoXGPNLpqkmB66mqgrqqjAYDiZwOflxCpmNr896nF5eRdJEu07YyILgDvRjzbnjqGTwq9FtWmlyfdh9R+R80osc3xT15UW/CZmt2yBi5RoMk8Arv5jn+ljVroy8XjIdyN/8AKA8b1olgwypBB4EHIPgRWdM0jVWGFVpKzpU5qhNVCmom2VnmkPd/ma+hbJJNHGTwWLUe9KvVolJQe7YZuzJ+NfODN0crwcwSfqtwNu0JwWumLBYg3BXMV1PHVmNLcrK8PjWhGUkrBn5KIrF7GRrSQnJVAGtnP+0tz5vtTdPfVp4ZO3DM3F47x5pVi3Nqo3O2J7YqNoQBYyyp5RA3OW+8xwvOI2JIgTgahhqPOrMn2HkXQOv4HX/KY2fOzgh6e2E1/tOB8hZI7VSRxCtbsDjvGtOikMVHBINQT9VagaHmRh32W7tzZPPQLzR3J4CJLZxnKuo4YHSBXKleBzqDS6KtaZSybR2R8b/jcoVMeV27lf5LcoFuV3ThJ1VTJH3Hg6etGe3XB0NUdo7LfRycWHQ/Y+KrslDx4rdNUF1NqBQuVxdSoQlQhdxTmRhzCRqFy6QpK6s/bW2o7ZQZMs7nEUSDellf1UTr8eA6zV2kpJKg9nIDUnQKDnALN2TsiaSYXe0N3nVB5iBDvRWwbid7+JMRoX4cQNKs1dVHHEYKbT+Tt7vwFxjSTdy2ZxWQzVXY0N8pbffgmQ+lFIvvQitmgfhlYfEK04Yo3DwKu8irgvYWrE5Jt4s95CAf5VV2mSyplYNMSz4s2ArXurpIlLyukaDizsEUeJOlUo4HyECMYuSHOA1WZ/4lSQEWsM91nrii3Yjn/bTFY2HgTWpDsioHaeQzmc/QZpJkB0F1gX3Jm5nJMcVts3e1LwPK1yTnQnmTHH797jWzHPHTts97pPA2t87lR6JztMkR7J2e0EQjaaWcjOZJmDOc9/Z2DXxrFrZhK/EGgcldibhFr3Vg1mlPRRsj6lPA/E19B2R+zj5LGqfelXK0ikINm6TeJ+NfMaj3ruZ+q3meyE6M02CS3ZOii8KylXwzDmNEkm6sJVuNKKlWrbFAoK29tEbRbyS2G/bLIhu7j+GebcMIIT/Ecsq7zDRR2k1Oqqm0cRc72yMh9z4KDWmQ2Giy5Du7YmHXJaQP+B2T/MVlsOPZrDwcR91fpzaZw4gIttTWJLqmyLI2PsdJ3uLeUsk1rNzlrNH5k0cFwC6Ybgyh+eQqRghdQTrX0HZ8jKyjbjF8rHmFhSgxyGys3O157LTaUZaIcLu3RmhI/wBtCMvAcYydV10I4ViVv9PuHapz5H7FOZPfVbNjfRzIHgkSRDwZGDD3ivNzQSRG0jSE8EHRTUhSSoQlQhVtobSigXfnlSJe2R1UHwydfZVmnhne7+00k+Ci4garHveUEjw85ZQsULonPzo8UK77Ab4RsPIgzxAx38cegbsQub0s2Vhcgam27wSel3BWdh8nlhczSu1xdOMSTuADj1I0GkUf2R7SayKmudK3o2DCwaAffiUxrLZnVbZrPfomBVJ6gzVWWLA224EchPAI5PgFNa9ELyN5hW9GHkVjcnLyQQbOsopFt2ms+c551DnQL9HChIBlw+9rkADga1BQQ1FVNNJnhda358FjdI5rWtCL9nckreJhJIGuZh/GuW52Qf0AjdjHcoFXekwDCwBo4BcDd5WyxqpKN6Y1V5KzpSntVaSs+UpzVCaqpqKNkfUp4H4mvoWyP2cfJYtT70q5WkUhBs3SbxPxr5jUe9dzP1W8z2QklRYV1ysxmr8ZSXKDau24bZQ0zYJ6CKC8rnIACRrlm1IHYM64rVp4nSezpx3BVnuDdVgzWlzfj+1hrW0Of7OrfTzL/wDsSqfMUj+GuuuppVTtWKm7MHadx3DlxUAwv9rRb0FukaKkaqiKMKqgBQB1ACvNySvkcXvNyVaaABYIS5TJze0bOXGkkc8DHvG7Ig9uH91bmznY6OWPgQ77LsZtO08bhEdo1ZcwVqQKrey+T3ttdcI5M2k57BKwNu57hKN3PVzxr0P9M1VnOgPMfdZFYz+SLdt3hgt5ZFxvBCEDaAyt5sS+12UY769cVSCGLP5N7JYolaMrMkaq00Mjwyu4A3nZkI3iTk65odG1ws4XUQ43VmLkXMn1G0rsDsnWC59m8yBiPbWdLsmkk1YPLL6JzZXDeqHJvZ+0Lq2jn8thjWUFkBst5uaLHm2J55Rlk3WxjTexVX/QaLun1U+mctT/AMGTP/eNo3LD1YFhth+JFLj2NViLZNHHmGDzzUTI471F8nvJm1FpbXDQo9y8MbPNIDLKXK+cQ8mSuudBir7Whos0WCgivacCPE6SkBHVlYk4wCOOeqpIQXyc5QxToqtLF5QpaOWMSIW5yNmViFByVYoWBxqDmvEbT2c+ORzmNOHlkrcbwRmttzWC8p4VK4auxjNWowg7lzMRayqurygQoO1pmCAfqJ9lb+y2Dpg46DM+SbUOwwnxy9UTz7FhkgW3mjV41VVAPVurhSpGqsB1gg1jtrZY5zNGbEklUiwFuEqrYX0lkObvHMluDiK6Y5KA9GO6PVjgJeB9LBxn0lPWR1g7OT944+I/Cr2LNdETMaiX4cimAXVeSqNQ22Y0TmFVXNZkhT2qOq6YijZH1KeB+Jr6Fsj9nHyWLU+9KuVpFIQbN0m8T8a+Y1HvXcz9VvM9kKvd3scKGSZ1jReLOQqjs1PX3V2CJ8r8MYuUPcGi5WUm0Lu7GLJPJ4T/AOpuEO8wwdYLY4J6vOfA7jWwI4KT3xxO7o+5/CoulL/ZWtsbk7DbsZBvSzsMPPM3OTMOsBj0F+yuBVKbacshwuyZwGQ/yoiMDPetR1rPlgwZjMJrSo2FITAhjl/bE2plQZe2kS4XtIiP0g9sZetfY8obUYHaPBb66fNRkyAcN2atbMuldVZDlWUMpHWpGQfdUamIscWnctB1nDEFe2hYpcQyQSjKSKVbtGeBHeDgjvAqpBM6nmbK3UFUpWYgQh7Zm1L+5ZbKVbbnrOWKSTnZZEa6jjzzMqqsTDd3+bYkE4ZACBmvpVLUMqIxIzQrHe3CbFE22No30CI5S0G/PBD05nwZ5VQN0VyAXzjuqwSVANCsyWm0HVlN3aoGBGVspSy5GMhjdYz34oIQHKjNY3dv5DaxXm6jyCH6O2iXchitpWyN/fw30SLk6edUFNb3zFIelfXZ/wDjL/yQChCHdpcmUgaxt4Z7wI85QqLudAIUgmdh9GynGUQfeoQiIck7LIL20UjDg0yCdx9+XeOfbQhB+1dtWUF7LJI8MK26i3iVVG+8r7j3BWNBvPgGBNBoQ466xNr9YkwxQDxJ3eZTYsIzK1NlbbiuozJAWKq7I2+jxkOuN4brgHTI/PsryO0KZ8MoDhYkXyN1dhIcFy5kpMTVfjahLd8q2lFENY7Qc/LwI55gRbr3EZZ/ZW253VqFz/5P7I5b0ipdikDBuzKO1FeaUCnlAQQQCCMEEZBB4gjrFSa4tNwc0srDGy5rXWxPOQ9drI2Av/8ANKfq/wDDbzOzcrfg2iyYYKjI94fcfdKwlubVb2ftiObKjeSRcc5FINyZM+snWOxhlT1E1OVrohc5tO8aev2TmOD9NVPIKyZ4y3PcrLDdRVWTEU7I+pTwPxNfQtkfs4+Sxan3pVutJIXnW0dqMZXhtEE84Y72SVhh1/jSgHB69wZY9gGteANGMbpZzhbc27xz3D76LWM4a0BuZT9n8l13xNeObqcaqXGIYj2QwdFcesctpxqMm0CG9HAMDfmeZ/4EgguN3ZrdublIxmV1QdrsFHvJqo2KR/stJ8kXAWNJyxsgcLcJKeyHeuG90QarI2VVO/hbnYfVc6RqaOU+fqrO+lHb5OYl8czlPyBq3TbMlZk97bcL3+l1wvvoCorvaV9vYg2cXHrSXUMQH3cE0wbCi1dLl4Bd6Z3BMs9qzG5NpdwRxuYDMObm55dzf3CHBRSpJOnEHB7Kr1uzG0sQnjeTnbMWU45S44SEOcm3NrPLYSE/RfSWxPp2znKjJ4lCSvs7qu1YFTC2qZvydzVujfrCd2nJGtvLWBKxNkYoNr7HW43JEdobiLJhnTG+hPEEHR0PWh0PdVjZ+0paJ/ZzadQqE0IeqW1dv3IECX1s27HcxySXFsGmhaONWIYxLmWNt/m9MEcda9tSbWpqi1nWPA5LPfE5oRZsnb9tcDNtcQy9ySKWHiucj2itS6SAVHezb20rSP1be8lPdhrdF/6j1AqYW1ebQiiBM0scYHEu6oB4ljXF1AG1eXNqdoxNAZLwQ204C2iGfM00kQXzl80YSJ9SfSqD5GRi7yAPFdAJ0VqbaG0rvhu7Nh7is94w8fq4sj+oisSr2/BELRdo/JNbCTqls3k7Bah2to159t4maUmSV5Gyd6SU5Y5bU491eWqNpzVLx0rjhvoMslabEAMlHsPZ3ksCxFzIwLNI50LyuxaRsdWWY+zFcqag1E/SAWGQHgBorMMWEWVTbl/zcbMoLvwjjHSkfB3VHefgD2VdoaTpTmbAZnlvViSQRNuqWxJ4dnpzdzIWu5jz84jjlmYs5I0EathF3d0cOj31Kphn2i7FA3+23stuQNPys8PDPaOZzK1k5X2em/MIs8OfSS3/ADlVapP2PWN/hfkQfojpmnetuzuUkXeidJF7UZXX3qcVSfBJGbPaRzC7iB0U4roC4VR2tsiK4C86vnJkxyISksZPXHINV7xwPWCKt09VJB7Oh1B0PkokXWBcX89npeZmt+q5jTDRjq8piXh/iIN3tC1eEcdUwiA2cf4n/wAT9iptmLT2/X8rYhlV1VkYMrAFWUhlIPAgjiKyJInRmzxYq6HA5hFeyPqU8D8TXvtkfs4+Sx6n3pXne39p7Wu5jFa2c8NmCQXMiW88+O2R/OhjP2VL4HVnAvvDi0hpsUgJtpZ3qIIojaWUa5ASGJ7hhrqS7lFLE6klTk6nNeIqZ6TpCXh0juJNh6LSZTvIGYC63J53/vF7eS9yyLbofuwqp/Olf6m1nuomjyufmmClG8lSWfJKyQ5FtGzZzvSgzPnt3pSxqLtqVT8i+3LL6KYp4xoEQ26hRhQFHYAAPcKGyudmSuFoGitI1XI3JbgoNsbUS2haaXJVRoqjLux0REXrdjgAdprQgu84d30SXm2aydh7KeMyzzneuLht5z1RoNIoU+yi+8kmsXbFSZXNaz2Bp4neVKFtszqs7lrsF51Sa2wLq3JeHOgcHpxN3MPz7MmobKrWwuMUvsOyPgdxTHg3D26hRbA2ys8YdMjUq6to8bjpI46mBqxWUhidY+XiFoxvbMzEFvwzVkvjSnsVuOWkEWVdzFT2hsK1uDm4t4ZG9Zo1Lfixn86tw7QqYsmPI80h0QO5QXHJGykxvwkkAgYlnXQ4yDuuMjQaHsrTh21UPGAvseNglGEDcmW/IvZ6HK2cGftIJD73zVWXatXctc8/RSETeC24kVBuooVRwCgKB7BWe+d7zdxumBllx5KVmUwNVaWamNZdOaxD+3+UEVuBvks7aRxIN+WQ9iINT48K1aOhfNmMgNSdApvkZEO0m8m9iymXyu9wJd0rDCDvJbo2M5PB5DgZPAY0qdXtFkTegptN57x/CqHFIcT/ACHBaN1DzF2t4CebeIQXA6lG/mKXhwViQTwAbPVWhsqoZNCYRkdRz3qvKMLsSJZBkYOo6wdRTXOIUrBYN5yUsnbeNtGr+vEDBJnt5yIq351B1ZKBa9x45/VdETTuUPzRJH9Rd3CgejKVuU9plHOe5xVKSeF3vIweWR+WXyUxDwKYb+9j6cMFyMcYnaCQ/wC6l3l/4lVjHRP0cW8xceo/COikHimDlVg4ms7yMdbc0s6f8B3b8qP9PBzjlYfOx+dlA4hq0rIW6tEfesLmKFmO89rMxhjkJ9SOQBoHPao3T1qeNXehmkAbVRlw3ObmRztqFFsmA9k+S9A5M7bhljCKwWRQd6NiA4w2pAz5y5I84aaivU0UQigawKtK7E8lbtWiloPlXVsesfjXzmaIPLy3UE39fstxhsBfgoqopq6K6FxSoasRuSyE64vEiRpJWCIgLMzHAAHEmtCAOe4NbqkvsBcrG2XbvdSrd3ClI1/ucLaFQRrcSj+awPmj0FPaTUto1YiZ1eI5/wAj9h4ceKrtGI4j5LZv72OFN+aRI09Z2CL7yaxooppexGCeSaXAZlYkHKhZzixhnuh66IIoBg6/TTFVP3c1qs2FN/1HBo8dfQKHTjcFgbQsZJLmR7eM2l+qK8sMjK0F3CSQrb6HG8CCN/QjgeORokdUibHUHHGcgRq0/hEcrg7EzI8NxU2yOUqO/MzK1vcDpQy6N4o3CRdDgiq9RQENxx9pvEfdaMVSyXI5HgUSRXNZL4VN0aspPSDEkmNSiel4CoGNPE2atMa2UYXZHcfyoGMjNRNPVfojdMEap3u0EjUvIyoo4sxCqPEmrENM+Q2aLlTwhou5Cx29cXp3Nlx+ZnDXUwKwrrrzanWQ8e7PGtcUkFIMdU7PujXzVd1SXZRDzVu32fb7MCzTc9dXUz7nOBDLO7EElY0HQQBScDqAGulK6Wo2m4xRWaxovbQefEpJtH2nZkre2Lyht7klYJAXXpRsDHKpHHejYBvbjFZtVs6opvbblxGYUmytdotV4gwKsMgggg8CDxFVYZXRPD2HMIcARYqpsq4MZNtIfORcxEkZkhGAD3lchT7D116szNqIhOweDhwP+UlmRwlXnas+R6sgKu7VSkcmgKFjVRxTQE2orqjubdJBuyIrr2OoYe40yOaSM3Y4jkVEtB1C09i8k7IRqy2sKtgjKxqNCddBp1D3V9B2ZI6SlY55uSFjTtAkICJqvlJQdKfOPifjXzOV5bM4jiVvMF2BJhnUceumyNZKwyM13hcBLTYqOqSYnKak02XCECbS24LjaBhaKeaK1YbkEUeRPcevNI2EWJDwBOp11Gleqp6cxUmIODXO1J3DgBxKzJXFz7WyCK1jvZ/rZEtEPoQATT+2eQbin+lD41QbFRxnIF54nIeg/KngedclZsuS1oj84YhLL/NnLTy+xpCd3wXA1q62rfbCMhwGS50QC3gakx+d0EIcuAZNpbwHmwWhRm7XnlRgvsWHP36Rth2GjaOLr+g/yox+2pts7Eguk3LmJZF6sjzlz1qw1U+Brz9NWTU5vE6309FYc1rtVgS8k54h/Ybtsa4juhzydwEgxIo9prUbtWGX9xH5ty+Wi610rPZd6qDnNpxY5y0inHWbacD2hJQCffTQNny+xIW/7h+EwVUg9pt+SYeVDqcSWN+p7rcuPYyEiu/6cx3sSsPmu9bZvaU5OUcz/VWF639cSwr73YfCuGghZ7czB53+i4atu5pUgTaUo85LeyB0DPJ5RIPBFAQk/wBVAds+PTFIfAWCg6eU6ABWbTkNDvCS8eS8kGoM5HNKevcgHmAdxzVefa8wbhhaI2nhqfNK6PEbvN0UogAAAwBoANAB2AViucXG51TUPcooT5bsx+pbiYHxa2cr/wAhr0OwXWbMPAfVVptQt/bGxLe6A8oiVyOi2MSIeopIuGU8OBFagnezQrhYDqsj5tu7b+7TeVRD+FdNiUDsjulGvhIp/qqlPT0k+bhgdxbp5j8IAeNM1VvtppdARxk2t/Ed+CO4G4xcDVcg7ssTjKtuE6HOhApVNBLRPxHtRnIkZ5fYhcccXgVqbH2stzCsqgqSWWRG6UcqHEiN3hgR7j10uvYIn2HPy3FWoXYhdWGNZD3XVgBMpamuUISoQinZH1KeB+Jr6Fsj9nHyWLU+9KuVpFIQbN0m8T8a+Y1HvXcz9VvM9kJoNQY8sNwpEXTm11Htp8o6XtsHNRHZyKZVVTT1amNeVEhTI1WmPSyFMr1aY9LIUqv21aY++SUQhzkW5kjlumz/AGqd5Ez1QLhIBjqyiBvv0ralWGziHVrRY8zqlRi4xLfZKxJoS3tN9ncnNcsva+1BFuIi87PLkQxA4LEcWZvQjXiznh3nANihoH1Tr6NGp/5vXHyYeaztpcjechkkklke+3GMUqPJGkUgGY1hiDYCbwA1yTqSc16uDoowImNGHx1PMqu4E5k5rR5P7QFzbQzjH0kSMccAxHnj2NkeyvH1sHQVD4+B+StMfiaCtAjtqsASbBSuh/ZWyY79murtFlgOVs4nGUEXXOyn05Dqp6kC9ZNe0pIRRRBjfaObj48PJVHf3Dc6KXZlw1vceRXDFgwLWUrHLSRL04nJ4yx9vpLg8c1V2jQsmZ0rMuPgePmuseWmxW9u15d8bmGzgrF7rN28gAgkI+rurcjuMkgiz7pjWnsd5E5bxafkL/ZLk3LZZq03PUgFC71We9TAWdtfZsNwnN3EayJ2MM4Pap4qe8YNKZVSQnEw2UjGHCxWLyf5MizlmeOeZ0mwTHK2/uuPSDnU6aa64AyTiit2kahjWloBG8IigwE2OS3QM1nNjdJchWCbJtKUkqEJUIRTsj6lPA/E19C2R+zj5LFqfelXK0ikINm6TeJ+NfMaj3ruZ+q3meyEykqa6DU43ljsTVwi66da6843XaLLgyGa5S1JOVqm11lEhSq1WWSJZCxuV9yxgEERxLdOIEI4qrg88/3YhIfYK1aEjEZHaMFz9h6qtPkLcUQW1usaLHGN1EVVQDgFUYUe4CsKVxkeXu1JuuDIWVDbe2VgCKAZJpm3IIl6Tt6TdyKNWY6Ad5FXdn0z57tPsDUndy8VB7raapbC2KIS8src7cy/WSEYwo6MUY9CNeodZ1Otbj3ta0RxizBp+T4rjW7zqtkNUA9TshTkevNm7tv5F5LuDsinAlT/AKrD2VmbcZeRkveaPUZKMRtcKTlLmZorJDg3G8ZiOKWkeOe8C+ViH+IT1VzY9OMRqHaN0/3HT01XZDfshEqKAAFAAAAAGgAHAAdlapfc3KLLM5R7IF1CUDc3IrB4JAMtFMnQcfAjrBIqUcwYc8wciOIXHNuEzk9tQ3EWZF5uaNjHOnqSr0sdqkYZT1qwrJraYNf0ZOWrTxHD8rjXLnKfItJ2UZKRtIo7Wi89fzQVXoWmOrYDxt65KTjdqu86CMjgdR4HhVqR1iQntGSjZqqvkTAFEzVWc9MATCaUppA1Jjyx2ILhF07dzwqy6Jsrcceu8f8APlxUL4TYplU0xKhCKdkfUp4H4mvoWyP2cfJYtT70q5WkUhBs3SbxPxr5jUe9dzP1W8z2QmUlTSoQu0A2QuhdKc2IOjJGo+iiTYptJUk4NUg6y4QsnZC+UX0sx1jtVNvF2GZ91rlh4Dm4/wAda0x6CkbHvf2jy3flZ7zik5LY25tdLaLffLEkLHGuryyN0UQdZP5AEnhVSlpXVD8I01J3AKLnWWdsLZjK7XN0Q11KAGI1WGPOVgi7FHEn0jqerGlLUMDRFFkwfM8SmxxWzOq3Q9LExtZSLU7fqfSLmFDFvIItrzg6LPZRS7x6O9byMjZ8EdT4Cp1rDNRsI1a63qkHsyFT8lMymW9cHNyQIQeK2keeYGOrf3nlP+IB1UyS1OxtO3+Ov+46+milG2/aO9EBekGRNwppeoGRSwoe22fJpheoPMwsd4B1wgncmx60RJz2ozdgprbVMfQHXVvPh5/VJkbh7Q80RuodSDgqwI7QVYf6Gs6M3eMWTgfpuUTohvkjMxtIlkzvxBoXzx3oGMZJ8dzPtqztTsVDvHP1zVmnzYFqlqyi66sAJtQUlyhCVCF1TipxyOY7EFwi6cwGMj20+RjHs6RnmFEEg2KZVVTRTsj6lPA/E19C2R+zj5LFqfelXK0ikINm6TeJ+NfMaj3ruZ+q3meyEykqaVCEqELoOKmx5YbhcIunkZGRVp7GysMjNRqFAEg2KzNvbR8nt5JQN5lXzF9aRiBGvtcqPbUKKDp52x7t/IaolfgYSpLBY9nWK8+/1a5lbiZJnJL7o4szSMcDvAqxLjraoiMeA8AP8LPHZbmqGy7N5ZvLLxcS7pW3iJyLaJuI75m03m+6NBTKmpZEzq0By/ke8fwNyswwn23arfDVQEifhTg9MEi5ZOD01koBzUS1CvLrYM1y0Bt23dXhnOQD5LNu87jPXhMdvnVsUlTHAH49Mi3nuVaWIvIsilCAAFGAAAAOAA4AVkOmxG5VgNsLLu/UekUrLheoGVGFRuQQQQCCMEHUEHiCKh0xBuCu4brF5KXPMyPYOfqlD2pPpWpOAuTxaNvM8N2r1a0TRtq2b8neDuPmqWHA4sPklshObub2Lq59Z1H2biNS3vkjmqFaRJDFKe7h82n8WTqY6ha9ZdlcXKEJUISoQlQhdBqTHlhuFwi662Or3U2bo3AOblxC42+hRPsj6lPA/E17vZH7OPksep96VcrSSFjvsLJJ3+JJ6P715qT+nGvcXdIczfRXm1pAtZN+Yft/p/eofppvxD6LvXj3UvmH7f6f3o/TTfiH0R1491L5h+3+n96P0034h9EdePdS+Yft/p/ej9NN+IfRHXj3V0bCx/E/T+9TZ/ToYbiQ+i4a0n+KC+W0sUVzBHLIBHCrXlx5vBIsiAYHEmU7wHXzVTk2V0DXOhzc4YRutfU+ig6oL7ArR2DsOS93Ly8BiGS1pAwyYkPRlkGcc8w1+wCANc01mxcEHRMfYn2iBmfDwCg2ezrkX4Ii+Yft/p/eqn6ab8Q+if1491L5h+3+n96P0034h9EdePdXfmL7f6f3rv6bb8Q+iOvHurvzH9v9P7139ON+IfRc68e6ujYv2/0/vTo9hBgsX3HJRNYTuTRsX7f6f3pR/p1t8pPkpddPBd+Y/t/p/eufpwfEPojrp4LnzF9v9P71z9Nt+IfRd68e6ufMP2/0/vXP0034h9EdePdWFyt5KuY1uLU711akywjAG+MfSwk9kiZXxxVym2KIWvYX3a4WIt6HySpanHbLRZtncxz3lpNG2I721dFbGfPiIkiU66Hde59q4rKo9ndO19JIbFjrjkcvwpiboziA1Rg2w9On+n96vH+nmlmDH8l3rpvey4NhD+Z+n96V+mm/EPou9ePdS+Yft/p/ej9NN+IfRHXj3UvmH7f6f3o/TTfiH0R1491L5h+3+n96P0034h9EdePdS+Yft/p/ej9NN+IfRHXj3UvmH7f6f3o/TTfiH0R1491altDuIFznHXwr0FLAIIhGNypyPxuLk5p1HE935n/Q1YUF0yjGc6UITPKk9YdX58KEJyTKc4I0OD49n50ITucHaPeO3/WhCZ5SvrD/ALGfhQhc8qT1h1fq4UIWNdclrS4ukvXTflVAinebcIViV3o87rEEniOzrAoQt5RQhdoQlQhKhCVCEqEJrLQhdBoQu0ISoQlQheMfKA3zZKDgiHyuK9tCOCyiQeWW+eoMsjyAcMMwHCqZprVInbvFnfZSxdmy9mU5GR11cUU3GKEJvlK727nXTTxzj4H3UISNwoOCwzjPHq/7BoQuJdIeDD3937H3UIXfKFzjeGdOvtBx8DQhPLgcSPfQhIMDwIoQqjQKd7IzgkjJOhxnTs1JoQnW66Nx9IcTw0oQmyQje69SoPnHhg6caELggXBGvTPWetlB6+wmhC6sCjgPSPWeosB8BQhc8lXPD0u0+p40ITVt10ONfozxPHXvoQrsQwo8BQhPoQlQhKhCVCEqEJUISoQmsNRQhOoQlQhKhCFvlN2dFPs2dZkDhVDrnOVdTowI1B1I8CR10IRQq4GBwHChC7QhVJ7ZWJ3hnh1nscfBm99CFAbJANBw3yNTjIYYOM9w91CEmtEGdOwcTwEbY0z9o6/6ChC55CgBwvALjU6FUO6ePEZ40ITpbJOGOCBR5zZwGGNc9WNDxoQprW0RGJUY6XWesgn8xQhf/9k=">
            <a:hlinkClick r:id="rId3"/>
            <a:extLst>
              <a:ext uri="{FF2B5EF4-FFF2-40B4-BE49-F238E27FC236}">
                <a16:creationId xmlns:a16="http://schemas.microsoft.com/office/drawing/2014/main" id="{95A72A88-12C5-005A-4F2B-9F073092DA96}"/>
              </a:ext>
            </a:extLst>
          </p:cNvPr>
          <p:cNvSpPr>
            <a:spLocks noChangeAspect="1" noChangeArrowheads="1"/>
          </p:cNvSpPr>
          <p:nvPr/>
        </p:nvSpPr>
        <p:spPr bwMode="auto">
          <a:xfrm>
            <a:off x="5784850" y="0"/>
            <a:ext cx="56102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lgn="ctr">
              <a:spcBef>
                <a:spcPct val="0"/>
              </a:spcBef>
              <a:buClrTx/>
              <a:buFontTx/>
              <a:buNone/>
            </a:pPr>
            <a:endParaRPr lang="en-US" altLang="en-US" sz="2400">
              <a:latin typeface="Times New Roman" panose="02020603050405020304" pitchFamily="18" charset="0"/>
            </a:endParaRPr>
          </a:p>
        </p:txBody>
      </p:sp>
      <p:pic>
        <p:nvPicPr>
          <p:cNvPr id="35845" name="Picture 3">
            <a:extLst>
              <a:ext uri="{FF2B5EF4-FFF2-40B4-BE49-F238E27FC236}">
                <a16:creationId xmlns:a16="http://schemas.microsoft.com/office/drawing/2014/main" id="{34F4B63D-66BD-4B19-BDA0-B13B9E9416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1575" y="1933575"/>
            <a:ext cx="661987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00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a:extLst>
              <a:ext uri="{FF2B5EF4-FFF2-40B4-BE49-F238E27FC236}">
                <a16:creationId xmlns:a16="http://schemas.microsoft.com/office/drawing/2014/main" id="{9186F6AA-7E46-CD83-F683-3DCB333DC068}"/>
              </a:ext>
            </a:extLst>
          </p:cNvPr>
          <p:cNvSpPr>
            <a:spLocks noGrp="1" noChangeArrowheads="1"/>
          </p:cNvSpPr>
          <p:nvPr>
            <p:ph idx="1"/>
          </p:nvPr>
        </p:nvSpPr>
        <p:spPr>
          <a:xfrm>
            <a:off x="571500" y="1844675"/>
            <a:ext cx="8393113" cy="4022725"/>
          </a:xfrm>
        </p:spPr>
        <p:txBody>
          <a:bodyPr rtlCol="0">
            <a:normAutofit fontScale="92500" lnSpcReduction="10000"/>
          </a:bodyPr>
          <a:lstStyle/>
          <a:p>
            <a:pPr eaLnBrk="1" fontAlgn="auto" hangingPunct="1">
              <a:spcAft>
                <a:spcPts val="0"/>
              </a:spcAft>
              <a:defRPr/>
            </a:pPr>
            <a:r>
              <a:rPr lang="en-GB" sz="2400" dirty="0">
                <a:solidFill>
                  <a:srgbClr val="4D4D4D"/>
                </a:solidFill>
              </a:rPr>
              <a:t>Coatings can only be applied in the right conditions</a:t>
            </a:r>
          </a:p>
          <a:p>
            <a:pPr eaLnBrk="1" fontAlgn="auto" hangingPunct="1">
              <a:spcAft>
                <a:spcPts val="0"/>
              </a:spcAft>
              <a:defRPr/>
            </a:pPr>
            <a:endParaRPr lang="en-GB" sz="2400" dirty="0">
              <a:solidFill>
                <a:srgbClr val="4D4D4D"/>
              </a:solidFill>
            </a:endParaRPr>
          </a:p>
          <a:p>
            <a:pPr eaLnBrk="1" fontAlgn="auto" hangingPunct="1">
              <a:spcAft>
                <a:spcPts val="0"/>
              </a:spcAft>
              <a:defRPr/>
            </a:pPr>
            <a:r>
              <a:rPr lang="en-GB" sz="2400" dirty="0">
                <a:solidFill>
                  <a:srgbClr val="4D4D4D"/>
                </a:solidFill>
              </a:rPr>
              <a:t>Poor conditions can result in poor curing and adhesion, leading to failure</a:t>
            </a:r>
          </a:p>
          <a:p>
            <a:pPr eaLnBrk="1" fontAlgn="auto" hangingPunct="1">
              <a:spcAft>
                <a:spcPts val="0"/>
              </a:spcAft>
              <a:defRPr/>
            </a:pPr>
            <a:endParaRPr lang="en-GB" sz="2400" dirty="0">
              <a:solidFill>
                <a:srgbClr val="4D4D4D"/>
              </a:solidFill>
            </a:endParaRPr>
          </a:p>
          <a:p>
            <a:pPr eaLnBrk="1" fontAlgn="auto" hangingPunct="1">
              <a:spcAft>
                <a:spcPts val="0"/>
              </a:spcAft>
              <a:defRPr/>
            </a:pPr>
            <a:r>
              <a:rPr lang="en-GB" sz="2400" dirty="0">
                <a:solidFill>
                  <a:srgbClr val="4D4D4D"/>
                </a:solidFill>
              </a:rPr>
              <a:t>The key parameters are </a:t>
            </a:r>
          </a:p>
          <a:p>
            <a:pPr marL="0" indent="0" eaLnBrk="1" fontAlgn="auto" hangingPunct="1">
              <a:spcAft>
                <a:spcPts val="0"/>
              </a:spcAft>
              <a:buFontTx/>
              <a:buNone/>
              <a:defRPr/>
            </a:pPr>
            <a:endParaRPr lang="en-GB" sz="2000" dirty="0">
              <a:solidFill>
                <a:srgbClr val="4D4D4D"/>
              </a:solidFill>
            </a:endParaRPr>
          </a:p>
          <a:p>
            <a:pPr lvl="1" eaLnBrk="1" fontAlgn="auto" hangingPunct="1">
              <a:spcAft>
                <a:spcPts val="0"/>
              </a:spcAft>
              <a:defRPr/>
            </a:pPr>
            <a:r>
              <a:rPr lang="en-GB" sz="2400" dirty="0"/>
              <a:t>Relative Humidity</a:t>
            </a:r>
          </a:p>
          <a:p>
            <a:pPr lvl="1" eaLnBrk="1" fontAlgn="auto" hangingPunct="1">
              <a:spcAft>
                <a:spcPts val="0"/>
              </a:spcAft>
              <a:defRPr/>
            </a:pPr>
            <a:r>
              <a:rPr lang="en-GB" sz="2400" dirty="0"/>
              <a:t>Air Temperature</a:t>
            </a:r>
          </a:p>
          <a:p>
            <a:pPr lvl="1" eaLnBrk="1" fontAlgn="auto" hangingPunct="1">
              <a:spcAft>
                <a:spcPts val="0"/>
              </a:spcAft>
              <a:defRPr/>
            </a:pPr>
            <a:r>
              <a:rPr lang="en-GB" sz="2400" dirty="0"/>
              <a:t>Surface Temperature</a:t>
            </a:r>
          </a:p>
          <a:p>
            <a:pPr lvl="1" eaLnBrk="1" fontAlgn="auto" hangingPunct="1">
              <a:spcAft>
                <a:spcPts val="0"/>
              </a:spcAft>
              <a:defRPr/>
            </a:pPr>
            <a:r>
              <a:rPr lang="en-GB" sz="2400" dirty="0" err="1"/>
              <a:t>Dewpoint</a:t>
            </a:r>
            <a:r>
              <a:rPr lang="en-GB" sz="2400" dirty="0"/>
              <a:t> Temperature</a:t>
            </a:r>
            <a:endParaRPr lang="el-GR" sz="2400" dirty="0"/>
          </a:p>
        </p:txBody>
      </p:sp>
      <p:pic>
        <p:nvPicPr>
          <p:cNvPr id="36867" name="Picture 4">
            <a:extLst>
              <a:ext uri="{FF2B5EF4-FFF2-40B4-BE49-F238E27FC236}">
                <a16:creationId xmlns:a16="http://schemas.microsoft.com/office/drawing/2014/main" id="{C54E67E4-0788-5DB7-CF88-9BE5F0370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971800"/>
            <a:ext cx="390525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9900"/>
                </a:solidFill>
                <a:miter lim="800000"/>
                <a:headEnd/>
                <a:tailEnd/>
              </a14:hiddenLine>
            </a:ext>
          </a:extLst>
        </p:spPr>
      </p:pic>
    </p:spTree>
  </p:cSld>
  <p:clrMapOvr>
    <a:masterClrMapping/>
  </p:clrMapOvr>
  <p:transition spd="med" advTm="1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026">
            <a:extLst>
              <a:ext uri="{FF2B5EF4-FFF2-40B4-BE49-F238E27FC236}">
                <a16:creationId xmlns:a16="http://schemas.microsoft.com/office/drawing/2014/main" id="{BBC19630-F8FD-5994-7C5B-34022E52981C}"/>
              </a:ext>
            </a:extLst>
          </p:cNvPr>
          <p:cNvSpPr txBox="1">
            <a:spLocks noChangeArrowheads="1"/>
          </p:cNvSpPr>
          <p:nvPr/>
        </p:nvSpPr>
        <p:spPr bwMode="auto">
          <a:xfrm>
            <a:off x="2251075" y="1143000"/>
            <a:ext cx="4718050" cy="58420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lvl="1" indent="0" algn="ctr">
              <a:spcBef>
                <a:spcPct val="20000"/>
              </a:spcBef>
              <a:buSzPct val="60000"/>
              <a:defRPr/>
            </a:pPr>
            <a:r>
              <a:rPr lang="en-US" sz="3200" dirty="0">
                <a:solidFill>
                  <a:srgbClr val="4D4D4D"/>
                </a:solidFill>
                <a:latin typeface="+mn-lt"/>
                <a:cs typeface="+mn-cs"/>
              </a:rPr>
              <a:t>Surface Preparation </a:t>
            </a:r>
          </a:p>
        </p:txBody>
      </p:sp>
      <p:pic>
        <p:nvPicPr>
          <p:cNvPr id="10243" name="Picture 2" descr="Z:\Temporary Transfer\Colin\DSC_9760.JPG">
            <a:extLst>
              <a:ext uri="{FF2B5EF4-FFF2-40B4-BE49-F238E27FC236}">
                <a16:creationId xmlns:a16="http://schemas.microsoft.com/office/drawing/2014/main" id="{36D2ACE0-AC73-4E37-32C5-5A0354982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109" t="31160" r="40266" b="11034"/>
          <a:stretch>
            <a:fillRect/>
          </a:stretch>
        </p:blipFill>
        <p:spPr bwMode="auto">
          <a:xfrm>
            <a:off x="3578225" y="1911350"/>
            <a:ext cx="2389188"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a:extLst>
              <a:ext uri="{FF2B5EF4-FFF2-40B4-BE49-F238E27FC236}">
                <a16:creationId xmlns:a16="http://schemas.microsoft.com/office/drawing/2014/main" id="{051CEF63-7FD7-C201-9DA7-5A234BB85F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1839913"/>
            <a:ext cx="7983537" cy="350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9900"/>
                </a:solidFill>
                <a:miter lim="800000"/>
                <a:headEnd/>
                <a:tailEnd/>
              </a14:hiddenLine>
            </a:ext>
          </a:extLst>
        </p:spPr>
      </p:pic>
      <p:sp>
        <p:nvSpPr>
          <p:cNvPr id="60418" name="Rectangle 3">
            <a:extLst>
              <a:ext uri="{FF2B5EF4-FFF2-40B4-BE49-F238E27FC236}">
                <a16:creationId xmlns:a16="http://schemas.microsoft.com/office/drawing/2014/main" id="{C44FE679-F826-5DD2-0DDB-85ED360EDF5A}"/>
              </a:ext>
            </a:extLst>
          </p:cNvPr>
          <p:cNvSpPr>
            <a:spLocks noGrp="1" noChangeArrowheads="1"/>
          </p:cNvSpPr>
          <p:nvPr>
            <p:ph idx="1"/>
          </p:nvPr>
        </p:nvSpPr>
        <p:spPr>
          <a:xfrm>
            <a:off x="685800" y="1219200"/>
            <a:ext cx="7772400" cy="4419600"/>
          </a:xfrm>
        </p:spPr>
        <p:txBody>
          <a:bodyPr rtlCol="0">
            <a:normAutofit/>
          </a:bodyPr>
          <a:lstStyle/>
          <a:p>
            <a:pPr marL="0" indent="0" eaLnBrk="1" fontAlgn="auto" hangingPunct="1">
              <a:spcAft>
                <a:spcPts val="0"/>
              </a:spcAft>
              <a:buFontTx/>
              <a:buNone/>
              <a:defRPr/>
            </a:pPr>
            <a:r>
              <a:rPr lang="en-US" sz="2000" dirty="0">
                <a:solidFill>
                  <a:srgbClr val="4D4D4D"/>
                </a:solidFill>
              </a:rPr>
              <a:t>Relative Humidity</a:t>
            </a:r>
          </a:p>
          <a:p>
            <a:pPr lvl="4" eaLnBrk="1" fontAlgn="auto" hangingPunct="1">
              <a:spcAft>
                <a:spcPts val="0"/>
              </a:spcAft>
              <a:defRPr/>
            </a:pPr>
            <a:endParaRPr lang="en-US" dirty="0">
              <a:solidFill>
                <a:srgbClr val="4D4D4D"/>
              </a:solidFill>
            </a:endParaRPr>
          </a:p>
          <a:p>
            <a:pPr eaLnBrk="1" fontAlgn="auto" hangingPunct="1">
              <a:spcAft>
                <a:spcPts val="0"/>
              </a:spcAft>
              <a:defRPr/>
            </a:pPr>
            <a:r>
              <a:rPr lang="en-US" sz="2000" dirty="0">
                <a:solidFill>
                  <a:srgbClr val="4D4D4D"/>
                </a:solidFill>
              </a:rPr>
              <a:t>A ratio of the amount of moisture in the air at a given temperature to the maximum amount of water that the air at that temperature can hold expressed as a percentage</a:t>
            </a:r>
          </a:p>
          <a:p>
            <a:pPr lvl="3" eaLnBrk="1" fontAlgn="auto" hangingPunct="1">
              <a:spcAft>
                <a:spcPts val="0"/>
              </a:spcAft>
              <a:defRPr/>
            </a:pPr>
            <a:endParaRPr lang="en-US" dirty="0">
              <a:solidFill>
                <a:srgbClr val="4D4D4D"/>
              </a:solidFill>
            </a:endParaRPr>
          </a:p>
          <a:p>
            <a:pPr eaLnBrk="1" fontAlgn="auto" hangingPunct="1">
              <a:spcAft>
                <a:spcPts val="0"/>
              </a:spcAft>
              <a:defRPr/>
            </a:pPr>
            <a:r>
              <a:rPr lang="en-US" sz="2000" dirty="0">
                <a:solidFill>
                  <a:srgbClr val="4D4D4D"/>
                </a:solidFill>
              </a:rPr>
              <a:t>Saturation - 100% RH</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http://www.aereco.com/wp-content/uploads/2011/10/humidity-sensing-ventilation-moisture-a-relevant-indicator-of-the-housing-pollution.jpg">
            <a:hlinkClick r:id="rId2"/>
            <a:extLst>
              <a:ext uri="{FF2B5EF4-FFF2-40B4-BE49-F238E27FC236}">
                <a16:creationId xmlns:a16="http://schemas.microsoft.com/office/drawing/2014/main" id="{732F6939-F2E9-9EA7-E1DD-38899941F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850" y="3429000"/>
            <a:ext cx="77724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1027">
            <a:extLst>
              <a:ext uri="{FF2B5EF4-FFF2-40B4-BE49-F238E27FC236}">
                <a16:creationId xmlns:a16="http://schemas.microsoft.com/office/drawing/2014/main" id="{2840DCC8-BDCD-5FF5-0F79-A19F180E4DC6}"/>
              </a:ext>
            </a:extLst>
          </p:cNvPr>
          <p:cNvSpPr>
            <a:spLocks noGrp="1" noChangeArrowheads="1"/>
          </p:cNvSpPr>
          <p:nvPr>
            <p:ph idx="1"/>
          </p:nvPr>
        </p:nvSpPr>
        <p:spPr>
          <a:xfrm>
            <a:off x="296863" y="1374775"/>
            <a:ext cx="7772400" cy="4419600"/>
          </a:xfrm>
        </p:spPr>
        <p:txBody>
          <a:bodyPr rtlCol="0">
            <a:normAutofit/>
          </a:bodyPr>
          <a:lstStyle/>
          <a:p>
            <a:pPr marL="0" indent="0" eaLnBrk="1" fontAlgn="auto" hangingPunct="1">
              <a:spcAft>
                <a:spcPts val="0"/>
              </a:spcAft>
              <a:buFontTx/>
              <a:buNone/>
              <a:defRPr/>
            </a:pPr>
            <a:r>
              <a:rPr lang="en-US" sz="2400" dirty="0">
                <a:solidFill>
                  <a:srgbClr val="4D4D4D"/>
                </a:solidFill>
              </a:rPr>
              <a:t>Dew Point Temperature</a:t>
            </a:r>
          </a:p>
          <a:p>
            <a:pPr lvl="4" eaLnBrk="1" fontAlgn="auto" hangingPunct="1">
              <a:spcAft>
                <a:spcPts val="0"/>
              </a:spcAft>
              <a:defRPr/>
            </a:pPr>
            <a:endParaRPr lang="en-US" sz="1600" dirty="0">
              <a:solidFill>
                <a:schemeClr val="tx1"/>
              </a:solidFill>
              <a:latin typeface="+mj-lt"/>
            </a:endParaRPr>
          </a:p>
          <a:p>
            <a:pPr eaLnBrk="1" fontAlgn="auto" hangingPunct="1">
              <a:spcAft>
                <a:spcPts val="0"/>
              </a:spcAft>
              <a:defRPr/>
            </a:pPr>
            <a:r>
              <a:rPr lang="en-US" sz="2000" dirty="0">
                <a:solidFill>
                  <a:srgbClr val="4D4D4D"/>
                </a:solidFill>
              </a:rPr>
              <a:t>The temperature at which the moisture in the air condenses as water</a:t>
            </a:r>
          </a:p>
          <a:p>
            <a:pPr lvl="2" eaLnBrk="1" fontAlgn="auto" hangingPunct="1">
              <a:spcAft>
                <a:spcPts val="0"/>
              </a:spcAft>
              <a:defRPr/>
            </a:pPr>
            <a:r>
              <a:rPr lang="en-US" sz="2000" dirty="0">
                <a:solidFill>
                  <a:srgbClr val="4D4D4D"/>
                </a:solidFill>
              </a:rPr>
              <a:t>The surface temperature must be a minimum of 3 degrees above the dew point temperature. (Delta T)</a:t>
            </a:r>
          </a:p>
          <a:p>
            <a:pPr eaLnBrk="1" fontAlgn="auto" hangingPunct="1">
              <a:spcAft>
                <a:spcPts val="0"/>
              </a:spcAft>
              <a:defRPr/>
            </a:pPr>
            <a:endParaRPr lang="en-US" dirty="0"/>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a:extLst>
              <a:ext uri="{FF2B5EF4-FFF2-40B4-BE49-F238E27FC236}">
                <a16:creationId xmlns:a16="http://schemas.microsoft.com/office/drawing/2014/main" id="{49B51168-7205-0161-A6B6-65FFBD078BE7}"/>
              </a:ext>
            </a:extLst>
          </p:cNvPr>
          <p:cNvSpPr>
            <a:spLocks noGrp="1" noChangeArrowheads="1"/>
          </p:cNvSpPr>
          <p:nvPr>
            <p:ph type="body" sz="half" idx="2"/>
          </p:nvPr>
        </p:nvSpPr>
        <p:spPr>
          <a:xfrm>
            <a:off x="688975" y="1519238"/>
            <a:ext cx="6192838" cy="4171950"/>
          </a:xfrm>
        </p:spPr>
        <p:txBody>
          <a:bodyPr rtlCol="0">
            <a:normAutofit/>
          </a:bodyPr>
          <a:lstStyle/>
          <a:p>
            <a:pPr eaLnBrk="1" fontAlgn="auto" hangingPunct="1">
              <a:lnSpc>
                <a:spcPct val="90000"/>
              </a:lnSpc>
              <a:spcAft>
                <a:spcPts val="0"/>
              </a:spcAft>
              <a:buFontTx/>
              <a:buNone/>
              <a:defRPr/>
            </a:pPr>
            <a:r>
              <a:rPr lang="en-US" sz="2400" dirty="0" err="1">
                <a:solidFill>
                  <a:srgbClr val="4D4D4D"/>
                </a:solidFill>
              </a:rPr>
              <a:t>Elcometer</a:t>
            </a:r>
            <a:r>
              <a:rPr lang="en-US" sz="2400" dirty="0">
                <a:solidFill>
                  <a:srgbClr val="4D4D4D"/>
                </a:solidFill>
              </a:rPr>
              <a:t> 116 Whirling/Sling Hygrometers</a:t>
            </a:r>
          </a:p>
          <a:p>
            <a:pPr marL="0" indent="0" eaLnBrk="1" fontAlgn="auto" hangingPunct="1">
              <a:lnSpc>
                <a:spcPct val="90000"/>
              </a:lnSpc>
              <a:spcAft>
                <a:spcPts val="0"/>
              </a:spcAft>
              <a:buFontTx/>
              <a:buNone/>
              <a:defRPr/>
            </a:pPr>
            <a:endParaRPr lang="en-US" sz="2000" dirty="0">
              <a:solidFill>
                <a:srgbClr val="4D4D4D"/>
              </a:solidFill>
            </a:endParaRPr>
          </a:p>
          <a:p>
            <a:pPr eaLnBrk="1" fontAlgn="auto" hangingPunct="1">
              <a:lnSpc>
                <a:spcPct val="90000"/>
              </a:lnSpc>
              <a:spcAft>
                <a:spcPts val="0"/>
              </a:spcAft>
              <a:defRPr/>
            </a:pPr>
            <a:endParaRPr lang="en-US" sz="2000" dirty="0">
              <a:solidFill>
                <a:srgbClr val="4D4D4D"/>
              </a:solidFill>
            </a:endParaRPr>
          </a:p>
          <a:p>
            <a:pPr eaLnBrk="1" fontAlgn="auto" hangingPunct="1">
              <a:lnSpc>
                <a:spcPct val="90000"/>
              </a:lnSpc>
              <a:spcAft>
                <a:spcPts val="0"/>
              </a:spcAft>
              <a:defRPr/>
            </a:pPr>
            <a:r>
              <a:rPr lang="en-US" sz="2000" dirty="0">
                <a:solidFill>
                  <a:srgbClr val="4D4D4D"/>
                </a:solidFill>
              </a:rPr>
              <a:t>Wet bulb temp decreases as it dries</a:t>
            </a:r>
          </a:p>
          <a:p>
            <a:pPr eaLnBrk="1" fontAlgn="auto" hangingPunct="1">
              <a:lnSpc>
                <a:spcPct val="90000"/>
              </a:lnSpc>
              <a:spcAft>
                <a:spcPts val="0"/>
              </a:spcAft>
              <a:defRPr/>
            </a:pPr>
            <a:endParaRPr lang="en-US" sz="2000" dirty="0">
              <a:solidFill>
                <a:srgbClr val="4D4D4D"/>
              </a:solidFill>
            </a:endParaRPr>
          </a:p>
          <a:p>
            <a:pPr eaLnBrk="1" fontAlgn="auto" hangingPunct="1">
              <a:lnSpc>
                <a:spcPct val="90000"/>
              </a:lnSpc>
              <a:spcAft>
                <a:spcPts val="0"/>
              </a:spcAft>
              <a:defRPr/>
            </a:pPr>
            <a:r>
              <a:rPr lang="en-US" sz="2000" dirty="0">
                <a:solidFill>
                  <a:srgbClr val="4D4D4D"/>
                </a:solidFill>
              </a:rPr>
              <a:t>Dry bulb temp </a:t>
            </a:r>
            <a:r>
              <a:rPr lang="en-US" sz="2000" dirty="0" err="1">
                <a:solidFill>
                  <a:srgbClr val="4D4D4D"/>
                </a:solidFill>
              </a:rPr>
              <a:t>stabilises</a:t>
            </a:r>
            <a:endParaRPr lang="en-US" sz="2000" dirty="0">
              <a:solidFill>
                <a:srgbClr val="4D4D4D"/>
              </a:solidFill>
            </a:endParaRPr>
          </a:p>
          <a:p>
            <a:pPr eaLnBrk="1" fontAlgn="auto" hangingPunct="1">
              <a:lnSpc>
                <a:spcPct val="90000"/>
              </a:lnSpc>
              <a:spcAft>
                <a:spcPts val="0"/>
              </a:spcAft>
              <a:defRPr/>
            </a:pPr>
            <a:endParaRPr lang="en-US" sz="2000" dirty="0">
              <a:solidFill>
                <a:srgbClr val="4D4D4D"/>
              </a:solidFill>
            </a:endParaRPr>
          </a:p>
          <a:p>
            <a:pPr lvl="1" eaLnBrk="1" fontAlgn="auto" hangingPunct="1">
              <a:lnSpc>
                <a:spcPct val="90000"/>
              </a:lnSpc>
              <a:spcAft>
                <a:spcPts val="0"/>
              </a:spcAft>
              <a:defRPr/>
            </a:pPr>
            <a:r>
              <a:rPr lang="en-US" dirty="0"/>
              <a:t>Sling – 116A</a:t>
            </a:r>
          </a:p>
          <a:p>
            <a:pPr lvl="1" eaLnBrk="1" fontAlgn="auto" hangingPunct="1">
              <a:lnSpc>
                <a:spcPct val="90000"/>
              </a:lnSpc>
              <a:spcAft>
                <a:spcPts val="0"/>
              </a:spcAft>
              <a:defRPr/>
            </a:pPr>
            <a:endParaRPr lang="en-US" dirty="0"/>
          </a:p>
          <a:p>
            <a:pPr lvl="1" eaLnBrk="1" fontAlgn="auto" hangingPunct="1">
              <a:lnSpc>
                <a:spcPct val="90000"/>
              </a:lnSpc>
              <a:spcAft>
                <a:spcPts val="0"/>
              </a:spcAft>
              <a:defRPr/>
            </a:pPr>
            <a:r>
              <a:rPr lang="en-US" dirty="0"/>
              <a:t>Bacharach – 116C</a:t>
            </a:r>
          </a:p>
        </p:txBody>
      </p:sp>
      <p:sp>
        <p:nvSpPr>
          <p:cNvPr id="64515" name="Text Box 4">
            <a:extLst>
              <a:ext uri="{FF2B5EF4-FFF2-40B4-BE49-F238E27FC236}">
                <a16:creationId xmlns:a16="http://schemas.microsoft.com/office/drawing/2014/main" id="{82EB927A-1291-2AE7-0CA1-E21E1E517037}"/>
              </a:ext>
            </a:extLst>
          </p:cNvPr>
          <p:cNvSpPr txBox="1">
            <a:spLocks noChangeArrowheads="1"/>
          </p:cNvSpPr>
          <p:nvPr/>
        </p:nvSpPr>
        <p:spPr bwMode="auto">
          <a:xfrm>
            <a:off x="7554913" y="3048000"/>
            <a:ext cx="914400" cy="45720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GB" dirty="0">
                <a:latin typeface="+mj-lt"/>
                <a:cs typeface="Arial" charset="0"/>
              </a:rPr>
              <a:t>116A</a:t>
            </a:r>
          </a:p>
        </p:txBody>
      </p:sp>
      <p:sp>
        <p:nvSpPr>
          <p:cNvPr id="64516" name="Text Box 5">
            <a:extLst>
              <a:ext uri="{FF2B5EF4-FFF2-40B4-BE49-F238E27FC236}">
                <a16:creationId xmlns:a16="http://schemas.microsoft.com/office/drawing/2014/main" id="{B32735E8-7027-3C0D-164B-07469D2608A4}"/>
              </a:ext>
            </a:extLst>
          </p:cNvPr>
          <p:cNvSpPr txBox="1">
            <a:spLocks noChangeArrowheads="1"/>
          </p:cNvSpPr>
          <p:nvPr/>
        </p:nvSpPr>
        <p:spPr bwMode="auto">
          <a:xfrm>
            <a:off x="5830888" y="5176838"/>
            <a:ext cx="1193800" cy="46196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GB" dirty="0">
                <a:latin typeface="+mj-lt"/>
                <a:cs typeface="Arial" charset="0"/>
              </a:rPr>
              <a:t>116C</a:t>
            </a:r>
          </a:p>
        </p:txBody>
      </p:sp>
      <p:pic>
        <p:nvPicPr>
          <p:cNvPr id="39941" name="Picture 6" descr="116 A&amp;B">
            <a:extLst>
              <a:ext uri="{FF2B5EF4-FFF2-40B4-BE49-F238E27FC236}">
                <a16:creationId xmlns:a16="http://schemas.microsoft.com/office/drawing/2014/main" id="{9F67844F-1B78-9C95-6CF6-F55BDE11ACB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1813" y="3060700"/>
            <a:ext cx="22621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39942" name="Picture 7" descr="116">
            <a:extLst>
              <a:ext uri="{FF2B5EF4-FFF2-40B4-BE49-F238E27FC236}">
                <a16:creationId xmlns:a16="http://schemas.microsoft.com/office/drawing/2014/main" id="{D12B8454-0C47-E74F-9A9E-B080C423598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2300" y="2033588"/>
            <a:ext cx="227488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a:extLst>
              <a:ext uri="{FF2B5EF4-FFF2-40B4-BE49-F238E27FC236}">
                <a16:creationId xmlns:a16="http://schemas.microsoft.com/office/drawing/2014/main" id="{85784FD1-B788-1692-7983-61B7C6F59B46}"/>
              </a:ext>
            </a:extLst>
          </p:cNvPr>
          <p:cNvSpPr>
            <a:spLocks noGrp="1" noChangeArrowheads="1"/>
          </p:cNvSpPr>
          <p:nvPr>
            <p:ph type="body" sz="half" idx="2"/>
          </p:nvPr>
        </p:nvSpPr>
        <p:spPr>
          <a:xfrm>
            <a:off x="760413" y="1793875"/>
            <a:ext cx="4292600" cy="4171950"/>
          </a:xfrm>
        </p:spPr>
        <p:txBody>
          <a:bodyPr rtlCol="0">
            <a:normAutofit/>
          </a:bodyPr>
          <a:lstStyle/>
          <a:p>
            <a:pPr marL="0" indent="0" eaLnBrk="1" fontAlgn="auto" hangingPunct="1">
              <a:spcAft>
                <a:spcPts val="0"/>
              </a:spcAft>
              <a:buFontTx/>
              <a:buNone/>
              <a:defRPr/>
            </a:pPr>
            <a:r>
              <a:rPr lang="en-US" sz="2400" dirty="0">
                <a:solidFill>
                  <a:srgbClr val="4D4D4D"/>
                </a:solidFill>
              </a:rPr>
              <a:t>Elcometer 114 </a:t>
            </a:r>
          </a:p>
          <a:p>
            <a:pPr marL="0" indent="0" eaLnBrk="1" fontAlgn="auto" hangingPunct="1">
              <a:spcAft>
                <a:spcPts val="0"/>
              </a:spcAft>
              <a:buFontTx/>
              <a:buNone/>
              <a:defRPr/>
            </a:pPr>
            <a:r>
              <a:rPr lang="en-US" sz="2000" dirty="0">
                <a:solidFill>
                  <a:srgbClr val="4D4D4D"/>
                </a:solidFill>
              </a:rPr>
              <a:t>	  </a:t>
            </a:r>
          </a:p>
          <a:p>
            <a:pPr eaLnBrk="1" fontAlgn="auto" hangingPunct="1">
              <a:spcAft>
                <a:spcPts val="0"/>
              </a:spcAft>
              <a:defRPr/>
            </a:pPr>
            <a:r>
              <a:rPr lang="en-US" sz="2000" dirty="0" err="1">
                <a:solidFill>
                  <a:srgbClr val="4D4D4D"/>
                </a:solidFill>
              </a:rPr>
              <a:t>Dewpoint</a:t>
            </a:r>
            <a:r>
              <a:rPr lang="en-US" sz="2000" dirty="0">
                <a:solidFill>
                  <a:srgbClr val="4D4D4D"/>
                </a:solidFill>
              </a:rPr>
              <a:t> Calculator</a:t>
            </a:r>
          </a:p>
          <a:p>
            <a:pPr lvl="4" eaLnBrk="1" fontAlgn="auto" hangingPunct="1">
              <a:spcAft>
                <a:spcPts val="0"/>
              </a:spcAft>
              <a:defRPr/>
            </a:pPr>
            <a:endParaRPr lang="en-US" dirty="0">
              <a:solidFill>
                <a:schemeClr val="tx1">
                  <a:lumMod val="50000"/>
                  <a:lumOff val="50000"/>
                </a:schemeClr>
              </a:solidFill>
            </a:endParaRPr>
          </a:p>
        </p:txBody>
      </p:sp>
      <p:sp>
        <p:nvSpPr>
          <p:cNvPr id="40963" name="Rectangle 4">
            <a:extLst>
              <a:ext uri="{FF2B5EF4-FFF2-40B4-BE49-F238E27FC236}">
                <a16:creationId xmlns:a16="http://schemas.microsoft.com/office/drawing/2014/main" id="{789262E0-9E12-ED82-CA6B-78403C3689B7}"/>
              </a:ext>
            </a:extLst>
          </p:cNvPr>
          <p:cNvSpPr>
            <a:spLocks noChangeArrowheads="1"/>
          </p:cNvSpPr>
          <p:nvPr/>
        </p:nvSpPr>
        <p:spPr bwMode="auto">
          <a:xfrm>
            <a:off x="3609975" y="2743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pic>
        <p:nvPicPr>
          <p:cNvPr id="40964" name="Picture 11" descr="http://ptmusindo.files.wordpress.com/2012/06/114-dewpoint-calc.jpg">
            <a:hlinkClick r:id="rId3"/>
            <a:extLst>
              <a:ext uri="{FF2B5EF4-FFF2-40B4-BE49-F238E27FC236}">
                <a16:creationId xmlns:a16="http://schemas.microsoft.com/office/drawing/2014/main" id="{0461E8D6-D061-917E-A569-AD829D7BA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1076325"/>
            <a:ext cx="500062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a:extLst>
              <a:ext uri="{FF2B5EF4-FFF2-40B4-BE49-F238E27FC236}">
                <a16:creationId xmlns:a16="http://schemas.microsoft.com/office/drawing/2014/main" id="{E6599130-40C4-2028-62D2-5D1082FC78FA}"/>
              </a:ext>
            </a:extLst>
          </p:cNvPr>
          <p:cNvSpPr>
            <a:spLocks noGrp="1" noChangeArrowheads="1"/>
          </p:cNvSpPr>
          <p:nvPr>
            <p:ph type="body" sz="half" idx="1"/>
          </p:nvPr>
        </p:nvSpPr>
        <p:spPr>
          <a:xfrm>
            <a:off x="155575" y="2435225"/>
            <a:ext cx="8102600" cy="3375025"/>
          </a:xfrm>
        </p:spPr>
        <p:txBody>
          <a:bodyPr rtlCol="0">
            <a:normAutofit/>
          </a:bodyPr>
          <a:lstStyle/>
          <a:p>
            <a:pPr eaLnBrk="1" fontAlgn="auto" hangingPunct="1">
              <a:spcAft>
                <a:spcPts val="0"/>
              </a:spcAft>
              <a:buFontTx/>
              <a:buNone/>
              <a:defRPr/>
            </a:pPr>
            <a:endParaRPr lang="en-GB" sz="1200" dirty="0"/>
          </a:p>
          <a:p>
            <a:pPr marL="457200" lvl="1" indent="0" eaLnBrk="1" fontAlgn="auto" hangingPunct="1">
              <a:spcAft>
                <a:spcPts val="0"/>
              </a:spcAft>
              <a:buFontTx/>
              <a:buNone/>
              <a:defRPr/>
            </a:pPr>
            <a:endParaRPr lang="en-GB" sz="1800" dirty="0">
              <a:latin typeface="+mj-lt"/>
            </a:endParaRPr>
          </a:p>
          <a:p>
            <a:pPr lvl="1" eaLnBrk="1" fontAlgn="auto" hangingPunct="1">
              <a:spcAft>
                <a:spcPts val="0"/>
              </a:spcAft>
              <a:defRPr/>
            </a:pPr>
            <a:r>
              <a:rPr lang="en-GB" dirty="0"/>
              <a:t>Available as standard or top models</a:t>
            </a:r>
          </a:p>
          <a:p>
            <a:pPr lvl="1" eaLnBrk="1" fontAlgn="auto" hangingPunct="1">
              <a:spcAft>
                <a:spcPts val="0"/>
              </a:spcAft>
              <a:defRPr/>
            </a:pPr>
            <a:endParaRPr lang="en-GB" dirty="0"/>
          </a:p>
          <a:p>
            <a:pPr lvl="1" eaLnBrk="1" fontAlgn="auto" hangingPunct="1">
              <a:spcAft>
                <a:spcPts val="0"/>
              </a:spcAft>
              <a:defRPr/>
            </a:pPr>
            <a:r>
              <a:rPr lang="en-GB" dirty="0"/>
              <a:t>Measures all relevant climatic properties</a:t>
            </a:r>
          </a:p>
          <a:p>
            <a:pPr lvl="1" eaLnBrk="1" fontAlgn="auto" hangingPunct="1">
              <a:spcAft>
                <a:spcPts val="0"/>
              </a:spcAft>
              <a:defRPr/>
            </a:pPr>
            <a:endParaRPr lang="en-GB" dirty="0"/>
          </a:p>
          <a:p>
            <a:pPr lvl="1" eaLnBrk="1" fontAlgn="auto" hangingPunct="1">
              <a:spcAft>
                <a:spcPts val="0"/>
              </a:spcAft>
              <a:defRPr/>
            </a:pPr>
            <a:r>
              <a:rPr lang="en-GB" dirty="0"/>
              <a:t>Fully compatible with ElcoMaster™</a:t>
            </a:r>
          </a:p>
        </p:txBody>
      </p:sp>
      <p:pic>
        <p:nvPicPr>
          <p:cNvPr id="41987" name="Picture 5" descr="319-1">
            <a:extLst>
              <a:ext uri="{FF2B5EF4-FFF2-40B4-BE49-F238E27FC236}">
                <a16:creationId xmlns:a16="http://schemas.microsoft.com/office/drawing/2014/main" id="{74CFD618-883F-7A5D-349C-71C39A291E5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2925" y="2520950"/>
            <a:ext cx="2355850"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66564" name="Text Box 9">
            <a:extLst>
              <a:ext uri="{FF2B5EF4-FFF2-40B4-BE49-F238E27FC236}">
                <a16:creationId xmlns:a16="http://schemas.microsoft.com/office/drawing/2014/main" id="{DD77F794-6DE2-5623-028E-7C376464FF49}"/>
              </a:ext>
            </a:extLst>
          </p:cNvPr>
          <p:cNvSpPr txBox="1">
            <a:spLocks noChangeArrowheads="1"/>
          </p:cNvSpPr>
          <p:nvPr/>
        </p:nvSpPr>
        <p:spPr bwMode="auto">
          <a:xfrm>
            <a:off x="555625" y="1733550"/>
            <a:ext cx="6689725" cy="461963"/>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GB" dirty="0">
                <a:solidFill>
                  <a:srgbClr val="4D4D4D"/>
                </a:solidFill>
                <a:latin typeface="+mn-lt"/>
                <a:cs typeface="+mn-cs"/>
              </a:rPr>
              <a:t>Elcometer 319 </a:t>
            </a:r>
            <a:r>
              <a:rPr lang="en-GB" dirty="0" err="1">
                <a:solidFill>
                  <a:srgbClr val="4D4D4D"/>
                </a:solidFill>
                <a:latin typeface="+mn-lt"/>
                <a:cs typeface="+mn-cs"/>
              </a:rPr>
              <a:t>Dewpoint</a:t>
            </a:r>
            <a:r>
              <a:rPr lang="en-GB" dirty="0">
                <a:solidFill>
                  <a:srgbClr val="4D4D4D"/>
                </a:solidFill>
                <a:latin typeface="+mn-lt"/>
                <a:cs typeface="+mn-cs"/>
              </a:rPr>
              <a:t> Meter</a:t>
            </a:r>
            <a:endParaRPr lang="en-US" dirty="0">
              <a:solidFill>
                <a:srgbClr val="4D4D4D"/>
              </a:solidFill>
              <a:latin typeface="+mn-lt"/>
              <a:cs typeface="+mn-cs"/>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8E7E5240-9738-F985-5963-855824747811}"/>
              </a:ext>
            </a:extLst>
          </p:cNvPr>
          <p:cNvSpPr>
            <a:spLocks noGrp="1" noChangeArrowheads="1"/>
          </p:cNvSpPr>
          <p:nvPr>
            <p:ph type="title"/>
          </p:nvPr>
        </p:nvSpPr>
        <p:spPr>
          <a:xfrm>
            <a:off x="571500" y="1392238"/>
            <a:ext cx="6192838" cy="706437"/>
          </a:xfrm>
        </p:spPr>
        <p:txBody>
          <a:bodyPr rtlCol="0" anchor="t">
            <a:normAutofit/>
          </a:bodyPr>
          <a:lstStyle/>
          <a:p>
            <a:pPr eaLnBrk="1" fontAlgn="auto" hangingPunct="1">
              <a:spcAft>
                <a:spcPts val="0"/>
              </a:spcAft>
              <a:defRPr/>
            </a:pPr>
            <a:r>
              <a:rPr lang="en-GB" altLang="en-US" sz="2000" dirty="0">
                <a:solidFill>
                  <a:srgbClr val="4D4D4D"/>
                </a:solidFill>
                <a:latin typeface="+mn-lt"/>
                <a:ea typeface="+mn-ea"/>
                <a:cs typeface="+mn-cs"/>
              </a:rPr>
              <a:t>Key features</a:t>
            </a:r>
          </a:p>
        </p:txBody>
      </p:sp>
      <p:pic>
        <p:nvPicPr>
          <p:cNvPr id="43011" name="Picture 7" descr="319new_display">
            <a:extLst>
              <a:ext uri="{FF2B5EF4-FFF2-40B4-BE49-F238E27FC236}">
                <a16:creationId xmlns:a16="http://schemas.microsoft.com/office/drawing/2014/main" id="{C2459650-9AD6-A572-593A-F1A345342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800" y="2997200"/>
            <a:ext cx="190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3012" name="Text Box 8">
            <a:extLst>
              <a:ext uri="{FF2B5EF4-FFF2-40B4-BE49-F238E27FC236}">
                <a16:creationId xmlns:a16="http://schemas.microsoft.com/office/drawing/2014/main" id="{998B1499-603D-A913-336A-3FB61C30AE06}"/>
              </a:ext>
            </a:extLst>
          </p:cNvPr>
          <p:cNvSpPr txBox="1">
            <a:spLocks noChangeArrowheads="1"/>
          </p:cNvSpPr>
          <p:nvPr/>
        </p:nvSpPr>
        <p:spPr bwMode="auto">
          <a:xfrm>
            <a:off x="0" y="6121400"/>
            <a:ext cx="21955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r>
              <a:rPr lang="en-GB" altLang="en-US" sz="700" baseline="30000">
                <a:latin typeface="Arial" panose="020B0604020202020204" pitchFamily="34" charset="0"/>
              </a:rPr>
              <a:t>1</a:t>
            </a:r>
            <a:r>
              <a:rPr lang="en-GB" altLang="en-US" sz="700">
                <a:latin typeface="Arial" panose="020B0604020202020204" pitchFamily="34" charset="0"/>
              </a:rPr>
              <a:t> Calculated Value</a:t>
            </a:r>
          </a:p>
        </p:txBody>
      </p:sp>
      <p:sp>
        <p:nvSpPr>
          <p:cNvPr id="74760" name="Rectangle 10">
            <a:extLst>
              <a:ext uri="{FF2B5EF4-FFF2-40B4-BE49-F238E27FC236}">
                <a16:creationId xmlns:a16="http://schemas.microsoft.com/office/drawing/2014/main" id="{33894CE7-CE7A-C349-EA3B-E5C8D948D698}"/>
              </a:ext>
            </a:extLst>
          </p:cNvPr>
          <p:cNvSpPr>
            <a:spLocks noChangeArrowheads="1"/>
          </p:cNvSpPr>
          <p:nvPr/>
        </p:nvSpPr>
        <p:spPr bwMode="auto">
          <a:xfrm>
            <a:off x="241300" y="1746250"/>
            <a:ext cx="8572500" cy="4260850"/>
          </a:xfrm>
          <a:prstGeom prst="rect">
            <a:avLst/>
          </a:prstGeom>
          <a:noFill/>
          <a:ln>
            <a:noFill/>
          </a:ln>
        </p:spPr>
        <p:txBody>
          <a:bodyPr/>
          <a:lstStyle/>
          <a:p>
            <a:pPr marL="342900" indent="-342900">
              <a:spcBef>
                <a:spcPct val="20000"/>
              </a:spcBef>
              <a:buSzPct val="60000"/>
              <a:tabLst>
                <a:tab pos="2238375" algn="l"/>
              </a:tabLst>
              <a:defRPr/>
            </a:pPr>
            <a:endParaRPr lang="en-GB" sz="1200" dirty="0">
              <a:cs typeface="Arial" charset="0"/>
            </a:endParaRPr>
          </a:p>
          <a:p>
            <a:pPr marL="742950" lvl="1" indent="-285750">
              <a:spcBef>
                <a:spcPct val="20000"/>
              </a:spcBef>
              <a:buSzPct val="60000"/>
              <a:buFontTx/>
              <a:buBlip>
                <a:blip r:embed="rId3"/>
              </a:buBlip>
              <a:tabLst>
                <a:tab pos="2238375" algn="l"/>
              </a:tabLst>
              <a:defRPr/>
            </a:pPr>
            <a:r>
              <a:rPr lang="en-GB" sz="2000" dirty="0">
                <a:solidFill>
                  <a:srgbClr val="4D4D4D"/>
                </a:solidFill>
                <a:latin typeface="+mn-lt"/>
                <a:cs typeface="+mn-cs"/>
              </a:rPr>
              <a:t>Easy menu-driven user interface in multiple languages</a:t>
            </a:r>
          </a:p>
          <a:p>
            <a:pPr marL="742950" lvl="1" indent="-285750">
              <a:spcBef>
                <a:spcPct val="20000"/>
              </a:spcBef>
              <a:buSzPct val="60000"/>
              <a:buFontTx/>
              <a:buBlip>
                <a:blip r:embed="rId3"/>
              </a:buBlip>
              <a:tabLst>
                <a:tab pos="2238375" algn="l"/>
              </a:tabLst>
              <a:defRPr/>
            </a:pPr>
            <a:r>
              <a:rPr lang="en-GB" sz="2000" dirty="0">
                <a:solidFill>
                  <a:srgbClr val="4D4D4D"/>
                </a:solidFill>
                <a:latin typeface="+mn-lt"/>
                <a:cs typeface="+mn-cs"/>
              </a:rPr>
              <a:t>Clear illuminated display showing up to five parameters from</a:t>
            </a:r>
          </a:p>
          <a:p>
            <a:pPr>
              <a:spcBef>
                <a:spcPct val="20000"/>
              </a:spcBef>
              <a:buSzPct val="60000"/>
              <a:tabLst>
                <a:tab pos="2238375" algn="l"/>
              </a:tabLst>
              <a:defRPr/>
            </a:pPr>
            <a:endParaRPr lang="en-GB" sz="2000" dirty="0">
              <a:solidFill>
                <a:srgbClr val="4D4D4D"/>
              </a:solidFill>
              <a:latin typeface="+mn-lt"/>
              <a:cs typeface="+mn-cs"/>
            </a:endParaRPr>
          </a:p>
          <a:p>
            <a:pPr marL="1143000" lvl="2" indent="-330200">
              <a:spcBef>
                <a:spcPct val="20000"/>
              </a:spcBef>
              <a:spcAft>
                <a:spcPts val="200"/>
              </a:spcAft>
              <a:buSzPct val="60000"/>
              <a:buFontTx/>
              <a:buBlip>
                <a:blip r:embed="rId3"/>
              </a:buBlip>
              <a:tabLst>
                <a:tab pos="1968500" algn="l"/>
              </a:tabLst>
              <a:defRPr/>
            </a:pPr>
            <a:r>
              <a:rPr lang="en-GB" sz="2000" dirty="0">
                <a:solidFill>
                  <a:srgbClr val="4D4D4D"/>
                </a:solidFill>
                <a:latin typeface="+mn-lt"/>
                <a:cs typeface="+mn-cs"/>
              </a:rPr>
              <a:t>RH:	% Relative Humidity</a:t>
            </a:r>
          </a:p>
          <a:p>
            <a:pPr marL="1143000" lvl="2" indent="-330200">
              <a:spcBef>
                <a:spcPct val="20000"/>
              </a:spcBef>
              <a:spcAft>
                <a:spcPts val="200"/>
              </a:spcAft>
              <a:buSzPct val="60000"/>
              <a:buFontTx/>
              <a:buBlip>
                <a:blip r:embed="rId3"/>
              </a:buBlip>
              <a:tabLst>
                <a:tab pos="1968500" algn="l"/>
              </a:tabLst>
              <a:defRPr/>
            </a:pPr>
            <a:r>
              <a:rPr lang="en-GB" sz="2000" dirty="0" err="1">
                <a:solidFill>
                  <a:srgbClr val="4D4D4D"/>
                </a:solidFill>
                <a:latin typeface="+mn-lt"/>
                <a:cs typeface="+mn-cs"/>
              </a:rPr>
              <a:t>Ts</a:t>
            </a:r>
            <a:r>
              <a:rPr lang="en-GB" sz="2000" dirty="0">
                <a:solidFill>
                  <a:srgbClr val="4D4D4D"/>
                </a:solidFill>
                <a:latin typeface="+mn-lt"/>
                <a:cs typeface="+mn-cs"/>
              </a:rPr>
              <a:t>:	Surface Temperature</a:t>
            </a:r>
          </a:p>
          <a:p>
            <a:pPr marL="1143000" lvl="2" indent="-330200">
              <a:spcBef>
                <a:spcPct val="20000"/>
              </a:spcBef>
              <a:spcAft>
                <a:spcPts val="200"/>
              </a:spcAft>
              <a:buSzPct val="60000"/>
              <a:buFontTx/>
              <a:buBlip>
                <a:blip r:embed="rId3"/>
              </a:buBlip>
              <a:tabLst>
                <a:tab pos="1968500" algn="l"/>
              </a:tabLst>
              <a:defRPr/>
            </a:pPr>
            <a:r>
              <a:rPr lang="en-GB" sz="2000" dirty="0">
                <a:solidFill>
                  <a:srgbClr val="4D4D4D"/>
                </a:solidFill>
                <a:latin typeface="+mn-lt"/>
                <a:cs typeface="+mn-cs"/>
              </a:rPr>
              <a:t>Ta:	Ambient Air  Temperature</a:t>
            </a:r>
          </a:p>
          <a:p>
            <a:pPr marL="1143000" lvl="2" indent="-330200">
              <a:spcBef>
                <a:spcPct val="20000"/>
              </a:spcBef>
              <a:spcAft>
                <a:spcPts val="200"/>
              </a:spcAft>
              <a:buSzPct val="60000"/>
              <a:buFontTx/>
              <a:buBlip>
                <a:blip r:embed="rId3"/>
              </a:buBlip>
              <a:tabLst>
                <a:tab pos="1968500" algn="l"/>
              </a:tabLst>
              <a:defRPr/>
            </a:pPr>
            <a:r>
              <a:rPr lang="en-GB" sz="2000" dirty="0">
                <a:solidFill>
                  <a:srgbClr val="4D4D4D"/>
                </a:solidFill>
                <a:latin typeface="+mn-lt"/>
                <a:cs typeface="+mn-cs"/>
              </a:rPr>
              <a:t>Td:	</a:t>
            </a:r>
            <a:r>
              <a:rPr lang="en-GB" sz="2000" dirty="0" err="1">
                <a:solidFill>
                  <a:srgbClr val="4D4D4D"/>
                </a:solidFill>
                <a:latin typeface="+mn-lt"/>
                <a:cs typeface="+mn-cs"/>
              </a:rPr>
              <a:t>Dewpoint</a:t>
            </a:r>
            <a:r>
              <a:rPr lang="en-GB" sz="2000" dirty="0">
                <a:solidFill>
                  <a:srgbClr val="4D4D4D"/>
                </a:solidFill>
                <a:latin typeface="+mn-lt"/>
                <a:cs typeface="+mn-cs"/>
              </a:rPr>
              <a:t> Temperature</a:t>
            </a:r>
          </a:p>
          <a:p>
            <a:pPr marL="1143000" lvl="2" indent="-330200">
              <a:spcBef>
                <a:spcPct val="20000"/>
              </a:spcBef>
              <a:spcAft>
                <a:spcPts val="200"/>
              </a:spcAft>
              <a:buSzPct val="60000"/>
              <a:buFontTx/>
              <a:buBlip>
                <a:blip r:embed="rId3"/>
              </a:buBlip>
              <a:tabLst>
                <a:tab pos="1968500" algn="l"/>
              </a:tabLst>
              <a:defRPr/>
            </a:pPr>
            <a:r>
              <a:rPr lang="el-GR" sz="2000" dirty="0">
                <a:solidFill>
                  <a:srgbClr val="4D4D4D"/>
                </a:solidFill>
                <a:latin typeface="+mn-lt"/>
                <a:cs typeface="+mn-cs"/>
              </a:rPr>
              <a:t>Δ</a:t>
            </a:r>
            <a:r>
              <a:rPr lang="en-GB" sz="2000" dirty="0">
                <a:solidFill>
                  <a:srgbClr val="4D4D4D"/>
                </a:solidFill>
                <a:latin typeface="+mn-lt"/>
                <a:cs typeface="+mn-cs"/>
              </a:rPr>
              <a:t>T:	Difference between the </a:t>
            </a:r>
            <a:r>
              <a:rPr lang="en-GB" sz="2000" dirty="0" err="1">
                <a:solidFill>
                  <a:srgbClr val="4D4D4D"/>
                </a:solidFill>
                <a:latin typeface="+mn-lt"/>
                <a:cs typeface="+mn-cs"/>
              </a:rPr>
              <a:t>dewpoint</a:t>
            </a:r>
            <a:r>
              <a:rPr lang="en-GB" sz="2000" dirty="0">
                <a:solidFill>
                  <a:srgbClr val="4D4D4D"/>
                </a:solidFill>
                <a:latin typeface="+mn-lt"/>
                <a:cs typeface="+mn-cs"/>
              </a:rPr>
              <a:t> and surface temperatures</a:t>
            </a:r>
          </a:p>
          <a:p>
            <a:pPr marL="1143000" lvl="2" indent="-330200">
              <a:spcBef>
                <a:spcPct val="20000"/>
              </a:spcBef>
              <a:spcAft>
                <a:spcPts val="200"/>
              </a:spcAft>
              <a:buSzPct val="60000"/>
              <a:buFontTx/>
              <a:buBlip>
                <a:blip r:embed="rId3"/>
              </a:buBlip>
              <a:tabLst>
                <a:tab pos="1968500" algn="l"/>
              </a:tabLst>
              <a:defRPr/>
            </a:pPr>
            <a:r>
              <a:rPr lang="en-GB" sz="2000" dirty="0" err="1">
                <a:solidFill>
                  <a:srgbClr val="4D4D4D"/>
                </a:solidFill>
                <a:latin typeface="+mn-lt"/>
                <a:cs typeface="+mn-cs"/>
              </a:rPr>
              <a:t>Tdb</a:t>
            </a:r>
            <a:r>
              <a:rPr lang="en-GB" sz="2000" dirty="0">
                <a:solidFill>
                  <a:srgbClr val="4D4D4D"/>
                </a:solidFill>
                <a:latin typeface="+mn-lt"/>
                <a:cs typeface="+mn-cs"/>
              </a:rPr>
              <a:t>:	Dry bulb temperature</a:t>
            </a:r>
          </a:p>
          <a:p>
            <a:pPr marL="1143000" lvl="2" indent="-330200">
              <a:spcBef>
                <a:spcPct val="20000"/>
              </a:spcBef>
              <a:spcAft>
                <a:spcPts val="200"/>
              </a:spcAft>
              <a:buSzPct val="60000"/>
              <a:buFontTx/>
              <a:buBlip>
                <a:blip r:embed="rId3"/>
              </a:buBlip>
              <a:tabLst>
                <a:tab pos="1968500" algn="l"/>
              </a:tabLst>
              <a:defRPr/>
            </a:pPr>
            <a:r>
              <a:rPr lang="en-GB" sz="2000" dirty="0">
                <a:solidFill>
                  <a:srgbClr val="4D4D4D"/>
                </a:solidFill>
                <a:latin typeface="+mn-lt"/>
                <a:cs typeface="+mn-cs"/>
              </a:rPr>
              <a:t>Twb</a:t>
            </a:r>
            <a:r>
              <a:rPr lang="en-GB" sz="2000" baseline="30000" dirty="0">
                <a:solidFill>
                  <a:srgbClr val="4D4D4D"/>
                </a:solidFill>
                <a:latin typeface="+mn-lt"/>
                <a:cs typeface="+mn-cs"/>
              </a:rPr>
              <a:t>1</a:t>
            </a:r>
            <a:r>
              <a:rPr lang="en-GB" sz="2000" dirty="0">
                <a:solidFill>
                  <a:srgbClr val="4D4D4D"/>
                </a:solidFill>
                <a:latin typeface="+mn-lt"/>
                <a:cs typeface="+mn-cs"/>
              </a:rPr>
              <a:t>:	Wet bulb temperature</a:t>
            </a:r>
            <a:endParaRPr lang="el-GR" sz="2000" dirty="0">
              <a:solidFill>
                <a:srgbClr val="4D4D4D"/>
              </a:solidFill>
              <a:latin typeface="+mn-lt"/>
              <a:cs typeface="+mn-cs"/>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4034" name="Picture 7" descr="319new_display">
            <a:extLst>
              <a:ext uri="{FF2B5EF4-FFF2-40B4-BE49-F238E27FC236}">
                <a16:creationId xmlns:a16="http://schemas.microsoft.com/office/drawing/2014/main" id="{B51E4677-6363-6404-87AD-9077959FF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800" y="2997200"/>
            <a:ext cx="190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4035" name="TextBox 6">
            <a:extLst>
              <a:ext uri="{FF2B5EF4-FFF2-40B4-BE49-F238E27FC236}">
                <a16:creationId xmlns:a16="http://schemas.microsoft.com/office/drawing/2014/main" id="{DCAA4BCD-9C5A-4C28-9979-117128D72C37}"/>
              </a:ext>
            </a:extLst>
          </p:cNvPr>
          <p:cNvSpPr txBox="1">
            <a:spLocks noChangeArrowheads="1"/>
          </p:cNvSpPr>
          <p:nvPr/>
        </p:nvSpPr>
        <p:spPr bwMode="auto">
          <a:xfrm>
            <a:off x="2673350" y="2997200"/>
            <a:ext cx="4587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r>
              <a:rPr lang="en-GB" altLang="en-US" sz="2400">
                <a:latin typeface="Times New Roman" panose="02020603050405020304" pitchFamily="18" charset="0"/>
                <a:hlinkClick r:id="rId3"/>
              </a:rPr>
              <a:t>https://youtu.be/X9lx0IHrHjQ</a:t>
            </a:r>
            <a:endParaRPr lang="en-GB" altLang="en-US" sz="2400">
              <a:latin typeface="Times New Roman" panose="02020603050405020304" pitchFamily="18" charset="0"/>
            </a:endParaRPr>
          </a:p>
          <a:p>
            <a:pPr>
              <a:spcBef>
                <a:spcPct val="0"/>
              </a:spcBef>
              <a:buClrTx/>
              <a:buFontTx/>
              <a:buNone/>
            </a:pPr>
            <a:endParaRPr lang="en-GB" altLang="en-US" sz="2400">
              <a:latin typeface="Times New Roman" panose="02020603050405020304" pitchFamily="18" charset="0"/>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a:extLst>
              <a:ext uri="{FF2B5EF4-FFF2-40B4-BE49-F238E27FC236}">
                <a16:creationId xmlns:a16="http://schemas.microsoft.com/office/drawing/2014/main" id="{A0ED625E-23A8-5632-73D6-58A81603A783}"/>
              </a:ext>
            </a:extLst>
          </p:cNvPr>
          <p:cNvSpPr txBox="1">
            <a:spLocks noChangeArrowheads="1"/>
          </p:cNvSpPr>
          <p:nvPr/>
        </p:nvSpPr>
        <p:spPr bwMode="auto">
          <a:xfrm>
            <a:off x="2078038" y="2576513"/>
            <a:ext cx="5105400" cy="585787"/>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lvl="1" indent="0" algn="ctr">
              <a:spcBef>
                <a:spcPct val="20000"/>
              </a:spcBef>
              <a:buSzPct val="60000"/>
              <a:defRPr/>
            </a:pPr>
            <a:r>
              <a:rPr lang="en-US" sz="3200" dirty="0">
                <a:solidFill>
                  <a:srgbClr val="4D4D4D"/>
                </a:solidFill>
                <a:latin typeface="+mn-lt"/>
                <a:cs typeface="+mn-cs"/>
              </a:rPr>
              <a:t>Wet Film Thickness</a:t>
            </a:r>
          </a:p>
        </p:txBody>
      </p:sp>
      <p:pic>
        <p:nvPicPr>
          <p:cNvPr id="45059" name="Picture 3" descr="112-WET_FILM_COMB">
            <a:extLst>
              <a:ext uri="{FF2B5EF4-FFF2-40B4-BE49-F238E27FC236}">
                <a16:creationId xmlns:a16="http://schemas.microsoft.com/office/drawing/2014/main" id="{F520CB96-6E73-DD26-CD00-3972ADFC6AA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213" y="3446463"/>
            <a:ext cx="2890837"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5060" name="Picture 4" descr="Film_wheelsmall">
            <a:extLst>
              <a:ext uri="{FF2B5EF4-FFF2-40B4-BE49-F238E27FC236}">
                <a16:creationId xmlns:a16="http://schemas.microsoft.com/office/drawing/2014/main" id="{EB5E29F7-5F9A-6DD4-CDFC-949D80550B6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45163" y="3522663"/>
            <a:ext cx="2874962"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5061" name="Text Box 5">
            <a:hlinkClick r:id="rId5" action="ppaction://hlinksldjump"/>
            <a:extLst>
              <a:ext uri="{FF2B5EF4-FFF2-40B4-BE49-F238E27FC236}">
                <a16:creationId xmlns:a16="http://schemas.microsoft.com/office/drawing/2014/main" id="{92235A5B-4FFC-8329-F732-138C8644EF7F}"/>
              </a:ext>
            </a:extLst>
          </p:cNvPr>
          <p:cNvSpPr txBox="1">
            <a:spLocks noChangeArrowheads="1"/>
          </p:cNvSpPr>
          <p:nvPr/>
        </p:nvSpPr>
        <p:spPr bwMode="auto">
          <a:xfrm>
            <a:off x="473075" y="6988175"/>
            <a:ext cx="158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50000"/>
              </a:spcBef>
              <a:buClrTx/>
              <a:buFontTx/>
              <a:buNone/>
            </a:pPr>
            <a:r>
              <a:rPr lang="en-GB" altLang="en-US" sz="2400" b="1">
                <a:solidFill>
                  <a:srgbClr val="C0C0C0"/>
                </a:solidFill>
                <a:latin typeface="Monotype Corsiva" panose="03010101010201010101" pitchFamily="66" charset="0"/>
              </a:rPr>
              <a:t>Main Menu</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B3C1ED7-7BE0-96BD-987A-4837E7BFC4E2}"/>
              </a:ext>
            </a:extLst>
          </p:cNvPr>
          <p:cNvSpPr>
            <a:spLocks noGrp="1" noChangeArrowheads="1"/>
          </p:cNvSpPr>
          <p:nvPr>
            <p:ph type="body" sz="half" idx="1"/>
          </p:nvPr>
        </p:nvSpPr>
        <p:spPr>
          <a:xfrm>
            <a:off x="492125" y="1927225"/>
            <a:ext cx="6545263" cy="1795463"/>
          </a:xfrm>
        </p:spPr>
        <p:txBody>
          <a:bodyPr/>
          <a:lstStyle/>
          <a:p>
            <a:pPr eaLnBrk="1" hangingPunct="1">
              <a:lnSpc>
                <a:spcPct val="90000"/>
              </a:lnSpc>
              <a:buFontTx/>
              <a:buNone/>
            </a:pPr>
            <a:r>
              <a:rPr lang="en-US" altLang="en-US" sz="2000">
                <a:solidFill>
                  <a:srgbClr val="4D4D4D"/>
                </a:solidFill>
              </a:rPr>
              <a:t>Elcometer 3230 Wet Film Wheel</a:t>
            </a:r>
          </a:p>
          <a:p>
            <a:pPr eaLnBrk="1" hangingPunct="1">
              <a:lnSpc>
                <a:spcPct val="90000"/>
              </a:lnSpc>
            </a:pPr>
            <a:endParaRPr lang="en-US" altLang="en-US" sz="2000">
              <a:solidFill>
                <a:srgbClr val="4D4D4D"/>
              </a:solidFill>
            </a:endParaRPr>
          </a:p>
          <a:p>
            <a:pPr eaLnBrk="1" hangingPunct="1">
              <a:lnSpc>
                <a:spcPct val="90000"/>
              </a:lnSpc>
            </a:pPr>
            <a:r>
              <a:rPr lang="en-US" altLang="en-US" sz="2000">
                <a:solidFill>
                  <a:srgbClr val="4D4D4D"/>
                </a:solidFill>
              </a:rPr>
              <a:t>Different scales available</a:t>
            </a:r>
          </a:p>
          <a:p>
            <a:pPr eaLnBrk="1" hangingPunct="1">
              <a:lnSpc>
                <a:spcPct val="90000"/>
              </a:lnSpc>
              <a:buFontTx/>
              <a:buNone/>
            </a:pPr>
            <a:r>
              <a:rPr lang="en-US" altLang="en-US" sz="1400"/>
              <a:t>	</a:t>
            </a:r>
          </a:p>
        </p:txBody>
      </p:sp>
      <p:pic>
        <p:nvPicPr>
          <p:cNvPr id="46083" name="Picture 3">
            <a:extLst>
              <a:ext uri="{FF2B5EF4-FFF2-40B4-BE49-F238E27FC236}">
                <a16:creationId xmlns:a16="http://schemas.microsoft.com/office/drawing/2014/main" id="{F159AB9E-0B10-49D2-88AF-43E8C15F8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3998913"/>
            <a:ext cx="3479800" cy="18526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084" name="Rectangle 4">
            <a:extLst>
              <a:ext uri="{FF2B5EF4-FFF2-40B4-BE49-F238E27FC236}">
                <a16:creationId xmlns:a16="http://schemas.microsoft.com/office/drawing/2014/main" id="{1CB445D2-4575-9B09-63A9-72EF7AFFA0E3}"/>
              </a:ext>
            </a:extLst>
          </p:cNvPr>
          <p:cNvSpPr>
            <a:spLocks noChangeArrowheads="1"/>
          </p:cNvSpPr>
          <p:nvPr/>
        </p:nvSpPr>
        <p:spPr bwMode="auto">
          <a:xfrm>
            <a:off x="3519488" y="2543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pic>
        <p:nvPicPr>
          <p:cNvPr id="46085" name="Picture 5" descr="323005032 B">
            <a:extLst>
              <a:ext uri="{FF2B5EF4-FFF2-40B4-BE49-F238E27FC236}">
                <a16:creationId xmlns:a16="http://schemas.microsoft.com/office/drawing/2014/main" id="{609E1A05-CDAF-0226-C15B-B4E87183D0E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92650" y="2992438"/>
            <a:ext cx="4186238"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112 Group">
            <a:extLst>
              <a:ext uri="{FF2B5EF4-FFF2-40B4-BE49-F238E27FC236}">
                <a16:creationId xmlns:a16="http://schemas.microsoft.com/office/drawing/2014/main" id="{410FD29F-83FE-E210-390B-4A3CF179366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5988" y="1577975"/>
            <a:ext cx="465137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88066" name="Rectangle 2">
            <a:extLst>
              <a:ext uri="{FF2B5EF4-FFF2-40B4-BE49-F238E27FC236}">
                <a16:creationId xmlns:a16="http://schemas.microsoft.com/office/drawing/2014/main" id="{16240670-FD65-4531-95AF-524DEC2EEF42}"/>
              </a:ext>
            </a:extLst>
          </p:cNvPr>
          <p:cNvSpPr>
            <a:spLocks noGrp="1" noChangeArrowheads="1"/>
          </p:cNvSpPr>
          <p:nvPr>
            <p:ph type="body" sz="half" idx="1"/>
          </p:nvPr>
        </p:nvSpPr>
        <p:spPr>
          <a:xfrm>
            <a:off x="685800" y="1490663"/>
            <a:ext cx="7686675" cy="4362450"/>
          </a:xfrm>
        </p:spPr>
        <p:txBody>
          <a:bodyPr rtlCol="0">
            <a:normAutofit/>
          </a:bodyPr>
          <a:lstStyle/>
          <a:p>
            <a:pPr eaLnBrk="1" fontAlgn="auto" hangingPunct="1">
              <a:spcAft>
                <a:spcPts val="0"/>
              </a:spcAft>
              <a:buFontTx/>
              <a:buNone/>
              <a:defRPr/>
            </a:pPr>
            <a:r>
              <a:rPr lang="en-GB" sz="2400" dirty="0">
                <a:solidFill>
                  <a:srgbClr val="4D4D4D"/>
                </a:solidFill>
              </a:rPr>
              <a:t>Elcometer 112 Hexagonal Wet Film Combs </a:t>
            </a:r>
          </a:p>
          <a:p>
            <a:pPr eaLnBrk="1" fontAlgn="auto" hangingPunct="1">
              <a:spcAft>
                <a:spcPts val="0"/>
              </a:spcAft>
              <a:defRPr/>
            </a:pPr>
            <a:endParaRPr lang="en-GB" sz="2000" dirty="0">
              <a:solidFill>
                <a:srgbClr val="4D4D4D"/>
              </a:solidFill>
            </a:endParaRPr>
          </a:p>
          <a:p>
            <a:pPr marL="355600" lvl="1" indent="-355600" eaLnBrk="1" fontAlgn="auto" hangingPunct="1">
              <a:spcAft>
                <a:spcPts val="0"/>
              </a:spcAft>
              <a:defRPr/>
            </a:pPr>
            <a:r>
              <a:rPr lang="en-GB" dirty="0"/>
              <a:t>3 different scales available</a:t>
            </a:r>
          </a:p>
          <a:p>
            <a:pPr marL="355600" lvl="1" indent="-355600" eaLnBrk="1" fontAlgn="auto" hangingPunct="1">
              <a:spcAft>
                <a:spcPts val="0"/>
              </a:spcAft>
              <a:defRPr/>
            </a:pPr>
            <a:endParaRPr lang="en-GB" dirty="0"/>
          </a:p>
          <a:p>
            <a:pPr marL="355600" lvl="1" indent="-355600" eaLnBrk="1" fontAlgn="auto" hangingPunct="1">
              <a:spcAft>
                <a:spcPts val="0"/>
              </a:spcAft>
              <a:defRPr/>
            </a:pPr>
            <a:r>
              <a:rPr lang="en-GB" dirty="0"/>
              <a:t>Punched Aluminium</a:t>
            </a:r>
          </a:p>
          <a:p>
            <a:pPr marL="355600" lvl="1" indent="-355600" eaLnBrk="1" fontAlgn="auto" hangingPunct="1">
              <a:spcAft>
                <a:spcPts val="0"/>
              </a:spcAft>
              <a:defRPr/>
            </a:pPr>
            <a:endParaRPr lang="en-GB" dirty="0"/>
          </a:p>
          <a:p>
            <a:pPr marL="355600" lvl="1" indent="-355600" eaLnBrk="1" fontAlgn="auto" hangingPunct="1">
              <a:spcAft>
                <a:spcPts val="0"/>
              </a:spcAft>
              <a:defRPr/>
            </a:pPr>
            <a:r>
              <a:rPr lang="en-GB" dirty="0"/>
              <a:t>Accuracy ±5% of marked value or </a:t>
            </a:r>
          </a:p>
          <a:p>
            <a:pPr marL="0" lvl="1" indent="0" eaLnBrk="1" fontAlgn="auto" hangingPunct="1">
              <a:spcAft>
                <a:spcPts val="0"/>
              </a:spcAft>
              <a:buFontTx/>
              <a:buNone/>
              <a:defRPr/>
            </a:pPr>
            <a:r>
              <a:rPr lang="en-GB" dirty="0"/>
              <a:t>3μm (0.12mil) whichever is the greater</a:t>
            </a:r>
          </a:p>
        </p:txBody>
      </p:sp>
      <p:sp>
        <p:nvSpPr>
          <p:cNvPr id="47108" name="Rectangle 3">
            <a:extLst>
              <a:ext uri="{FF2B5EF4-FFF2-40B4-BE49-F238E27FC236}">
                <a16:creationId xmlns:a16="http://schemas.microsoft.com/office/drawing/2014/main" id="{C0EB5CB9-7A88-845D-8E16-FB0EE8F53DEF}"/>
              </a:ext>
            </a:extLst>
          </p:cNvPr>
          <p:cNvSpPr>
            <a:spLocks noChangeArrowheads="1"/>
          </p:cNvSpPr>
          <p:nvPr/>
        </p:nvSpPr>
        <p:spPr bwMode="auto">
          <a:xfrm>
            <a:off x="3381375" y="2538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sp>
        <p:nvSpPr>
          <p:cNvPr id="47109" name="Rectangle 4">
            <a:extLst>
              <a:ext uri="{FF2B5EF4-FFF2-40B4-BE49-F238E27FC236}">
                <a16:creationId xmlns:a16="http://schemas.microsoft.com/office/drawing/2014/main" id="{9FF5CB5B-A2A6-A1EF-CDBA-0D67DD7C8AEA}"/>
              </a:ext>
            </a:extLst>
          </p:cNvPr>
          <p:cNvSpPr>
            <a:spLocks noChangeArrowheads="1"/>
          </p:cNvSpPr>
          <p:nvPr/>
        </p:nvSpPr>
        <p:spPr bwMode="auto">
          <a:xfrm>
            <a:off x="3800475" y="27003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Content Placeholder 2">
            <a:extLst>
              <a:ext uri="{FF2B5EF4-FFF2-40B4-BE49-F238E27FC236}">
                <a16:creationId xmlns:a16="http://schemas.microsoft.com/office/drawing/2014/main" id="{A35398D7-A112-729E-7019-EC76B2CDA386}"/>
              </a:ext>
            </a:extLst>
          </p:cNvPr>
          <p:cNvSpPr>
            <a:spLocks noGrp="1"/>
          </p:cNvSpPr>
          <p:nvPr>
            <p:ph idx="1"/>
          </p:nvPr>
        </p:nvSpPr>
        <p:spPr>
          <a:xfrm>
            <a:off x="962025" y="1322388"/>
            <a:ext cx="6877050" cy="4525962"/>
          </a:xfrm>
        </p:spPr>
        <p:txBody>
          <a:bodyPr rtlCol="0">
            <a:normAutofit lnSpcReduction="10000"/>
          </a:bodyPr>
          <a:lstStyle/>
          <a:p>
            <a:pPr marL="180975" lvl="1" indent="-180975" eaLnBrk="1" fontAlgn="auto" hangingPunct="1">
              <a:lnSpc>
                <a:spcPct val="90000"/>
              </a:lnSpc>
              <a:spcAft>
                <a:spcPts val="0"/>
              </a:spcAft>
              <a:defRPr/>
            </a:pPr>
            <a:r>
              <a:rPr lang="en-GB" altLang="en-US" dirty="0"/>
              <a:t>Blast cleaning is used to:</a:t>
            </a:r>
          </a:p>
          <a:p>
            <a:pPr marL="180975" lvl="1" indent="-180975" eaLnBrk="1" fontAlgn="auto" hangingPunct="1">
              <a:lnSpc>
                <a:spcPct val="90000"/>
              </a:lnSpc>
              <a:spcAft>
                <a:spcPts val="0"/>
              </a:spcAft>
              <a:defRPr/>
            </a:pPr>
            <a:endParaRPr lang="en-GB" altLang="en-US" dirty="0"/>
          </a:p>
          <a:p>
            <a:pPr marL="638175" lvl="2" indent="-180975" eaLnBrk="1" fontAlgn="auto" hangingPunct="1">
              <a:lnSpc>
                <a:spcPct val="90000"/>
              </a:lnSpc>
              <a:spcAft>
                <a:spcPts val="0"/>
              </a:spcAft>
              <a:defRPr/>
            </a:pPr>
            <a:r>
              <a:rPr lang="en-GB" altLang="en-US" sz="2000" dirty="0">
                <a:solidFill>
                  <a:srgbClr val="4D4D4D"/>
                </a:solidFill>
              </a:rPr>
              <a:t>Remove contamination from substrates prior to applying protective coatings</a:t>
            </a:r>
          </a:p>
          <a:p>
            <a:pPr marL="638175" lvl="2" indent="-180975" eaLnBrk="1" fontAlgn="auto" hangingPunct="1">
              <a:lnSpc>
                <a:spcPct val="90000"/>
              </a:lnSpc>
              <a:spcAft>
                <a:spcPts val="0"/>
              </a:spcAft>
              <a:defRPr/>
            </a:pPr>
            <a:r>
              <a:rPr lang="en-GB" altLang="en-US" sz="2000" dirty="0">
                <a:solidFill>
                  <a:srgbClr val="4D4D4D"/>
                </a:solidFill>
              </a:rPr>
              <a:t>To provide an anchor pattern to increase adhesion of paint coating</a:t>
            </a:r>
          </a:p>
          <a:p>
            <a:pPr marL="638175" lvl="2" indent="-180975" eaLnBrk="1" fontAlgn="auto" hangingPunct="1">
              <a:lnSpc>
                <a:spcPct val="90000"/>
              </a:lnSpc>
              <a:spcAft>
                <a:spcPts val="0"/>
              </a:spcAft>
              <a:defRPr/>
            </a:pPr>
            <a:endParaRPr lang="en-GB" altLang="en-US" sz="2000" dirty="0">
              <a:solidFill>
                <a:srgbClr val="4D4D4D"/>
              </a:solidFill>
            </a:endParaRPr>
          </a:p>
          <a:p>
            <a:pPr marL="638175" lvl="2" indent="-180975" eaLnBrk="1" fontAlgn="auto" hangingPunct="1">
              <a:lnSpc>
                <a:spcPct val="90000"/>
              </a:lnSpc>
              <a:spcAft>
                <a:spcPts val="0"/>
              </a:spcAft>
              <a:defRPr/>
            </a:pPr>
            <a:endParaRPr lang="en-GB" altLang="en-US" sz="2000" dirty="0">
              <a:solidFill>
                <a:srgbClr val="4D4D4D"/>
              </a:solidFill>
            </a:endParaRPr>
          </a:p>
          <a:p>
            <a:pPr marL="180975" lvl="1" indent="-180975" eaLnBrk="1" fontAlgn="auto" hangingPunct="1">
              <a:lnSpc>
                <a:spcPct val="90000"/>
              </a:lnSpc>
              <a:spcAft>
                <a:spcPts val="0"/>
              </a:spcAft>
              <a:defRPr/>
            </a:pPr>
            <a:r>
              <a:rPr lang="en-GB" altLang="en-US" dirty="0"/>
              <a:t>The surface conditions after blasting can be:</a:t>
            </a:r>
          </a:p>
          <a:p>
            <a:pPr marL="457200" lvl="3" indent="0" eaLnBrk="1" fontAlgn="auto" hangingPunct="1">
              <a:lnSpc>
                <a:spcPct val="90000"/>
              </a:lnSpc>
              <a:spcAft>
                <a:spcPts val="0"/>
              </a:spcAft>
              <a:buFontTx/>
              <a:buNone/>
              <a:defRPr/>
            </a:pPr>
            <a:endParaRPr lang="en-GB" altLang="en-US" dirty="0">
              <a:solidFill>
                <a:srgbClr val="4D4D4D"/>
              </a:solidFill>
            </a:endParaRPr>
          </a:p>
          <a:p>
            <a:pPr marL="638175" lvl="3" indent="-180975" eaLnBrk="1" fontAlgn="auto" hangingPunct="1">
              <a:lnSpc>
                <a:spcPct val="90000"/>
              </a:lnSpc>
              <a:spcAft>
                <a:spcPts val="0"/>
              </a:spcAft>
              <a:defRPr/>
            </a:pPr>
            <a:r>
              <a:rPr lang="en-GB" altLang="en-US" dirty="0">
                <a:solidFill>
                  <a:srgbClr val="4D4D4D"/>
                </a:solidFill>
              </a:rPr>
              <a:t>Measured for Profile </a:t>
            </a:r>
          </a:p>
          <a:p>
            <a:pPr marL="638175" lvl="3" indent="-180975" eaLnBrk="1" fontAlgn="auto" hangingPunct="1">
              <a:lnSpc>
                <a:spcPct val="90000"/>
              </a:lnSpc>
              <a:spcAft>
                <a:spcPts val="0"/>
              </a:spcAft>
              <a:defRPr/>
            </a:pPr>
            <a:r>
              <a:rPr lang="en-GB" altLang="en-US" dirty="0">
                <a:solidFill>
                  <a:srgbClr val="4D4D4D"/>
                </a:solidFill>
              </a:rPr>
              <a:t>Measured for Roughness</a:t>
            </a:r>
          </a:p>
          <a:p>
            <a:pPr marL="638175" lvl="3" indent="-180975" eaLnBrk="1" fontAlgn="auto" hangingPunct="1">
              <a:lnSpc>
                <a:spcPct val="90000"/>
              </a:lnSpc>
              <a:spcAft>
                <a:spcPts val="0"/>
              </a:spcAft>
              <a:defRPr/>
            </a:pPr>
            <a:r>
              <a:rPr lang="en-GB" altLang="en-US" dirty="0">
                <a:solidFill>
                  <a:srgbClr val="4D4D4D"/>
                </a:solidFill>
              </a:rPr>
              <a:t>Visually assessed for Appearance</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5B072AD-E920-6899-4FD8-F0CDE96A4BB3}"/>
              </a:ext>
            </a:extLst>
          </p:cNvPr>
          <p:cNvSpPr>
            <a:spLocks noGrp="1" noChangeArrowheads="1"/>
          </p:cNvSpPr>
          <p:nvPr>
            <p:ph type="body" sz="half" idx="1"/>
          </p:nvPr>
        </p:nvSpPr>
        <p:spPr>
          <a:xfrm>
            <a:off x="252413" y="1428750"/>
            <a:ext cx="3951287" cy="4419600"/>
          </a:xfrm>
        </p:spPr>
        <p:txBody>
          <a:bodyPr rtlCol="0">
            <a:normAutofit fontScale="92500" lnSpcReduction="20000"/>
          </a:bodyPr>
          <a:lstStyle/>
          <a:p>
            <a:pPr eaLnBrk="1" fontAlgn="auto" hangingPunct="1">
              <a:spcAft>
                <a:spcPts val="0"/>
              </a:spcAft>
              <a:buFontTx/>
              <a:buNone/>
              <a:defRPr/>
            </a:pPr>
            <a:r>
              <a:rPr lang="en-US" sz="2000" dirty="0">
                <a:solidFill>
                  <a:srgbClr val="4D4D4D"/>
                </a:solidFill>
              </a:rPr>
              <a:t>Elcometer 115</a:t>
            </a:r>
          </a:p>
          <a:p>
            <a:pPr eaLnBrk="1" fontAlgn="auto" hangingPunct="1">
              <a:spcAft>
                <a:spcPts val="0"/>
              </a:spcAft>
              <a:buFontTx/>
              <a:buNone/>
              <a:defRPr/>
            </a:pPr>
            <a:endParaRPr lang="en-US" sz="2000" dirty="0">
              <a:solidFill>
                <a:srgbClr val="4D4D4D"/>
              </a:solidFill>
            </a:endParaRPr>
          </a:p>
          <a:p>
            <a:pPr marL="355600" lvl="1" indent="-355600" eaLnBrk="1" fontAlgn="auto" hangingPunct="1">
              <a:spcAft>
                <a:spcPts val="300"/>
              </a:spcAft>
              <a:defRPr/>
            </a:pPr>
            <a:r>
              <a:rPr lang="en-US" dirty="0"/>
              <a:t>Precision formed Stainless Steel</a:t>
            </a:r>
          </a:p>
          <a:p>
            <a:pPr marL="355600" lvl="1" indent="-355600" eaLnBrk="1" fontAlgn="auto" hangingPunct="1">
              <a:spcAft>
                <a:spcPts val="300"/>
              </a:spcAft>
              <a:defRPr/>
            </a:pPr>
            <a:r>
              <a:rPr lang="en-US" dirty="0"/>
              <a:t>Certificate available</a:t>
            </a:r>
          </a:p>
          <a:p>
            <a:pPr marL="355600" lvl="1" indent="-355600" eaLnBrk="1" fontAlgn="auto" hangingPunct="1">
              <a:spcAft>
                <a:spcPts val="300"/>
              </a:spcAft>
              <a:defRPr/>
            </a:pPr>
            <a:r>
              <a:rPr lang="en-US" dirty="0"/>
              <a:t>4 scale ranges</a:t>
            </a:r>
          </a:p>
          <a:p>
            <a:pPr marL="457200" lvl="1" indent="0" eaLnBrk="1" fontAlgn="auto" hangingPunct="1">
              <a:spcAft>
                <a:spcPts val="0"/>
              </a:spcAft>
              <a:buFontTx/>
              <a:buNone/>
              <a:defRPr/>
            </a:pPr>
            <a:endParaRPr lang="en-US" dirty="0"/>
          </a:p>
          <a:p>
            <a:pPr marL="457200" lvl="1" indent="0" eaLnBrk="1" fontAlgn="auto" hangingPunct="1">
              <a:spcAft>
                <a:spcPts val="0"/>
              </a:spcAft>
              <a:buFontTx/>
              <a:buNone/>
              <a:defRPr/>
            </a:pPr>
            <a:endParaRPr lang="en-US" dirty="0"/>
          </a:p>
          <a:p>
            <a:pPr eaLnBrk="1" fontAlgn="auto" hangingPunct="1">
              <a:spcAft>
                <a:spcPts val="0"/>
              </a:spcAft>
              <a:buFontTx/>
              <a:buNone/>
              <a:defRPr/>
            </a:pPr>
            <a:r>
              <a:rPr lang="en-GB" sz="2000" dirty="0">
                <a:solidFill>
                  <a:srgbClr val="4D4D4D"/>
                </a:solidFill>
              </a:rPr>
              <a:t>Elcometer 3238    </a:t>
            </a:r>
          </a:p>
          <a:p>
            <a:pPr eaLnBrk="1" fontAlgn="auto" hangingPunct="1">
              <a:spcAft>
                <a:spcPts val="0"/>
              </a:spcAft>
              <a:buFontTx/>
              <a:buNone/>
              <a:defRPr/>
            </a:pPr>
            <a:endParaRPr lang="en-GB" sz="2000" dirty="0">
              <a:solidFill>
                <a:srgbClr val="4D4D4D"/>
              </a:solidFill>
            </a:endParaRPr>
          </a:p>
          <a:p>
            <a:pPr eaLnBrk="1" fontAlgn="auto" hangingPunct="1">
              <a:spcAft>
                <a:spcPts val="0"/>
              </a:spcAft>
              <a:defRPr/>
            </a:pPr>
            <a:r>
              <a:rPr lang="en-GB" sz="2000" dirty="0">
                <a:solidFill>
                  <a:srgbClr val="4D4D4D"/>
                </a:solidFill>
              </a:rPr>
              <a:t>Long Edge Wet Film Comb</a:t>
            </a:r>
          </a:p>
          <a:p>
            <a:pPr lvl="1" eaLnBrk="1" fontAlgn="auto" hangingPunct="1">
              <a:spcAft>
                <a:spcPts val="0"/>
              </a:spcAft>
              <a:defRPr/>
            </a:pPr>
            <a:r>
              <a:rPr lang="en-GB" dirty="0"/>
              <a:t>3 scale ranges</a:t>
            </a:r>
          </a:p>
          <a:p>
            <a:pPr marL="457200" lvl="1" indent="0" eaLnBrk="1" fontAlgn="auto" hangingPunct="1">
              <a:spcAft>
                <a:spcPts val="0"/>
              </a:spcAft>
              <a:buFontTx/>
              <a:buNone/>
              <a:defRPr/>
            </a:pPr>
            <a:endParaRPr lang="en-US" sz="1600" dirty="0"/>
          </a:p>
          <a:p>
            <a:pPr lvl="4" eaLnBrk="1" fontAlgn="auto" hangingPunct="1">
              <a:spcAft>
                <a:spcPts val="0"/>
              </a:spcAft>
              <a:defRPr/>
            </a:pPr>
            <a:endParaRPr lang="en-US" sz="1400" dirty="0">
              <a:solidFill>
                <a:schemeClr val="tx1">
                  <a:lumMod val="50000"/>
                  <a:lumOff val="50000"/>
                </a:schemeClr>
              </a:solidFill>
            </a:endParaRPr>
          </a:p>
        </p:txBody>
      </p:sp>
      <p:sp>
        <p:nvSpPr>
          <p:cNvPr id="48131" name="Rectangle 3">
            <a:extLst>
              <a:ext uri="{FF2B5EF4-FFF2-40B4-BE49-F238E27FC236}">
                <a16:creationId xmlns:a16="http://schemas.microsoft.com/office/drawing/2014/main" id="{842B165F-0DF8-F9D0-B58F-6CD06A285D01}"/>
              </a:ext>
            </a:extLst>
          </p:cNvPr>
          <p:cNvSpPr>
            <a:spLocks noChangeArrowheads="1"/>
          </p:cNvSpPr>
          <p:nvPr/>
        </p:nvSpPr>
        <p:spPr bwMode="auto">
          <a:xfrm>
            <a:off x="3381375" y="256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pic>
        <p:nvPicPr>
          <p:cNvPr id="48132" name="Picture 4" descr="115 Scale 1">
            <a:extLst>
              <a:ext uri="{FF2B5EF4-FFF2-40B4-BE49-F238E27FC236}">
                <a16:creationId xmlns:a16="http://schemas.microsoft.com/office/drawing/2014/main" id="{C75214F7-355B-80B0-9A1E-BE3EB7123F0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9300" y="1130300"/>
            <a:ext cx="4157663"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8133" name="Picture 5" descr="3238 Group">
            <a:extLst>
              <a:ext uri="{FF2B5EF4-FFF2-40B4-BE49-F238E27FC236}">
                <a16:creationId xmlns:a16="http://schemas.microsoft.com/office/drawing/2014/main" id="{1612D074-CDE2-009E-122B-BA3669038D4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5650" y="3589338"/>
            <a:ext cx="3498850"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2">
            <a:extLst>
              <a:ext uri="{FF2B5EF4-FFF2-40B4-BE49-F238E27FC236}">
                <a16:creationId xmlns:a16="http://schemas.microsoft.com/office/drawing/2014/main" id="{3BD4FDDC-0B00-A651-B385-FFACC22DD572}"/>
              </a:ext>
            </a:extLst>
          </p:cNvPr>
          <p:cNvSpPr txBox="1">
            <a:spLocks noChangeArrowheads="1"/>
          </p:cNvSpPr>
          <p:nvPr/>
        </p:nvSpPr>
        <p:spPr bwMode="auto">
          <a:xfrm>
            <a:off x="1066800" y="2938463"/>
            <a:ext cx="7448550" cy="584200"/>
          </a:xfrm>
          <a:prstGeom prst="rect">
            <a:avLst/>
          </a:prstGeom>
          <a:noFill/>
          <a:ln>
            <a:noFill/>
          </a:ln>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spcBef>
                <a:spcPct val="50000"/>
              </a:spcBef>
              <a:defRPr/>
            </a:pPr>
            <a:r>
              <a:rPr lang="en-US" sz="3200" dirty="0">
                <a:solidFill>
                  <a:srgbClr val="4D4D4D"/>
                </a:solidFill>
                <a:latin typeface="+mn-lt"/>
                <a:cs typeface="+mn-cs"/>
              </a:rPr>
              <a:t>Dry Film Thickness</a:t>
            </a:r>
          </a:p>
        </p:txBody>
      </p:sp>
      <p:sp>
        <p:nvSpPr>
          <p:cNvPr id="49155" name="Text Box 3">
            <a:hlinkClick r:id="rId2" action="ppaction://hlinksldjump"/>
            <a:extLst>
              <a:ext uri="{FF2B5EF4-FFF2-40B4-BE49-F238E27FC236}">
                <a16:creationId xmlns:a16="http://schemas.microsoft.com/office/drawing/2014/main" id="{E7474BBB-5BF3-2260-4DD3-E9F532CED377}"/>
              </a:ext>
            </a:extLst>
          </p:cNvPr>
          <p:cNvSpPr txBox="1">
            <a:spLocks noChangeArrowheads="1"/>
          </p:cNvSpPr>
          <p:nvPr/>
        </p:nvSpPr>
        <p:spPr bwMode="auto">
          <a:xfrm>
            <a:off x="473075" y="6988175"/>
            <a:ext cx="158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50000"/>
              </a:spcBef>
              <a:buClrTx/>
              <a:buFontTx/>
              <a:buNone/>
            </a:pPr>
            <a:r>
              <a:rPr lang="en-GB" altLang="en-US" sz="2400" b="1">
                <a:solidFill>
                  <a:srgbClr val="C0C0C0"/>
                </a:solidFill>
                <a:latin typeface="Monotype Corsiva" panose="03010101010201010101" pitchFamily="66" charset="0"/>
              </a:rPr>
              <a:t>Main Menu</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2">
            <a:extLst>
              <a:ext uri="{FF2B5EF4-FFF2-40B4-BE49-F238E27FC236}">
                <a16:creationId xmlns:a16="http://schemas.microsoft.com/office/drawing/2014/main" id="{75213D06-C024-39C2-C57F-91014CF26FAA}"/>
              </a:ext>
            </a:extLst>
          </p:cNvPr>
          <p:cNvSpPr txBox="1">
            <a:spLocks noChangeArrowheads="1"/>
          </p:cNvSpPr>
          <p:nvPr/>
        </p:nvSpPr>
        <p:spPr bwMode="auto">
          <a:xfrm>
            <a:off x="1066800" y="2938463"/>
            <a:ext cx="7448550" cy="1323975"/>
          </a:xfrm>
          <a:prstGeom prst="rect">
            <a:avLst/>
          </a:prstGeom>
          <a:noFill/>
          <a:ln>
            <a:noFill/>
          </a:ln>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spcBef>
                <a:spcPct val="50000"/>
              </a:spcBef>
              <a:defRPr/>
            </a:pPr>
            <a:r>
              <a:rPr lang="en-US" sz="3200" dirty="0">
                <a:solidFill>
                  <a:srgbClr val="4D4D4D"/>
                </a:solidFill>
                <a:latin typeface="+mn-lt"/>
                <a:cs typeface="+mn-cs"/>
              </a:rPr>
              <a:t>Dry Film Thickness</a:t>
            </a:r>
          </a:p>
          <a:p>
            <a:pPr algn="ctr">
              <a:spcBef>
                <a:spcPct val="50000"/>
              </a:spcBef>
              <a:defRPr/>
            </a:pPr>
            <a:r>
              <a:rPr lang="en-US" sz="3200" dirty="0">
                <a:solidFill>
                  <a:srgbClr val="4D4D4D"/>
                </a:solidFill>
                <a:latin typeface="+mn-lt"/>
                <a:cs typeface="+mn-cs"/>
              </a:rPr>
              <a:t>Destructive</a:t>
            </a:r>
          </a:p>
        </p:txBody>
      </p:sp>
      <p:sp>
        <p:nvSpPr>
          <p:cNvPr id="50179" name="Text Box 3">
            <a:hlinkClick r:id="rId2" action="ppaction://hlinksldjump"/>
            <a:extLst>
              <a:ext uri="{FF2B5EF4-FFF2-40B4-BE49-F238E27FC236}">
                <a16:creationId xmlns:a16="http://schemas.microsoft.com/office/drawing/2014/main" id="{78BF30A7-37CE-F6A5-4398-E336EDF0A6FE}"/>
              </a:ext>
            </a:extLst>
          </p:cNvPr>
          <p:cNvSpPr txBox="1">
            <a:spLocks noChangeArrowheads="1"/>
          </p:cNvSpPr>
          <p:nvPr/>
        </p:nvSpPr>
        <p:spPr bwMode="auto">
          <a:xfrm>
            <a:off x="473075" y="6988175"/>
            <a:ext cx="158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50000"/>
              </a:spcBef>
              <a:buClrTx/>
              <a:buFontTx/>
              <a:buNone/>
            </a:pPr>
            <a:r>
              <a:rPr lang="en-GB" altLang="en-US" sz="2400" b="1">
                <a:solidFill>
                  <a:srgbClr val="C0C0C0"/>
                </a:solidFill>
                <a:latin typeface="Monotype Corsiva" panose="03010101010201010101" pitchFamily="66" charset="0"/>
              </a:rPr>
              <a:t>Main Menu</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3">
            <a:extLst>
              <a:ext uri="{FF2B5EF4-FFF2-40B4-BE49-F238E27FC236}">
                <a16:creationId xmlns:a16="http://schemas.microsoft.com/office/drawing/2014/main" id="{37645C17-0B5B-5534-16F0-7468F548D2BF}"/>
              </a:ext>
            </a:extLst>
          </p:cNvPr>
          <p:cNvSpPr>
            <a:spLocks noGrp="1" noChangeArrowheads="1"/>
          </p:cNvSpPr>
          <p:nvPr>
            <p:ph type="body" sz="half" idx="1"/>
          </p:nvPr>
        </p:nvSpPr>
        <p:spPr>
          <a:xfrm>
            <a:off x="658813" y="1627188"/>
            <a:ext cx="3784600" cy="3554412"/>
          </a:xfrm>
        </p:spPr>
        <p:txBody>
          <a:bodyPr rtlCol="0">
            <a:normAutofit fontScale="92500" lnSpcReduction="20000"/>
          </a:bodyPr>
          <a:lstStyle/>
          <a:p>
            <a:pPr marL="0" indent="0" eaLnBrk="1" fontAlgn="auto" hangingPunct="1">
              <a:spcAft>
                <a:spcPts val="0"/>
              </a:spcAft>
              <a:buFontTx/>
              <a:buNone/>
              <a:defRPr/>
            </a:pPr>
            <a:r>
              <a:rPr lang="en-US" sz="2600" dirty="0">
                <a:solidFill>
                  <a:srgbClr val="4D4D4D"/>
                </a:solidFill>
              </a:rPr>
              <a:t>Elcometer 141 P.I.G.</a:t>
            </a:r>
          </a:p>
          <a:p>
            <a:pPr lvl="4" eaLnBrk="1" fontAlgn="auto" hangingPunct="1">
              <a:spcAft>
                <a:spcPts val="0"/>
              </a:spcAft>
              <a:defRPr/>
            </a:pPr>
            <a:endParaRPr lang="en-US" dirty="0">
              <a:solidFill>
                <a:srgbClr val="4D4D4D"/>
              </a:solidFill>
            </a:endParaRPr>
          </a:p>
          <a:p>
            <a:pPr eaLnBrk="1" fontAlgn="auto" hangingPunct="1">
              <a:spcAft>
                <a:spcPts val="0"/>
              </a:spcAft>
              <a:defRPr/>
            </a:pPr>
            <a:r>
              <a:rPr lang="en-US" sz="2000" dirty="0">
                <a:solidFill>
                  <a:srgbClr val="4D4D4D"/>
                </a:solidFill>
              </a:rPr>
              <a:t>Paint Inspection Gauge</a:t>
            </a:r>
          </a:p>
          <a:p>
            <a:pPr lvl="4" eaLnBrk="1" fontAlgn="auto" hangingPunct="1">
              <a:spcAft>
                <a:spcPts val="0"/>
              </a:spcAft>
              <a:defRPr/>
            </a:pPr>
            <a:endParaRPr lang="en-US" dirty="0">
              <a:solidFill>
                <a:srgbClr val="4D4D4D"/>
              </a:solidFill>
            </a:endParaRPr>
          </a:p>
          <a:p>
            <a:pPr lvl="1" eaLnBrk="1" fontAlgn="auto" hangingPunct="1">
              <a:spcAft>
                <a:spcPts val="0"/>
              </a:spcAft>
              <a:defRPr/>
            </a:pPr>
            <a:r>
              <a:rPr lang="en-US" dirty="0"/>
              <a:t>Different cutters for different thicknesses of coating</a:t>
            </a:r>
          </a:p>
          <a:p>
            <a:pPr lvl="3" eaLnBrk="1" fontAlgn="auto" hangingPunct="1">
              <a:spcAft>
                <a:spcPts val="0"/>
              </a:spcAft>
              <a:defRPr/>
            </a:pPr>
            <a:endParaRPr lang="en-US" dirty="0">
              <a:solidFill>
                <a:srgbClr val="4D4D4D"/>
              </a:solidFill>
            </a:endParaRPr>
          </a:p>
          <a:p>
            <a:pPr eaLnBrk="1" fontAlgn="auto" hangingPunct="1">
              <a:spcAft>
                <a:spcPts val="0"/>
              </a:spcAft>
              <a:defRPr/>
            </a:pPr>
            <a:r>
              <a:rPr lang="en-US" sz="2000" dirty="0">
                <a:solidFill>
                  <a:srgbClr val="4D4D4D"/>
                </a:solidFill>
              </a:rPr>
              <a:t>Illuminated Microscope</a:t>
            </a:r>
          </a:p>
          <a:p>
            <a:pPr lvl="1" eaLnBrk="1" fontAlgn="auto" hangingPunct="1">
              <a:spcAft>
                <a:spcPts val="0"/>
              </a:spcAft>
              <a:defRPr/>
            </a:pPr>
            <a:r>
              <a:rPr lang="en-US" dirty="0"/>
              <a:t>x50 Magnification</a:t>
            </a:r>
          </a:p>
        </p:txBody>
      </p:sp>
      <p:pic>
        <p:nvPicPr>
          <p:cNvPr id="51203" name="Picture 4" descr="141 B">
            <a:extLst>
              <a:ext uri="{FF2B5EF4-FFF2-40B4-BE49-F238E27FC236}">
                <a16:creationId xmlns:a16="http://schemas.microsoft.com/office/drawing/2014/main" id="{960B4DD0-14E9-9486-210F-9B05C041A3B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2750" y="1852613"/>
            <a:ext cx="4654550"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4">
            <a:extLst>
              <a:ext uri="{FF2B5EF4-FFF2-40B4-BE49-F238E27FC236}">
                <a16:creationId xmlns:a16="http://schemas.microsoft.com/office/drawing/2014/main" id="{9F0CD441-857F-7D14-06D1-473B13547903}"/>
              </a:ext>
            </a:extLst>
          </p:cNvPr>
          <p:cNvSpPr>
            <a:spLocks noGrp="1" noChangeArrowheads="1"/>
          </p:cNvSpPr>
          <p:nvPr>
            <p:ph type="body" sz="half" idx="1"/>
          </p:nvPr>
        </p:nvSpPr>
        <p:spPr>
          <a:xfrm>
            <a:off x="82550" y="2017713"/>
            <a:ext cx="4500563" cy="3375025"/>
          </a:xfrm>
        </p:spPr>
        <p:txBody>
          <a:bodyPr rtlCol="0">
            <a:normAutofit fontScale="77500" lnSpcReduction="20000"/>
          </a:bodyPr>
          <a:lstStyle/>
          <a:p>
            <a:pPr eaLnBrk="1" fontAlgn="auto" hangingPunct="1">
              <a:spcAft>
                <a:spcPts val="0"/>
              </a:spcAft>
              <a:buFontTx/>
              <a:buNone/>
              <a:defRPr/>
            </a:pPr>
            <a:endParaRPr lang="en-GB" sz="1200" dirty="0">
              <a:latin typeface="+mj-lt"/>
            </a:endParaRPr>
          </a:p>
          <a:p>
            <a:pPr lvl="1" eaLnBrk="1" fontAlgn="auto" hangingPunct="1">
              <a:spcAft>
                <a:spcPts val="700"/>
              </a:spcAft>
              <a:defRPr/>
            </a:pPr>
            <a:r>
              <a:rPr lang="en-GB" dirty="0"/>
              <a:t>Successor to 121/3</a:t>
            </a:r>
          </a:p>
          <a:p>
            <a:pPr lvl="1" eaLnBrk="1" fontAlgn="auto" hangingPunct="1">
              <a:spcAft>
                <a:spcPts val="700"/>
              </a:spcAft>
              <a:defRPr/>
            </a:pPr>
            <a:r>
              <a:rPr lang="en-GB" dirty="0"/>
              <a:t>Available as a standard or top</a:t>
            </a:r>
          </a:p>
          <a:p>
            <a:pPr lvl="1" eaLnBrk="1" fontAlgn="auto" hangingPunct="1">
              <a:spcAft>
                <a:spcPts val="700"/>
              </a:spcAft>
              <a:defRPr/>
            </a:pPr>
            <a:r>
              <a:rPr lang="en-GB" dirty="0"/>
              <a:t>Destructive test</a:t>
            </a:r>
          </a:p>
          <a:p>
            <a:pPr lvl="1" eaLnBrk="1" fontAlgn="auto" hangingPunct="1">
              <a:spcAft>
                <a:spcPts val="700"/>
              </a:spcAft>
              <a:defRPr/>
            </a:pPr>
            <a:r>
              <a:rPr lang="en-GB" dirty="0"/>
              <a:t>Quick, versatile method of coating thickness examination</a:t>
            </a:r>
          </a:p>
          <a:p>
            <a:pPr lvl="1" eaLnBrk="1" fontAlgn="auto" hangingPunct="1">
              <a:spcAft>
                <a:spcPts val="700"/>
              </a:spcAft>
              <a:defRPr/>
            </a:pPr>
            <a:r>
              <a:rPr lang="en-GB" dirty="0"/>
              <a:t>Top version holds 3 cutting tools</a:t>
            </a:r>
          </a:p>
          <a:p>
            <a:pPr lvl="1" eaLnBrk="1" fontAlgn="auto" hangingPunct="1">
              <a:spcAft>
                <a:spcPts val="700"/>
              </a:spcAft>
              <a:defRPr/>
            </a:pPr>
            <a:r>
              <a:rPr lang="en-GB" dirty="0"/>
              <a:t>Built in 50x microscope</a:t>
            </a:r>
          </a:p>
        </p:txBody>
      </p:sp>
      <p:pic>
        <p:nvPicPr>
          <p:cNvPr id="52227" name="Picture 3" descr="Abacusforapproval 4">
            <a:extLst>
              <a:ext uri="{FF2B5EF4-FFF2-40B4-BE49-F238E27FC236}">
                <a16:creationId xmlns:a16="http://schemas.microsoft.com/office/drawing/2014/main" id="{00532A9A-B008-C87D-4677-F5AFE2745BD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91063" y="2324100"/>
            <a:ext cx="4452937"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Rectangle 5">
            <a:extLst>
              <a:ext uri="{FF2B5EF4-FFF2-40B4-BE49-F238E27FC236}">
                <a16:creationId xmlns:a16="http://schemas.microsoft.com/office/drawing/2014/main" id="{DE3A9C52-43A5-F5D3-066D-304EDB39BCC2}"/>
              </a:ext>
            </a:extLst>
          </p:cNvPr>
          <p:cNvSpPr>
            <a:spLocks noChangeArrowheads="1"/>
          </p:cNvSpPr>
          <p:nvPr/>
        </p:nvSpPr>
        <p:spPr bwMode="auto">
          <a:xfrm>
            <a:off x="520700" y="1617663"/>
            <a:ext cx="5405438" cy="400050"/>
          </a:xfrm>
          <a:prstGeom prst="rect">
            <a:avLst/>
          </a:prstGeom>
          <a:noFill/>
          <a:ln>
            <a:noFill/>
          </a:ln>
        </p:spPr>
        <p:txBody>
          <a:bodyPr>
            <a:spAutoFit/>
          </a:bodyPr>
          <a:lstStyle/>
          <a:p>
            <a:pPr>
              <a:defRPr/>
            </a:pPr>
            <a:r>
              <a:rPr lang="en-US" sz="2000" b="1" dirty="0">
                <a:latin typeface="+mj-lt"/>
                <a:cs typeface="Arial" charset="0"/>
              </a:rPr>
              <a:t>121/4 Paint Inspection Gauge - PIG</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3">
            <a:extLst>
              <a:ext uri="{FF2B5EF4-FFF2-40B4-BE49-F238E27FC236}">
                <a16:creationId xmlns:a16="http://schemas.microsoft.com/office/drawing/2014/main" id="{105EDFDF-C082-5CCF-E351-2577C0AE2302}"/>
              </a:ext>
            </a:extLst>
          </p:cNvPr>
          <p:cNvSpPr>
            <a:spLocks noGrp="1" noChangeArrowheads="1"/>
          </p:cNvSpPr>
          <p:nvPr>
            <p:ph type="body" sz="half" idx="1"/>
          </p:nvPr>
        </p:nvSpPr>
        <p:spPr>
          <a:xfrm>
            <a:off x="152400" y="1828800"/>
            <a:ext cx="3429000" cy="4171950"/>
          </a:xfrm>
        </p:spPr>
        <p:txBody>
          <a:bodyPr rtlCol="0">
            <a:normAutofit fontScale="85000" lnSpcReduction="20000"/>
          </a:bodyPr>
          <a:lstStyle/>
          <a:p>
            <a:pPr marL="0" indent="0" eaLnBrk="1" fontAlgn="auto" hangingPunct="1">
              <a:spcAft>
                <a:spcPts val="0"/>
              </a:spcAft>
              <a:buFontTx/>
              <a:buNone/>
              <a:tabLst>
                <a:tab pos="355600" algn="l"/>
              </a:tabLst>
              <a:defRPr/>
            </a:pPr>
            <a:r>
              <a:rPr lang="en-US" sz="2000" dirty="0">
                <a:solidFill>
                  <a:srgbClr val="4D4D4D"/>
                </a:solidFill>
              </a:rPr>
              <a:t>	P.I.G. Operation</a:t>
            </a:r>
          </a:p>
          <a:p>
            <a:pPr lvl="1" eaLnBrk="1" fontAlgn="auto" hangingPunct="1">
              <a:spcAft>
                <a:spcPts val="0"/>
              </a:spcAft>
              <a:defRPr/>
            </a:pPr>
            <a:endParaRPr lang="en-US" dirty="0"/>
          </a:p>
          <a:p>
            <a:pPr lvl="1" eaLnBrk="1" fontAlgn="auto" hangingPunct="1">
              <a:spcAft>
                <a:spcPts val="0"/>
              </a:spcAft>
              <a:defRPr/>
            </a:pPr>
            <a:r>
              <a:rPr lang="en-US" dirty="0"/>
              <a:t>Sectional View of Cuts</a:t>
            </a:r>
          </a:p>
          <a:p>
            <a:pPr lvl="1" eaLnBrk="1" fontAlgn="auto" hangingPunct="1">
              <a:spcAft>
                <a:spcPts val="0"/>
              </a:spcAft>
              <a:buFontTx/>
              <a:buNone/>
              <a:defRPr/>
            </a:pPr>
            <a:endParaRPr lang="en-US" dirty="0"/>
          </a:p>
          <a:p>
            <a:pPr lvl="1" eaLnBrk="1" fontAlgn="auto" hangingPunct="1">
              <a:spcAft>
                <a:spcPts val="0"/>
              </a:spcAft>
              <a:defRPr/>
            </a:pPr>
            <a:r>
              <a:rPr lang="en-US" dirty="0"/>
              <a:t>View Through Microscope</a:t>
            </a:r>
          </a:p>
          <a:p>
            <a:pPr lvl="1" eaLnBrk="1" fontAlgn="auto" hangingPunct="1">
              <a:spcAft>
                <a:spcPts val="0"/>
              </a:spcAft>
              <a:defRPr/>
            </a:pPr>
            <a:endParaRPr lang="en-US" dirty="0"/>
          </a:p>
          <a:p>
            <a:pPr lvl="1" eaLnBrk="1" fontAlgn="auto" hangingPunct="1">
              <a:spcAft>
                <a:spcPts val="0"/>
              </a:spcAft>
              <a:defRPr/>
            </a:pPr>
            <a:r>
              <a:rPr lang="en-US" dirty="0"/>
              <a:t>Count number of divisions and multiply by cutter factor</a:t>
            </a:r>
          </a:p>
        </p:txBody>
      </p:sp>
      <p:pic>
        <p:nvPicPr>
          <p:cNvPr id="53251" name="Picture 4" descr="141CUTS">
            <a:extLst>
              <a:ext uri="{FF2B5EF4-FFF2-40B4-BE49-F238E27FC236}">
                <a16:creationId xmlns:a16="http://schemas.microsoft.com/office/drawing/2014/main" id="{3CE17740-FD83-FA7A-EA55-FBDAB6C4AB69}"/>
              </a:ext>
            </a:extLst>
          </p:cNvPr>
          <p:cNvPicPr>
            <a:picLocks noGrp="1" noChangeAspect="1" noChangeArrowheads="1"/>
          </p:cNvPicPr>
          <p:nvPr>
            <p:ph type="clipArt" sz="half" idx="2"/>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4572000" y="1474788"/>
            <a:ext cx="4311650" cy="2247900"/>
          </a:xfrm>
          <a:noFill/>
        </p:spPr>
      </p:pic>
      <p:pic>
        <p:nvPicPr>
          <p:cNvPr id="53252" name="Picture 5" descr="COAT1">
            <a:extLst>
              <a:ext uri="{FF2B5EF4-FFF2-40B4-BE49-F238E27FC236}">
                <a16:creationId xmlns:a16="http://schemas.microsoft.com/office/drawing/2014/main" id="{9498B08B-B23A-045E-C60E-B41FDA67413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7713" y="3910013"/>
            <a:ext cx="1846262"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Text Box 6">
            <a:extLst>
              <a:ext uri="{FF2B5EF4-FFF2-40B4-BE49-F238E27FC236}">
                <a16:creationId xmlns:a16="http://schemas.microsoft.com/office/drawing/2014/main" id="{4AFF55A5-84DA-4614-79B1-5B1EDA95732E}"/>
              </a:ext>
            </a:extLst>
          </p:cNvPr>
          <p:cNvSpPr txBox="1">
            <a:spLocks noChangeArrowheads="1"/>
          </p:cNvSpPr>
          <p:nvPr/>
        </p:nvSpPr>
        <p:spPr bwMode="auto">
          <a:xfrm>
            <a:off x="4851400" y="2070100"/>
            <a:ext cx="838200" cy="338138"/>
          </a:xfrm>
          <a:prstGeom prst="rect">
            <a:avLst/>
          </a:prstGeom>
          <a:noFill/>
          <a:ln>
            <a:noFill/>
          </a:ln>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defRPr/>
            </a:pPr>
            <a:r>
              <a:rPr lang="en-GB" sz="1600" dirty="0">
                <a:latin typeface="+mj-lt"/>
              </a:rPr>
              <a:t>No 1</a:t>
            </a:r>
          </a:p>
        </p:txBody>
      </p:sp>
      <p:sp>
        <p:nvSpPr>
          <p:cNvPr id="210950" name="Text Box 7">
            <a:extLst>
              <a:ext uri="{FF2B5EF4-FFF2-40B4-BE49-F238E27FC236}">
                <a16:creationId xmlns:a16="http://schemas.microsoft.com/office/drawing/2014/main" id="{CCC07A48-7AAC-65A7-D133-C76FBB5B5620}"/>
              </a:ext>
            </a:extLst>
          </p:cNvPr>
          <p:cNvSpPr txBox="1">
            <a:spLocks noChangeArrowheads="1"/>
          </p:cNvSpPr>
          <p:nvPr/>
        </p:nvSpPr>
        <p:spPr bwMode="auto">
          <a:xfrm>
            <a:off x="6008688" y="1047750"/>
            <a:ext cx="990600" cy="338138"/>
          </a:xfrm>
          <a:prstGeom prst="rect">
            <a:avLst/>
          </a:prstGeom>
          <a:noFill/>
          <a:ln>
            <a:noFill/>
          </a:ln>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defRPr/>
            </a:pPr>
            <a:r>
              <a:rPr lang="en-GB" sz="1600" dirty="0">
                <a:latin typeface="+mj-lt"/>
              </a:rPr>
              <a:t>No 4</a:t>
            </a:r>
          </a:p>
        </p:txBody>
      </p:sp>
      <p:sp>
        <p:nvSpPr>
          <p:cNvPr id="210951" name="Text Box 8">
            <a:extLst>
              <a:ext uri="{FF2B5EF4-FFF2-40B4-BE49-F238E27FC236}">
                <a16:creationId xmlns:a16="http://schemas.microsoft.com/office/drawing/2014/main" id="{43C7A4EC-2856-668F-0E6C-F12457D5651C}"/>
              </a:ext>
            </a:extLst>
          </p:cNvPr>
          <p:cNvSpPr txBox="1">
            <a:spLocks noChangeArrowheads="1"/>
          </p:cNvSpPr>
          <p:nvPr/>
        </p:nvSpPr>
        <p:spPr bwMode="auto">
          <a:xfrm>
            <a:off x="7239000" y="2438400"/>
            <a:ext cx="762000" cy="338138"/>
          </a:xfrm>
          <a:prstGeom prst="rect">
            <a:avLst/>
          </a:prstGeom>
          <a:noFill/>
          <a:ln>
            <a:noFill/>
          </a:ln>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defRPr/>
            </a:pPr>
            <a:r>
              <a:rPr lang="en-GB" sz="1600" dirty="0">
                <a:latin typeface="+mj-lt"/>
              </a:rPr>
              <a:t>No 6</a:t>
            </a:r>
          </a:p>
        </p:txBody>
      </p:sp>
      <p:sp>
        <p:nvSpPr>
          <p:cNvPr id="210952" name="Text Box 9">
            <a:extLst>
              <a:ext uri="{FF2B5EF4-FFF2-40B4-BE49-F238E27FC236}">
                <a16:creationId xmlns:a16="http://schemas.microsoft.com/office/drawing/2014/main" id="{A88DEA4C-1406-2261-81D9-21CD00AC872C}"/>
              </a:ext>
            </a:extLst>
          </p:cNvPr>
          <p:cNvSpPr txBox="1">
            <a:spLocks noChangeArrowheads="1"/>
          </p:cNvSpPr>
          <p:nvPr/>
        </p:nvSpPr>
        <p:spPr bwMode="auto">
          <a:xfrm>
            <a:off x="3586163" y="3032125"/>
            <a:ext cx="998537" cy="338138"/>
          </a:xfrm>
          <a:prstGeom prst="rect">
            <a:avLst/>
          </a:prstGeom>
          <a:noFill/>
          <a:ln>
            <a:noFill/>
          </a:ln>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r>
              <a:rPr lang="en-GB" sz="1600" dirty="0">
                <a:latin typeface="+mj-lt"/>
              </a:rPr>
              <a:t>Coating</a:t>
            </a:r>
          </a:p>
        </p:txBody>
      </p:sp>
      <p:sp>
        <p:nvSpPr>
          <p:cNvPr id="53257" name="Line 10">
            <a:extLst>
              <a:ext uri="{FF2B5EF4-FFF2-40B4-BE49-F238E27FC236}">
                <a16:creationId xmlns:a16="http://schemas.microsoft.com/office/drawing/2014/main" id="{75D01161-4514-506C-4ED9-122012512F38}"/>
              </a:ext>
            </a:extLst>
          </p:cNvPr>
          <p:cNvSpPr>
            <a:spLocks noChangeShapeType="1"/>
          </p:cNvSpPr>
          <p:nvPr/>
        </p:nvSpPr>
        <p:spPr bwMode="auto">
          <a:xfrm flipV="1">
            <a:off x="6632575" y="4992688"/>
            <a:ext cx="1176338" cy="623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ZA"/>
          </a:p>
        </p:txBody>
      </p:sp>
      <p:sp>
        <p:nvSpPr>
          <p:cNvPr id="210954" name="Text Box 11">
            <a:extLst>
              <a:ext uri="{FF2B5EF4-FFF2-40B4-BE49-F238E27FC236}">
                <a16:creationId xmlns:a16="http://schemas.microsoft.com/office/drawing/2014/main" id="{647D59A8-2EF1-4B8E-D172-D008568449F5}"/>
              </a:ext>
            </a:extLst>
          </p:cNvPr>
          <p:cNvSpPr txBox="1">
            <a:spLocks noChangeArrowheads="1"/>
          </p:cNvSpPr>
          <p:nvPr/>
        </p:nvSpPr>
        <p:spPr bwMode="auto">
          <a:xfrm>
            <a:off x="5630863" y="5675313"/>
            <a:ext cx="1611312" cy="338137"/>
          </a:xfrm>
          <a:prstGeom prst="rect">
            <a:avLst/>
          </a:prstGeom>
          <a:noFill/>
          <a:ln>
            <a:noFill/>
          </a:ln>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spcBef>
                <a:spcPct val="50000"/>
              </a:spcBef>
              <a:defRPr/>
            </a:pPr>
            <a:r>
              <a:rPr lang="en-GB" sz="1600" dirty="0">
                <a:latin typeface="+mj-lt"/>
              </a:rPr>
              <a:t>4 divisions</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0008 - 20100225_115157">
            <a:extLst>
              <a:ext uri="{FF2B5EF4-FFF2-40B4-BE49-F238E27FC236}">
                <a16:creationId xmlns:a16="http://schemas.microsoft.com/office/drawing/2014/main" id="{73134102-108B-0178-C618-266D8A087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075" y="115887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Line 4">
            <a:extLst>
              <a:ext uri="{FF2B5EF4-FFF2-40B4-BE49-F238E27FC236}">
                <a16:creationId xmlns:a16="http://schemas.microsoft.com/office/drawing/2014/main" id="{1109336E-BEF3-629A-8CB8-8335C6BD810E}"/>
              </a:ext>
            </a:extLst>
          </p:cNvPr>
          <p:cNvSpPr>
            <a:spLocks noChangeShapeType="1"/>
          </p:cNvSpPr>
          <p:nvPr/>
        </p:nvSpPr>
        <p:spPr bwMode="auto">
          <a:xfrm flipH="1">
            <a:off x="4216400" y="2781300"/>
            <a:ext cx="1028700" cy="1778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54276" name="Line 5">
            <a:extLst>
              <a:ext uri="{FF2B5EF4-FFF2-40B4-BE49-F238E27FC236}">
                <a16:creationId xmlns:a16="http://schemas.microsoft.com/office/drawing/2014/main" id="{39D59C08-B36C-7CE1-A55B-4CEB7E531272}"/>
              </a:ext>
            </a:extLst>
          </p:cNvPr>
          <p:cNvSpPr>
            <a:spLocks noChangeShapeType="1"/>
          </p:cNvSpPr>
          <p:nvPr/>
        </p:nvSpPr>
        <p:spPr bwMode="auto">
          <a:xfrm>
            <a:off x="4699000" y="3111500"/>
            <a:ext cx="488950" cy="293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54277" name="Line 6">
            <a:extLst>
              <a:ext uri="{FF2B5EF4-FFF2-40B4-BE49-F238E27FC236}">
                <a16:creationId xmlns:a16="http://schemas.microsoft.com/office/drawing/2014/main" id="{C17FCA7C-CF93-5050-FBC0-76E57E85094C}"/>
              </a:ext>
            </a:extLst>
          </p:cNvPr>
          <p:cNvSpPr>
            <a:spLocks noChangeShapeType="1"/>
          </p:cNvSpPr>
          <p:nvPr/>
        </p:nvSpPr>
        <p:spPr bwMode="auto">
          <a:xfrm>
            <a:off x="4789488" y="3236913"/>
            <a:ext cx="268287" cy="1635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54278" name="Line 7">
            <a:extLst>
              <a:ext uri="{FF2B5EF4-FFF2-40B4-BE49-F238E27FC236}">
                <a16:creationId xmlns:a16="http://schemas.microsoft.com/office/drawing/2014/main" id="{4B004599-FD17-AC72-5A42-8F1117CA1004}"/>
              </a:ext>
            </a:extLst>
          </p:cNvPr>
          <p:cNvSpPr>
            <a:spLocks noChangeShapeType="1"/>
          </p:cNvSpPr>
          <p:nvPr/>
        </p:nvSpPr>
        <p:spPr bwMode="auto">
          <a:xfrm>
            <a:off x="4752975" y="3290888"/>
            <a:ext cx="268288" cy="1635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54279" name="Line 8">
            <a:extLst>
              <a:ext uri="{FF2B5EF4-FFF2-40B4-BE49-F238E27FC236}">
                <a16:creationId xmlns:a16="http://schemas.microsoft.com/office/drawing/2014/main" id="{36F113CB-D78E-E7BE-1A64-DEB478D0697E}"/>
              </a:ext>
            </a:extLst>
          </p:cNvPr>
          <p:cNvSpPr>
            <a:spLocks noChangeShapeType="1"/>
          </p:cNvSpPr>
          <p:nvPr/>
        </p:nvSpPr>
        <p:spPr bwMode="auto">
          <a:xfrm>
            <a:off x="4719638" y="3338513"/>
            <a:ext cx="268287" cy="1635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54280" name="Line 9">
            <a:extLst>
              <a:ext uri="{FF2B5EF4-FFF2-40B4-BE49-F238E27FC236}">
                <a16:creationId xmlns:a16="http://schemas.microsoft.com/office/drawing/2014/main" id="{F15C6146-5048-6E3D-CF12-D1FF535AE161}"/>
              </a:ext>
            </a:extLst>
          </p:cNvPr>
          <p:cNvSpPr>
            <a:spLocks noChangeShapeType="1"/>
          </p:cNvSpPr>
          <p:nvPr/>
        </p:nvSpPr>
        <p:spPr bwMode="auto">
          <a:xfrm>
            <a:off x="4686300" y="3390900"/>
            <a:ext cx="268288" cy="1635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54281" name="Line 10">
            <a:extLst>
              <a:ext uri="{FF2B5EF4-FFF2-40B4-BE49-F238E27FC236}">
                <a16:creationId xmlns:a16="http://schemas.microsoft.com/office/drawing/2014/main" id="{423DECA8-FDC0-8EFE-C890-0E48E9157223}"/>
              </a:ext>
            </a:extLst>
          </p:cNvPr>
          <p:cNvSpPr>
            <a:spLocks noChangeShapeType="1"/>
          </p:cNvSpPr>
          <p:nvPr/>
        </p:nvSpPr>
        <p:spPr bwMode="auto">
          <a:xfrm>
            <a:off x="4543425" y="3360738"/>
            <a:ext cx="488950" cy="293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54282" name="Line 11">
            <a:extLst>
              <a:ext uri="{FF2B5EF4-FFF2-40B4-BE49-F238E27FC236}">
                <a16:creationId xmlns:a16="http://schemas.microsoft.com/office/drawing/2014/main" id="{8BE33A96-BD39-E350-ADEF-D6131C56F6AC}"/>
              </a:ext>
            </a:extLst>
          </p:cNvPr>
          <p:cNvSpPr>
            <a:spLocks noChangeShapeType="1"/>
          </p:cNvSpPr>
          <p:nvPr/>
        </p:nvSpPr>
        <p:spPr bwMode="auto">
          <a:xfrm>
            <a:off x="4852988" y="3143250"/>
            <a:ext cx="268287" cy="1635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54283" name="Line 12">
            <a:extLst>
              <a:ext uri="{FF2B5EF4-FFF2-40B4-BE49-F238E27FC236}">
                <a16:creationId xmlns:a16="http://schemas.microsoft.com/office/drawing/2014/main" id="{EAB3F859-640E-1A01-8CD4-277E15660C26}"/>
              </a:ext>
            </a:extLst>
          </p:cNvPr>
          <p:cNvSpPr>
            <a:spLocks noChangeShapeType="1"/>
          </p:cNvSpPr>
          <p:nvPr/>
        </p:nvSpPr>
        <p:spPr bwMode="auto">
          <a:xfrm>
            <a:off x="4638675" y="3471863"/>
            <a:ext cx="268288" cy="1635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54284" name="Line 13">
            <a:extLst>
              <a:ext uri="{FF2B5EF4-FFF2-40B4-BE49-F238E27FC236}">
                <a16:creationId xmlns:a16="http://schemas.microsoft.com/office/drawing/2014/main" id="{3CEF557D-9315-436E-3672-34C62F107A07}"/>
              </a:ext>
            </a:extLst>
          </p:cNvPr>
          <p:cNvSpPr>
            <a:spLocks noChangeShapeType="1"/>
          </p:cNvSpPr>
          <p:nvPr/>
        </p:nvSpPr>
        <p:spPr bwMode="auto">
          <a:xfrm>
            <a:off x="4610100" y="3519488"/>
            <a:ext cx="268288" cy="1635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54285" name="Line 14">
            <a:extLst>
              <a:ext uri="{FF2B5EF4-FFF2-40B4-BE49-F238E27FC236}">
                <a16:creationId xmlns:a16="http://schemas.microsoft.com/office/drawing/2014/main" id="{AC6FAD94-A357-73CC-4DB8-306066513F9E}"/>
              </a:ext>
            </a:extLst>
          </p:cNvPr>
          <p:cNvSpPr>
            <a:spLocks noChangeShapeType="1"/>
          </p:cNvSpPr>
          <p:nvPr/>
        </p:nvSpPr>
        <p:spPr bwMode="auto">
          <a:xfrm>
            <a:off x="4576763" y="3567113"/>
            <a:ext cx="268287" cy="1635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54286" name="Line 15">
            <a:extLst>
              <a:ext uri="{FF2B5EF4-FFF2-40B4-BE49-F238E27FC236}">
                <a16:creationId xmlns:a16="http://schemas.microsoft.com/office/drawing/2014/main" id="{ED668FE3-C8C9-B188-1097-981420C3AF98}"/>
              </a:ext>
            </a:extLst>
          </p:cNvPr>
          <p:cNvSpPr>
            <a:spLocks noChangeShapeType="1"/>
          </p:cNvSpPr>
          <p:nvPr/>
        </p:nvSpPr>
        <p:spPr bwMode="auto">
          <a:xfrm>
            <a:off x="4552950" y="3619500"/>
            <a:ext cx="268288" cy="1635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54287" name="Line 16">
            <a:extLst>
              <a:ext uri="{FF2B5EF4-FFF2-40B4-BE49-F238E27FC236}">
                <a16:creationId xmlns:a16="http://schemas.microsoft.com/office/drawing/2014/main" id="{10C15698-701E-5964-E159-6A74B572B145}"/>
              </a:ext>
            </a:extLst>
          </p:cNvPr>
          <p:cNvSpPr>
            <a:spLocks noChangeShapeType="1"/>
          </p:cNvSpPr>
          <p:nvPr/>
        </p:nvSpPr>
        <p:spPr bwMode="auto">
          <a:xfrm>
            <a:off x="4411663" y="3595688"/>
            <a:ext cx="488950" cy="293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54288" name="Oval 17">
            <a:extLst>
              <a:ext uri="{FF2B5EF4-FFF2-40B4-BE49-F238E27FC236}">
                <a16:creationId xmlns:a16="http://schemas.microsoft.com/office/drawing/2014/main" id="{637B1EA8-8DB2-237B-6E49-869484059C50}"/>
              </a:ext>
            </a:extLst>
          </p:cNvPr>
          <p:cNvSpPr>
            <a:spLocks noChangeArrowheads="1"/>
          </p:cNvSpPr>
          <p:nvPr/>
        </p:nvSpPr>
        <p:spPr bwMode="auto">
          <a:xfrm>
            <a:off x="3600450" y="2495550"/>
            <a:ext cx="2238375" cy="22669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a:extLst>
              <a:ext uri="{FF2B5EF4-FFF2-40B4-BE49-F238E27FC236}">
                <a16:creationId xmlns:a16="http://schemas.microsoft.com/office/drawing/2014/main" id="{51AF0102-E89A-9A43-22DE-A4A6A7E293F7}"/>
              </a:ext>
            </a:extLst>
          </p:cNvPr>
          <p:cNvSpPr txBox="1">
            <a:spLocks noChangeArrowheads="1"/>
          </p:cNvSpPr>
          <p:nvPr/>
        </p:nvSpPr>
        <p:spPr bwMode="auto">
          <a:xfrm>
            <a:off x="1582738" y="2676525"/>
            <a:ext cx="5803900" cy="1077913"/>
          </a:xfrm>
          <a:prstGeom prst="rect">
            <a:avLst/>
          </a:prstGeom>
          <a:noFill/>
          <a:ln>
            <a:noFill/>
          </a:ln>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spcBef>
                <a:spcPct val="50000"/>
              </a:spcBef>
              <a:defRPr/>
            </a:pPr>
            <a:r>
              <a:rPr lang="en-US" sz="3200" dirty="0">
                <a:solidFill>
                  <a:srgbClr val="4D4D4D"/>
                </a:solidFill>
                <a:latin typeface="+mn-lt"/>
                <a:cs typeface="+mn-cs"/>
              </a:rPr>
              <a:t>Mechanical Coating Thickness Gauges</a:t>
            </a:r>
          </a:p>
        </p:txBody>
      </p:sp>
      <p:sp>
        <p:nvSpPr>
          <p:cNvPr id="55299" name="Text Box 3">
            <a:hlinkClick r:id="rId2" action="ppaction://hlinksldjump"/>
            <a:extLst>
              <a:ext uri="{FF2B5EF4-FFF2-40B4-BE49-F238E27FC236}">
                <a16:creationId xmlns:a16="http://schemas.microsoft.com/office/drawing/2014/main" id="{C2E3D65E-CEBB-0D3B-74E4-E8FAE2BF83AD}"/>
              </a:ext>
            </a:extLst>
          </p:cNvPr>
          <p:cNvSpPr txBox="1">
            <a:spLocks noChangeArrowheads="1"/>
          </p:cNvSpPr>
          <p:nvPr/>
        </p:nvSpPr>
        <p:spPr bwMode="auto">
          <a:xfrm>
            <a:off x="473075" y="7000875"/>
            <a:ext cx="158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50000"/>
              </a:spcBef>
              <a:buClrTx/>
              <a:buFontTx/>
              <a:buNone/>
            </a:pPr>
            <a:r>
              <a:rPr lang="en-GB" altLang="en-US" sz="2400" b="1">
                <a:solidFill>
                  <a:srgbClr val="C0C0C0"/>
                </a:solidFill>
                <a:latin typeface="Monotype Corsiva" panose="03010101010201010101" pitchFamily="66" charset="0"/>
              </a:rPr>
              <a:t>Main Menu</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3">
            <a:extLst>
              <a:ext uri="{FF2B5EF4-FFF2-40B4-BE49-F238E27FC236}">
                <a16:creationId xmlns:a16="http://schemas.microsoft.com/office/drawing/2014/main" id="{0DCB348E-7E83-72F0-3656-7CDD3CC548D0}"/>
              </a:ext>
            </a:extLst>
          </p:cNvPr>
          <p:cNvSpPr>
            <a:spLocks noGrp="1" noChangeArrowheads="1"/>
          </p:cNvSpPr>
          <p:nvPr>
            <p:ph type="body" sz="half" idx="1"/>
          </p:nvPr>
        </p:nvSpPr>
        <p:spPr>
          <a:xfrm>
            <a:off x="228600" y="1536700"/>
            <a:ext cx="4241800" cy="4140200"/>
          </a:xfrm>
        </p:spPr>
        <p:txBody>
          <a:bodyPr rtlCol="0">
            <a:normAutofit fontScale="77500" lnSpcReduction="20000"/>
          </a:bodyPr>
          <a:lstStyle/>
          <a:p>
            <a:pPr marL="0" indent="0" eaLnBrk="1" fontAlgn="auto" hangingPunct="1">
              <a:spcAft>
                <a:spcPts val="0"/>
              </a:spcAft>
              <a:buFontTx/>
              <a:buNone/>
              <a:tabLst>
                <a:tab pos="355600" algn="l"/>
              </a:tabLst>
              <a:defRPr/>
            </a:pPr>
            <a:r>
              <a:rPr lang="en-US" sz="2000" dirty="0">
                <a:solidFill>
                  <a:srgbClr val="4D4D4D"/>
                </a:solidFill>
              </a:rPr>
              <a:t>	Elcometer 211</a:t>
            </a:r>
          </a:p>
          <a:p>
            <a:pPr lvl="4" eaLnBrk="1" fontAlgn="auto" hangingPunct="1">
              <a:spcAft>
                <a:spcPts val="0"/>
              </a:spcAft>
              <a:defRPr/>
            </a:pPr>
            <a:endParaRPr lang="en-US" dirty="0">
              <a:solidFill>
                <a:srgbClr val="4D4D4D"/>
              </a:solidFill>
            </a:endParaRPr>
          </a:p>
          <a:p>
            <a:pPr lvl="1" eaLnBrk="1" fontAlgn="auto" hangingPunct="1">
              <a:lnSpc>
                <a:spcPct val="0"/>
              </a:lnSpc>
              <a:spcAft>
                <a:spcPts val="0"/>
              </a:spcAft>
              <a:defRPr/>
            </a:pPr>
            <a:endParaRPr lang="en-US" dirty="0"/>
          </a:p>
          <a:p>
            <a:pPr lvl="1" eaLnBrk="1" fontAlgn="auto" hangingPunct="1">
              <a:spcAft>
                <a:spcPts val="700"/>
              </a:spcAft>
              <a:defRPr/>
            </a:pPr>
            <a:r>
              <a:rPr lang="en-US" dirty="0"/>
              <a:t>Known as the Banana Gauge</a:t>
            </a:r>
          </a:p>
          <a:p>
            <a:pPr lvl="1" eaLnBrk="1" fontAlgn="auto" hangingPunct="1">
              <a:spcAft>
                <a:spcPts val="700"/>
              </a:spcAft>
              <a:defRPr/>
            </a:pPr>
            <a:r>
              <a:rPr lang="en-US" dirty="0"/>
              <a:t>± 5% accuracy</a:t>
            </a:r>
          </a:p>
          <a:p>
            <a:pPr lvl="1" eaLnBrk="1" fontAlgn="auto" hangingPunct="1">
              <a:spcAft>
                <a:spcPts val="700"/>
              </a:spcAft>
              <a:defRPr/>
            </a:pPr>
            <a:r>
              <a:rPr lang="en-US" dirty="0"/>
              <a:t>“Fixed” calibration</a:t>
            </a:r>
          </a:p>
          <a:p>
            <a:pPr lvl="1" eaLnBrk="1" fontAlgn="auto" hangingPunct="1">
              <a:spcAft>
                <a:spcPts val="700"/>
              </a:spcAft>
              <a:defRPr/>
            </a:pPr>
            <a:r>
              <a:rPr lang="en-US" dirty="0"/>
              <a:t>Metric &amp; Imperial Scale options </a:t>
            </a:r>
          </a:p>
          <a:p>
            <a:pPr lvl="1" eaLnBrk="1" fontAlgn="auto" hangingPunct="1">
              <a:spcAft>
                <a:spcPts val="700"/>
              </a:spcAft>
              <a:defRPr/>
            </a:pPr>
            <a:r>
              <a:rPr lang="en-US" dirty="0"/>
              <a:t>Used in hazardous environments</a:t>
            </a:r>
          </a:p>
          <a:p>
            <a:pPr lvl="1" eaLnBrk="1" fontAlgn="auto" hangingPunct="1">
              <a:spcAft>
                <a:spcPts val="700"/>
              </a:spcAft>
              <a:defRPr/>
            </a:pPr>
            <a:r>
              <a:rPr lang="en-US" dirty="0"/>
              <a:t>Can be used underwater</a:t>
            </a:r>
          </a:p>
        </p:txBody>
      </p:sp>
      <p:pic>
        <p:nvPicPr>
          <p:cNvPr id="56323" name="Picture 4" descr="211 banana">
            <a:extLst>
              <a:ext uri="{FF2B5EF4-FFF2-40B4-BE49-F238E27FC236}">
                <a16:creationId xmlns:a16="http://schemas.microsoft.com/office/drawing/2014/main" id="{FF6A054C-FEB5-F1A0-578B-1FE4755756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0825" y="1879600"/>
            <a:ext cx="2932113"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a:extLst>
              <a:ext uri="{FF2B5EF4-FFF2-40B4-BE49-F238E27FC236}">
                <a16:creationId xmlns:a16="http://schemas.microsoft.com/office/drawing/2014/main" id="{100AF1FA-211D-5455-AA25-E3B249B4DE54}"/>
              </a:ext>
            </a:extLst>
          </p:cNvPr>
          <p:cNvSpPr txBox="1">
            <a:spLocks noChangeArrowheads="1"/>
          </p:cNvSpPr>
          <p:nvPr/>
        </p:nvSpPr>
        <p:spPr bwMode="auto">
          <a:xfrm>
            <a:off x="1651000" y="2362200"/>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50000"/>
              </a:spcBef>
              <a:buClrTx/>
              <a:buFontTx/>
              <a:buNone/>
            </a:pPr>
            <a:endParaRPr lang="en-US" altLang="en-US" sz="2400">
              <a:latin typeface="Times New Roman" panose="02020603050405020304" pitchFamily="18" charset="0"/>
            </a:endParaRPr>
          </a:p>
        </p:txBody>
      </p:sp>
      <p:sp>
        <p:nvSpPr>
          <p:cNvPr id="92163" name="Text Box 3">
            <a:extLst>
              <a:ext uri="{FF2B5EF4-FFF2-40B4-BE49-F238E27FC236}">
                <a16:creationId xmlns:a16="http://schemas.microsoft.com/office/drawing/2014/main" id="{0C750572-0BBA-120A-1C13-E13F283774F5}"/>
              </a:ext>
            </a:extLst>
          </p:cNvPr>
          <p:cNvSpPr txBox="1">
            <a:spLocks noChangeArrowheads="1"/>
          </p:cNvSpPr>
          <p:nvPr/>
        </p:nvSpPr>
        <p:spPr bwMode="auto">
          <a:xfrm>
            <a:off x="2222500" y="2819400"/>
            <a:ext cx="4572000" cy="1077913"/>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sz="3200" dirty="0">
                <a:solidFill>
                  <a:srgbClr val="4D4D4D"/>
                </a:solidFill>
                <a:latin typeface="+mn-lt"/>
                <a:cs typeface="+mn-cs"/>
              </a:rPr>
              <a:t>Electronic Coating Thickness Gauges</a:t>
            </a:r>
          </a:p>
        </p:txBody>
      </p:sp>
      <p:sp>
        <p:nvSpPr>
          <p:cNvPr id="57348" name="Text Box 4">
            <a:hlinkClick r:id="rId2" action="ppaction://hlinksldjump"/>
            <a:extLst>
              <a:ext uri="{FF2B5EF4-FFF2-40B4-BE49-F238E27FC236}">
                <a16:creationId xmlns:a16="http://schemas.microsoft.com/office/drawing/2014/main" id="{D2711E38-58E6-0F05-18C6-9B52067551C3}"/>
              </a:ext>
            </a:extLst>
          </p:cNvPr>
          <p:cNvSpPr txBox="1">
            <a:spLocks noChangeArrowheads="1"/>
          </p:cNvSpPr>
          <p:nvPr/>
        </p:nvSpPr>
        <p:spPr bwMode="auto">
          <a:xfrm>
            <a:off x="473075" y="6873875"/>
            <a:ext cx="158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50000"/>
              </a:spcBef>
              <a:buClrTx/>
              <a:buFontTx/>
              <a:buNone/>
            </a:pPr>
            <a:r>
              <a:rPr lang="en-GB" altLang="en-US" sz="2400" b="1">
                <a:solidFill>
                  <a:srgbClr val="C0C0C0"/>
                </a:solidFill>
                <a:latin typeface="Monotype Corsiva" panose="03010101010201010101" pitchFamily="66" charset="0"/>
              </a:rPr>
              <a:t>Main Menu</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7BB210D-BDD3-915B-DF87-B8EDD6B0FF2B}"/>
              </a:ext>
            </a:extLst>
          </p:cNvPr>
          <p:cNvSpPr>
            <a:spLocks noGrp="1" noChangeArrowheads="1"/>
          </p:cNvSpPr>
          <p:nvPr>
            <p:ph idx="1"/>
          </p:nvPr>
        </p:nvSpPr>
        <p:spPr>
          <a:xfrm>
            <a:off x="179388" y="1198563"/>
            <a:ext cx="9217025" cy="1439862"/>
          </a:xfrm>
        </p:spPr>
        <p:txBody>
          <a:bodyPr rtlCol="0">
            <a:normAutofit fontScale="25000" lnSpcReduction="20000"/>
          </a:bodyPr>
          <a:lstStyle/>
          <a:p>
            <a:pPr marL="457200" lvl="2" indent="0" eaLnBrk="1" fontAlgn="auto" hangingPunct="1">
              <a:lnSpc>
                <a:spcPct val="90000"/>
              </a:lnSpc>
              <a:spcAft>
                <a:spcPts val="0"/>
              </a:spcAft>
              <a:buFontTx/>
              <a:buNone/>
              <a:defRPr/>
            </a:pPr>
            <a:r>
              <a:rPr lang="en-GB" sz="9600" dirty="0"/>
              <a:t>Profile </a:t>
            </a:r>
            <a:r>
              <a:rPr lang="en-GB" sz="9600" dirty="0" err="1"/>
              <a:t>vs</a:t>
            </a:r>
            <a:r>
              <a:rPr lang="en-GB" sz="9600" dirty="0"/>
              <a:t> Roughness</a:t>
            </a:r>
          </a:p>
          <a:p>
            <a:pPr marL="638175" lvl="2" indent="-180975" eaLnBrk="1" fontAlgn="auto" hangingPunct="1">
              <a:lnSpc>
                <a:spcPct val="90000"/>
              </a:lnSpc>
              <a:spcAft>
                <a:spcPts val="0"/>
              </a:spcAft>
              <a:defRPr/>
            </a:pPr>
            <a:endParaRPr lang="en-GB" sz="9600" dirty="0"/>
          </a:p>
          <a:p>
            <a:pPr marL="638175" lvl="2" indent="-180975" eaLnBrk="1" fontAlgn="auto" hangingPunct="1">
              <a:lnSpc>
                <a:spcPct val="90000"/>
              </a:lnSpc>
              <a:spcAft>
                <a:spcPts val="0"/>
              </a:spcAft>
              <a:defRPr/>
            </a:pPr>
            <a:r>
              <a:rPr lang="en-GB" sz="9600" dirty="0"/>
              <a:t>Profile is not the same as roughness and vice versa</a:t>
            </a:r>
          </a:p>
          <a:p>
            <a:pPr marL="638175" lvl="2" indent="-180975" eaLnBrk="1" fontAlgn="auto" hangingPunct="1">
              <a:lnSpc>
                <a:spcPct val="90000"/>
              </a:lnSpc>
              <a:spcAft>
                <a:spcPts val="0"/>
              </a:spcAft>
              <a:defRPr/>
            </a:pPr>
            <a:r>
              <a:rPr lang="en-GB" sz="9600" dirty="0"/>
              <a:t>Profile is measured by average peak to valley height in a small area</a:t>
            </a:r>
          </a:p>
          <a:p>
            <a:pPr marL="638175" lvl="2" indent="-180975" eaLnBrk="1" fontAlgn="auto" hangingPunct="1">
              <a:lnSpc>
                <a:spcPct val="90000"/>
              </a:lnSpc>
              <a:spcAft>
                <a:spcPts val="0"/>
              </a:spcAft>
              <a:defRPr/>
            </a:pPr>
            <a:r>
              <a:rPr lang="en-GB" sz="9600" dirty="0"/>
              <a:t>Roughness measures amplitude fluctuations over a wavelength</a:t>
            </a:r>
          </a:p>
          <a:p>
            <a:pPr marL="638175" lvl="2" indent="-180975" eaLnBrk="1" fontAlgn="auto" hangingPunct="1">
              <a:lnSpc>
                <a:spcPct val="90000"/>
              </a:lnSpc>
              <a:spcAft>
                <a:spcPts val="0"/>
              </a:spcAft>
              <a:defRPr/>
            </a:pPr>
            <a:endParaRPr lang="en-GB" sz="9600" dirty="0"/>
          </a:p>
          <a:p>
            <a:pPr marL="638175" lvl="2" indent="-180975" eaLnBrk="1" fontAlgn="auto" hangingPunct="1">
              <a:lnSpc>
                <a:spcPct val="90000"/>
              </a:lnSpc>
              <a:spcAft>
                <a:spcPts val="0"/>
              </a:spcAft>
              <a:defRPr/>
            </a:pPr>
            <a:r>
              <a:rPr lang="en-GB" sz="9600" dirty="0"/>
              <a:t>Consider the following surfaces :-</a:t>
            </a:r>
          </a:p>
          <a:p>
            <a:pPr lvl="1" eaLnBrk="1" fontAlgn="auto" hangingPunct="1">
              <a:lnSpc>
                <a:spcPct val="90000"/>
              </a:lnSpc>
              <a:spcAft>
                <a:spcPts val="0"/>
              </a:spcAft>
              <a:buFontTx/>
              <a:buNone/>
              <a:defRPr/>
            </a:pPr>
            <a:endParaRPr lang="en-GB" sz="1800" dirty="0">
              <a:solidFill>
                <a:srgbClr val="C0C0C0"/>
              </a:solidFill>
            </a:endParaRPr>
          </a:p>
          <a:p>
            <a:pPr lvl="1" eaLnBrk="1" fontAlgn="auto" hangingPunct="1">
              <a:lnSpc>
                <a:spcPct val="90000"/>
              </a:lnSpc>
              <a:spcAft>
                <a:spcPts val="0"/>
              </a:spcAft>
              <a:buFontTx/>
              <a:buNone/>
              <a:defRPr/>
            </a:pPr>
            <a:endParaRPr lang="en-GB" sz="1800" dirty="0">
              <a:solidFill>
                <a:srgbClr val="C0C0C0"/>
              </a:solidFill>
            </a:endParaRPr>
          </a:p>
        </p:txBody>
      </p:sp>
      <p:sp>
        <p:nvSpPr>
          <p:cNvPr id="12291" name="Freeform 8">
            <a:extLst>
              <a:ext uri="{FF2B5EF4-FFF2-40B4-BE49-F238E27FC236}">
                <a16:creationId xmlns:a16="http://schemas.microsoft.com/office/drawing/2014/main" id="{E28780C1-FC66-E6A4-4E60-24F52FF889B9}"/>
              </a:ext>
            </a:extLst>
          </p:cNvPr>
          <p:cNvSpPr>
            <a:spLocks/>
          </p:cNvSpPr>
          <p:nvPr/>
        </p:nvSpPr>
        <p:spPr bwMode="auto">
          <a:xfrm>
            <a:off x="1485900" y="3852863"/>
            <a:ext cx="1141413" cy="2057400"/>
          </a:xfrm>
          <a:custGeom>
            <a:avLst/>
            <a:gdLst>
              <a:gd name="T0" fmla="*/ 0 w 719"/>
              <a:gd name="T1" fmla="*/ 2147483647 h 1296"/>
              <a:gd name="T2" fmla="*/ 2147483647 w 719"/>
              <a:gd name="T3" fmla="*/ 2147483647 h 1296"/>
              <a:gd name="T4" fmla="*/ 2147483647 w 719"/>
              <a:gd name="T5" fmla="*/ 2147483647 h 1296"/>
              <a:gd name="T6" fmla="*/ 2147483647 w 719"/>
              <a:gd name="T7" fmla="*/ 2147483647 h 1296"/>
              <a:gd name="T8" fmla="*/ 2147483647 w 719"/>
              <a:gd name="T9" fmla="*/ 2147483647 h 1296"/>
              <a:gd name="T10" fmla="*/ 2147483647 w 719"/>
              <a:gd name="T11" fmla="*/ 2147483647 h 1296"/>
              <a:gd name="T12" fmla="*/ 2147483647 w 719"/>
              <a:gd name="T13" fmla="*/ 2147483647 h 1296"/>
              <a:gd name="T14" fmla="*/ 2147483647 w 719"/>
              <a:gd name="T15" fmla="*/ 2147483647 h 1296"/>
              <a:gd name="T16" fmla="*/ 2147483647 w 719"/>
              <a:gd name="T17" fmla="*/ 2147483647 h 1296"/>
              <a:gd name="T18" fmla="*/ 2147483647 w 719"/>
              <a:gd name="T19" fmla="*/ 2147483647 h 1296"/>
              <a:gd name="T20" fmla="*/ 2147483647 w 719"/>
              <a:gd name="T21" fmla="*/ 2147483647 h 12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9"/>
              <a:gd name="T34" fmla="*/ 0 h 1296"/>
              <a:gd name="T35" fmla="*/ 719 w 719"/>
              <a:gd name="T36" fmla="*/ 1296 h 12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9" h="1296">
                <a:moveTo>
                  <a:pt x="0" y="877"/>
                </a:moveTo>
                <a:cubicBezTo>
                  <a:pt x="9" y="438"/>
                  <a:pt x="19" y="0"/>
                  <a:pt x="40" y="69"/>
                </a:cubicBezTo>
                <a:cubicBezTo>
                  <a:pt x="61" y="138"/>
                  <a:pt x="100" y="1293"/>
                  <a:pt x="128" y="1293"/>
                </a:cubicBezTo>
                <a:cubicBezTo>
                  <a:pt x="156" y="1293"/>
                  <a:pt x="184" y="69"/>
                  <a:pt x="208" y="69"/>
                </a:cubicBezTo>
                <a:cubicBezTo>
                  <a:pt x="232" y="69"/>
                  <a:pt x="241" y="1290"/>
                  <a:pt x="272" y="1293"/>
                </a:cubicBezTo>
                <a:cubicBezTo>
                  <a:pt x="303" y="1296"/>
                  <a:pt x="367" y="85"/>
                  <a:pt x="392" y="85"/>
                </a:cubicBezTo>
                <a:cubicBezTo>
                  <a:pt x="417" y="85"/>
                  <a:pt x="400" y="1293"/>
                  <a:pt x="424" y="1293"/>
                </a:cubicBezTo>
                <a:cubicBezTo>
                  <a:pt x="448" y="1293"/>
                  <a:pt x="513" y="86"/>
                  <a:pt x="536" y="85"/>
                </a:cubicBezTo>
                <a:cubicBezTo>
                  <a:pt x="559" y="84"/>
                  <a:pt x="533" y="1285"/>
                  <a:pt x="560" y="1285"/>
                </a:cubicBezTo>
                <a:cubicBezTo>
                  <a:pt x="587" y="1285"/>
                  <a:pt x="673" y="85"/>
                  <a:pt x="696" y="85"/>
                </a:cubicBezTo>
                <a:cubicBezTo>
                  <a:pt x="719" y="85"/>
                  <a:pt x="707" y="685"/>
                  <a:pt x="696" y="128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ZA"/>
          </a:p>
        </p:txBody>
      </p:sp>
      <p:sp>
        <p:nvSpPr>
          <p:cNvPr id="12292" name="Freeform 9">
            <a:extLst>
              <a:ext uri="{FF2B5EF4-FFF2-40B4-BE49-F238E27FC236}">
                <a16:creationId xmlns:a16="http://schemas.microsoft.com/office/drawing/2014/main" id="{386FEE78-4055-CE10-920D-BF5BFE09D47F}"/>
              </a:ext>
            </a:extLst>
          </p:cNvPr>
          <p:cNvSpPr>
            <a:spLocks/>
          </p:cNvSpPr>
          <p:nvPr/>
        </p:nvSpPr>
        <p:spPr bwMode="auto">
          <a:xfrm>
            <a:off x="4787900" y="3892550"/>
            <a:ext cx="2971800" cy="2057400"/>
          </a:xfrm>
          <a:custGeom>
            <a:avLst/>
            <a:gdLst>
              <a:gd name="T0" fmla="*/ 0 w 1872"/>
              <a:gd name="T1" fmla="*/ 2147483647 h 1296"/>
              <a:gd name="T2" fmla="*/ 2147483647 w 1872"/>
              <a:gd name="T3" fmla="*/ 2147483647 h 1296"/>
              <a:gd name="T4" fmla="*/ 2147483647 w 1872"/>
              <a:gd name="T5" fmla="*/ 2147483647 h 1296"/>
              <a:gd name="T6" fmla="*/ 2147483647 w 1872"/>
              <a:gd name="T7" fmla="*/ 2147483647 h 1296"/>
              <a:gd name="T8" fmla="*/ 2147483647 w 1872"/>
              <a:gd name="T9" fmla="*/ 2147483647 h 1296"/>
              <a:gd name="T10" fmla="*/ 2147483647 w 1872"/>
              <a:gd name="T11" fmla="*/ 2147483647 h 1296"/>
              <a:gd name="T12" fmla="*/ 0 60000 65536"/>
              <a:gd name="T13" fmla="*/ 0 60000 65536"/>
              <a:gd name="T14" fmla="*/ 0 60000 65536"/>
              <a:gd name="T15" fmla="*/ 0 60000 65536"/>
              <a:gd name="T16" fmla="*/ 0 60000 65536"/>
              <a:gd name="T17" fmla="*/ 0 60000 65536"/>
              <a:gd name="T18" fmla="*/ 0 w 1872"/>
              <a:gd name="T19" fmla="*/ 0 h 1296"/>
              <a:gd name="T20" fmla="*/ 1872 w 1872"/>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1872" h="1296">
                <a:moveTo>
                  <a:pt x="0" y="828"/>
                </a:moveTo>
                <a:cubicBezTo>
                  <a:pt x="104" y="414"/>
                  <a:pt x="209" y="0"/>
                  <a:pt x="336" y="76"/>
                </a:cubicBezTo>
                <a:cubicBezTo>
                  <a:pt x="463" y="152"/>
                  <a:pt x="629" y="1281"/>
                  <a:pt x="760" y="1284"/>
                </a:cubicBezTo>
                <a:cubicBezTo>
                  <a:pt x="891" y="1287"/>
                  <a:pt x="995" y="91"/>
                  <a:pt x="1120" y="92"/>
                </a:cubicBezTo>
                <a:cubicBezTo>
                  <a:pt x="1245" y="93"/>
                  <a:pt x="1387" y="1288"/>
                  <a:pt x="1512" y="1292"/>
                </a:cubicBezTo>
                <a:cubicBezTo>
                  <a:pt x="1637" y="1296"/>
                  <a:pt x="1754" y="706"/>
                  <a:pt x="1872" y="1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ZA"/>
          </a:p>
        </p:txBody>
      </p:sp>
    </p:spTree>
  </p:cSld>
  <p:clrMapOvr>
    <a:masterClrMapping/>
  </p:clrMapOvr>
  <p:transition spd="med" advTm="100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a:extLst>
              <a:ext uri="{FF2B5EF4-FFF2-40B4-BE49-F238E27FC236}">
                <a16:creationId xmlns:a16="http://schemas.microsoft.com/office/drawing/2014/main" id="{B4967FD6-BCC7-DA72-4049-FE057BBB9D52}"/>
              </a:ext>
            </a:extLst>
          </p:cNvPr>
          <p:cNvSpPr>
            <a:spLocks noGrp="1" noChangeArrowheads="1"/>
          </p:cNvSpPr>
          <p:nvPr>
            <p:ph idx="1"/>
          </p:nvPr>
        </p:nvSpPr>
        <p:spPr>
          <a:xfrm>
            <a:off x="393700" y="1905000"/>
            <a:ext cx="8159750" cy="4171950"/>
          </a:xfrm>
        </p:spPr>
        <p:txBody>
          <a:bodyPr rtlCol="0">
            <a:normAutofit/>
          </a:bodyPr>
          <a:lstStyle/>
          <a:p>
            <a:pPr eaLnBrk="1" fontAlgn="auto" hangingPunct="1">
              <a:spcAft>
                <a:spcPts val="0"/>
              </a:spcAft>
              <a:buFontTx/>
              <a:buNone/>
              <a:defRPr/>
            </a:pPr>
            <a:r>
              <a:rPr lang="en-GB" sz="2000" dirty="0">
                <a:solidFill>
                  <a:srgbClr val="4D4D4D"/>
                </a:solidFill>
              </a:rPr>
              <a:t>First Principles ….</a:t>
            </a:r>
          </a:p>
          <a:p>
            <a:pPr eaLnBrk="1" fontAlgn="auto" hangingPunct="1">
              <a:spcAft>
                <a:spcPts val="0"/>
              </a:spcAft>
              <a:buFontTx/>
              <a:buNone/>
              <a:defRPr/>
            </a:pPr>
            <a:endParaRPr lang="en-GB" sz="2000" dirty="0">
              <a:solidFill>
                <a:srgbClr val="4D4D4D"/>
              </a:solidFill>
            </a:endParaRPr>
          </a:p>
          <a:p>
            <a:pPr marL="0" indent="-400050" eaLnBrk="1" fontAlgn="auto" hangingPunct="1">
              <a:spcAft>
                <a:spcPts val="500"/>
              </a:spcAft>
              <a:defRPr/>
            </a:pPr>
            <a:r>
              <a:rPr lang="en-GB" sz="2000" dirty="0">
                <a:solidFill>
                  <a:srgbClr val="4D4D4D"/>
                </a:solidFill>
              </a:rPr>
              <a:t>Electronic gauges can only measure on </a:t>
            </a:r>
          </a:p>
          <a:p>
            <a:pPr marL="0" indent="0" eaLnBrk="1" fontAlgn="auto" hangingPunct="1">
              <a:spcAft>
                <a:spcPts val="500"/>
              </a:spcAft>
              <a:buFontTx/>
              <a:buNone/>
              <a:defRPr/>
            </a:pPr>
            <a:r>
              <a:rPr lang="en-GB" sz="2000" dirty="0">
                <a:solidFill>
                  <a:srgbClr val="4D4D4D"/>
                </a:solidFill>
              </a:rPr>
              <a:t>      metallic substrates</a:t>
            </a:r>
          </a:p>
          <a:p>
            <a:pPr marL="0" indent="-400050" eaLnBrk="1" fontAlgn="auto" hangingPunct="1">
              <a:spcAft>
                <a:spcPts val="500"/>
              </a:spcAft>
              <a:defRPr/>
            </a:pPr>
            <a:r>
              <a:rPr lang="en-GB" sz="2000" dirty="0">
                <a:solidFill>
                  <a:srgbClr val="4D4D4D"/>
                </a:solidFill>
              </a:rPr>
              <a:t>If the substrate is magnetic ( ferrous ) then the </a:t>
            </a:r>
          </a:p>
          <a:p>
            <a:pPr marL="0" indent="0" eaLnBrk="1" fontAlgn="auto" hangingPunct="1">
              <a:spcAft>
                <a:spcPts val="500"/>
              </a:spcAft>
              <a:buFontTx/>
              <a:buNone/>
              <a:defRPr/>
            </a:pPr>
            <a:r>
              <a:rPr lang="en-GB" sz="2000" dirty="0">
                <a:solidFill>
                  <a:srgbClr val="4D4D4D"/>
                </a:solidFill>
              </a:rPr>
              <a:t>      gauge uses Electromagnetic Induction</a:t>
            </a:r>
          </a:p>
          <a:p>
            <a:pPr marL="0" indent="-400050" eaLnBrk="1" fontAlgn="auto" hangingPunct="1">
              <a:spcAft>
                <a:spcPts val="500"/>
              </a:spcAft>
              <a:defRPr/>
            </a:pPr>
            <a:r>
              <a:rPr lang="en-GB" sz="2000" dirty="0">
                <a:solidFill>
                  <a:srgbClr val="4D4D4D"/>
                </a:solidFill>
              </a:rPr>
              <a:t>If the substrate is non-ferrous ( non magnetic )</a:t>
            </a:r>
          </a:p>
          <a:p>
            <a:pPr marL="0" indent="0" eaLnBrk="1" fontAlgn="auto" hangingPunct="1">
              <a:spcAft>
                <a:spcPts val="500"/>
              </a:spcAft>
              <a:buFontTx/>
              <a:buNone/>
              <a:defRPr/>
            </a:pPr>
            <a:r>
              <a:rPr lang="en-GB" sz="2000" dirty="0">
                <a:solidFill>
                  <a:srgbClr val="4D4D4D"/>
                </a:solidFill>
              </a:rPr>
              <a:t>      then the gauge uses Eddy Current technique</a:t>
            </a:r>
          </a:p>
          <a:p>
            <a:pPr marL="400050" lvl="2" indent="0" eaLnBrk="1" fontAlgn="auto" hangingPunct="1">
              <a:spcAft>
                <a:spcPts val="500"/>
              </a:spcAft>
              <a:buFontTx/>
              <a:buNone/>
              <a:defRPr/>
            </a:pPr>
            <a:endParaRPr lang="en-GB" sz="1600" dirty="0">
              <a:latin typeface="+mj-lt"/>
            </a:endParaRPr>
          </a:p>
        </p:txBody>
      </p:sp>
      <p:pic>
        <p:nvPicPr>
          <p:cNvPr id="58371" name="Picture 2" descr="http://www.ece.neu.edu/faculty/nian/mom/img/How%20Magnets%20Work/electromagnet.jpg">
            <a:hlinkClick r:id="rId3"/>
            <a:extLst>
              <a:ext uri="{FF2B5EF4-FFF2-40B4-BE49-F238E27FC236}">
                <a16:creationId xmlns:a16="http://schemas.microsoft.com/office/drawing/2014/main" id="{F331349E-2BF5-811F-4F86-8DF98F0624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8725" y="2047875"/>
            <a:ext cx="273050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a:extLst>
              <a:ext uri="{FF2B5EF4-FFF2-40B4-BE49-F238E27FC236}">
                <a16:creationId xmlns:a16="http://schemas.microsoft.com/office/drawing/2014/main" id="{02C9D10A-CA00-1185-404F-290DB38AF270}"/>
              </a:ext>
            </a:extLst>
          </p:cNvPr>
          <p:cNvSpPr>
            <a:spLocks noGrp="1" noChangeArrowheads="1"/>
          </p:cNvSpPr>
          <p:nvPr>
            <p:ph idx="1"/>
          </p:nvPr>
        </p:nvSpPr>
        <p:spPr>
          <a:xfrm>
            <a:off x="393700" y="1905000"/>
            <a:ext cx="8159750" cy="4171950"/>
          </a:xfrm>
        </p:spPr>
        <p:txBody>
          <a:bodyPr rtlCol="0">
            <a:normAutofit/>
          </a:bodyPr>
          <a:lstStyle/>
          <a:p>
            <a:pPr eaLnBrk="1" fontAlgn="auto" hangingPunct="1">
              <a:spcAft>
                <a:spcPts val="0"/>
              </a:spcAft>
              <a:buFontTx/>
              <a:buNone/>
              <a:defRPr/>
            </a:pPr>
            <a:r>
              <a:rPr lang="en-GB" sz="2000" dirty="0">
                <a:solidFill>
                  <a:srgbClr val="4D4D4D"/>
                </a:solidFill>
              </a:rPr>
              <a:t>Electromagnetic Induction</a:t>
            </a:r>
          </a:p>
          <a:p>
            <a:pPr eaLnBrk="1" fontAlgn="auto" hangingPunct="1">
              <a:spcAft>
                <a:spcPts val="0"/>
              </a:spcAft>
              <a:buFontTx/>
              <a:buNone/>
              <a:defRPr/>
            </a:pPr>
            <a:endParaRPr lang="en-GB" sz="2000" dirty="0">
              <a:solidFill>
                <a:srgbClr val="4D4D4D"/>
              </a:solidFill>
            </a:endParaRPr>
          </a:p>
          <a:p>
            <a:pPr marL="0" indent="-400050" eaLnBrk="1" fontAlgn="auto" hangingPunct="1">
              <a:spcAft>
                <a:spcPts val="500"/>
              </a:spcAft>
              <a:defRPr/>
            </a:pPr>
            <a:r>
              <a:rPr lang="en-GB" sz="2000" dirty="0">
                <a:solidFill>
                  <a:srgbClr val="4D4D4D"/>
                </a:solidFill>
              </a:rPr>
              <a:t>Coils inside the gauge generate a low frequency magnetic field.</a:t>
            </a:r>
          </a:p>
          <a:p>
            <a:pPr marL="0" indent="-400050" eaLnBrk="1" fontAlgn="auto" hangingPunct="1">
              <a:spcAft>
                <a:spcPts val="500"/>
              </a:spcAft>
              <a:defRPr/>
            </a:pPr>
            <a:r>
              <a:rPr lang="en-GB" sz="2000" dirty="0">
                <a:solidFill>
                  <a:srgbClr val="4D4D4D"/>
                </a:solidFill>
              </a:rPr>
              <a:t>The variation of the field is proportional to the distance between           the probe tip and the substrate</a:t>
            </a:r>
          </a:p>
          <a:p>
            <a:pPr marL="0" indent="-400050" eaLnBrk="1" fontAlgn="auto" hangingPunct="1">
              <a:spcAft>
                <a:spcPts val="500"/>
              </a:spcAft>
              <a:defRPr/>
            </a:pPr>
            <a:r>
              <a:rPr lang="en-GB" sz="2000" dirty="0">
                <a:solidFill>
                  <a:srgbClr val="4D4D4D"/>
                </a:solidFill>
              </a:rPr>
              <a:t>A measurement coil measures the magnetic field</a:t>
            </a:r>
          </a:p>
          <a:p>
            <a:pPr marL="400050" lvl="2" indent="0" eaLnBrk="1" fontAlgn="auto" hangingPunct="1">
              <a:spcAft>
                <a:spcPts val="500"/>
              </a:spcAft>
              <a:buFontTx/>
              <a:buNone/>
              <a:defRPr/>
            </a:pPr>
            <a:endParaRPr lang="en-GB" sz="1600" dirty="0">
              <a:latin typeface="+mj-lt"/>
            </a:endParaRP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a:extLst>
              <a:ext uri="{FF2B5EF4-FFF2-40B4-BE49-F238E27FC236}">
                <a16:creationId xmlns:a16="http://schemas.microsoft.com/office/drawing/2014/main" id="{E8C50C6C-DA5F-E728-11D1-63DF39773DDA}"/>
              </a:ext>
            </a:extLst>
          </p:cNvPr>
          <p:cNvSpPr>
            <a:spLocks noGrp="1" noChangeArrowheads="1"/>
          </p:cNvSpPr>
          <p:nvPr>
            <p:ph idx="1"/>
          </p:nvPr>
        </p:nvSpPr>
        <p:spPr>
          <a:xfrm>
            <a:off x="393700" y="1905000"/>
            <a:ext cx="8159750" cy="4171950"/>
          </a:xfrm>
        </p:spPr>
        <p:txBody>
          <a:bodyPr rtlCol="0">
            <a:normAutofit/>
          </a:bodyPr>
          <a:lstStyle/>
          <a:p>
            <a:pPr eaLnBrk="1" fontAlgn="auto" hangingPunct="1">
              <a:spcAft>
                <a:spcPts val="0"/>
              </a:spcAft>
              <a:buFontTx/>
              <a:buNone/>
              <a:defRPr/>
            </a:pPr>
            <a:r>
              <a:rPr lang="en-GB" sz="2000" dirty="0">
                <a:solidFill>
                  <a:srgbClr val="4D4D4D"/>
                </a:solidFill>
              </a:rPr>
              <a:t>Eddy Current</a:t>
            </a:r>
          </a:p>
          <a:p>
            <a:pPr eaLnBrk="1" fontAlgn="auto" hangingPunct="1">
              <a:spcAft>
                <a:spcPts val="0"/>
              </a:spcAft>
              <a:buFontTx/>
              <a:buNone/>
              <a:defRPr/>
            </a:pPr>
            <a:endParaRPr lang="en-GB" sz="2000" dirty="0">
              <a:solidFill>
                <a:srgbClr val="4D4D4D"/>
              </a:solidFill>
            </a:endParaRPr>
          </a:p>
          <a:p>
            <a:pPr marL="0" indent="-400050" eaLnBrk="1" fontAlgn="auto" hangingPunct="1">
              <a:spcAft>
                <a:spcPts val="500"/>
              </a:spcAft>
              <a:defRPr/>
            </a:pPr>
            <a:r>
              <a:rPr lang="en-GB" sz="2000" dirty="0">
                <a:solidFill>
                  <a:srgbClr val="4D4D4D"/>
                </a:solidFill>
              </a:rPr>
              <a:t>Coils inside the gauge generate a high frequency magnetic field.</a:t>
            </a:r>
          </a:p>
          <a:p>
            <a:pPr marL="0" indent="-400050" eaLnBrk="1" fontAlgn="auto" hangingPunct="1">
              <a:spcAft>
                <a:spcPts val="500"/>
              </a:spcAft>
              <a:defRPr/>
            </a:pPr>
            <a:r>
              <a:rPr lang="en-GB" sz="2000" dirty="0">
                <a:solidFill>
                  <a:srgbClr val="4D4D4D"/>
                </a:solidFill>
              </a:rPr>
              <a:t>These induce Eddy currents into the substrate</a:t>
            </a:r>
          </a:p>
          <a:p>
            <a:pPr marL="0" indent="-400050" eaLnBrk="1" fontAlgn="auto" hangingPunct="1">
              <a:spcAft>
                <a:spcPts val="500"/>
              </a:spcAft>
              <a:defRPr/>
            </a:pPr>
            <a:r>
              <a:rPr lang="en-GB" sz="2000" dirty="0">
                <a:solidFill>
                  <a:srgbClr val="4D4D4D"/>
                </a:solidFill>
              </a:rPr>
              <a:t>The strength of the Eddy currents are proportional to the distance between the probe and base material</a:t>
            </a:r>
          </a:p>
          <a:p>
            <a:pPr marL="0" indent="-400050" eaLnBrk="1" fontAlgn="auto" hangingPunct="1">
              <a:spcAft>
                <a:spcPts val="500"/>
              </a:spcAft>
              <a:defRPr/>
            </a:pPr>
            <a:r>
              <a:rPr lang="en-GB" sz="2000" dirty="0">
                <a:solidFill>
                  <a:srgbClr val="4D4D4D"/>
                </a:solidFill>
              </a:rPr>
              <a:t>The Eddy current magnetic field strength is then measured</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a:extLst>
              <a:ext uri="{FF2B5EF4-FFF2-40B4-BE49-F238E27FC236}">
                <a16:creationId xmlns:a16="http://schemas.microsoft.com/office/drawing/2014/main" id="{49F24649-5274-483E-F86C-65C87A2DDE17}"/>
              </a:ext>
            </a:extLst>
          </p:cNvPr>
          <p:cNvSpPr>
            <a:spLocks noGrp="1" noChangeArrowheads="1"/>
          </p:cNvSpPr>
          <p:nvPr>
            <p:ph idx="1"/>
          </p:nvPr>
        </p:nvSpPr>
        <p:spPr>
          <a:xfrm>
            <a:off x="393700" y="1905000"/>
            <a:ext cx="8159750" cy="4171950"/>
          </a:xfrm>
        </p:spPr>
        <p:txBody>
          <a:bodyPr rtlCol="0">
            <a:normAutofit/>
          </a:bodyPr>
          <a:lstStyle/>
          <a:p>
            <a:pPr eaLnBrk="1" fontAlgn="auto" hangingPunct="1">
              <a:spcAft>
                <a:spcPts val="0"/>
              </a:spcAft>
              <a:buFontTx/>
              <a:buNone/>
              <a:defRPr/>
            </a:pPr>
            <a:r>
              <a:rPr lang="en-GB" sz="2000" dirty="0">
                <a:solidFill>
                  <a:srgbClr val="4D4D4D"/>
                </a:solidFill>
              </a:rPr>
              <a:t>Discuss whether the following can be measured …</a:t>
            </a:r>
          </a:p>
          <a:p>
            <a:pPr eaLnBrk="1" fontAlgn="auto" hangingPunct="1">
              <a:spcAft>
                <a:spcPts val="0"/>
              </a:spcAft>
              <a:buFontTx/>
              <a:buNone/>
              <a:defRPr/>
            </a:pPr>
            <a:endParaRPr lang="en-GB" sz="2000" dirty="0">
              <a:solidFill>
                <a:srgbClr val="4D4D4D"/>
              </a:solidFill>
            </a:endParaRPr>
          </a:p>
          <a:p>
            <a:pPr eaLnBrk="1" fontAlgn="auto" hangingPunct="1">
              <a:spcAft>
                <a:spcPts val="0"/>
              </a:spcAft>
              <a:defRPr/>
            </a:pPr>
            <a:r>
              <a:rPr lang="en-GB" sz="2000" dirty="0">
                <a:solidFill>
                  <a:srgbClr val="4D4D4D"/>
                </a:solidFill>
              </a:rPr>
              <a:t> Paint on lead</a:t>
            </a:r>
          </a:p>
          <a:p>
            <a:pPr marL="0" indent="-400050" eaLnBrk="1" fontAlgn="auto" hangingPunct="1">
              <a:spcAft>
                <a:spcPts val="500"/>
              </a:spcAft>
              <a:defRPr/>
            </a:pPr>
            <a:r>
              <a:rPr lang="en-GB" sz="2000" dirty="0">
                <a:solidFill>
                  <a:srgbClr val="4D4D4D"/>
                </a:solidFill>
              </a:rPr>
              <a:t>Paint on plastic</a:t>
            </a:r>
          </a:p>
          <a:p>
            <a:pPr marL="0" indent="-400050" eaLnBrk="1" fontAlgn="auto" hangingPunct="1">
              <a:spcAft>
                <a:spcPts val="500"/>
              </a:spcAft>
              <a:defRPr/>
            </a:pPr>
            <a:r>
              <a:rPr lang="en-GB" sz="2000" dirty="0">
                <a:solidFill>
                  <a:srgbClr val="4D4D4D"/>
                </a:solidFill>
              </a:rPr>
              <a:t>Paint on iron</a:t>
            </a:r>
          </a:p>
          <a:p>
            <a:pPr marL="0" indent="-400050" eaLnBrk="1" fontAlgn="auto" hangingPunct="1">
              <a:spcAft>
                <a:spcPts val="500"/>
              </a:spcAft>
              <a:defRPr/>
            </a:pPr>
            <a:r>
              <a:rPr lang="en-GB" sz="2000" dirty="0">
                <a:solidFill>
                  <a:srgbClr val="4D4D4D"/>
                </a:solidFill>
              </a:rPr>
              <a:t>Paint on wood</a:t>
            </a:r>
          </a:p>
          <a:p>
            <a:pPr marL="0" indent="-400050" eaLnBrk="1" fontAlgn="auto" hangingPunct="1">
              <a:spcAft>
                <a:spcPts val="500"/>
              </a:spcAft>
              <a:defRPr/>
            </a:pPr>
            <a:r>
              <a:rPr lang="en-GB" sz="2000" dirty="0">
                <a:solidFill>
                  <a:srgbClr val="4D4D4D"/>
                </a:solidFill>
              </a:rPr>
              <a:t>Gold on copper</a:t>
            </a:r>
          </a:p>
        </p:txBody>
      </p:sp>
      <p:pic>
        <p:nvPicPr>
          <p:cNvPr id="61443" name="Picture 2" descr="https://encrypted-tbn2.gstatic.com/images?q=tbn:ANd9GcSBsWDqPl-HyssHYCuFexd4AuKzOsoV5u3CoT6cHhZtx02gBlCP">
            <a:hlinkClick r:id="rId3"/>
            <a:extLst>
              <a:ext uri="{FF2B5EF4-FFF2-40B4-BE49-F238E27FC236}">
                <a16:creationId xmlns:a16="http://schemas.microsoft.com/office/drawing/2014/main" id="{AFABF7BC-8BC6-610E-2FE4-6EF62A96B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988" y="3490913"/>
            <a:ext cx="4433887"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3970">
                                            <p:txEl>
                                              <p:pRg st="2" end="2"/>
                                            </p:txEl>
                                          </p:spTgt>
                                        </p:tgtEl>
                                        <p:attrNameLst>
                                          <p:attrName>style.visibility</p:attrName>
                                        </p:attrNameLst>
                                      </p:cBhvr>
                                      <p:to>
                                        <p:strVal val="visible"/>
                                      </p:to>
                                    </p:set>
                                    <p:animEffect transition="in" filter="fade">
                                      <p:cBhvr>
                                        <p:cTn id="7" dur="1000"/>
                                        <p:tgtEl>
                                          <p:spTgt spid="83970">
                                            <p:txEl>
                                              <p:pRg st="2" end="2"/>
                                            </p:txEl>
                                          </p:spTgt>
                                        </p:tgtEl>
                                      </p:cBhvr>
                                    </p:animEffect>
                                    <p:anim calcmode="lin" valueType="num">
                                      <p:cBhvr>
                                        <p:cTn id="8" dur="1000" fill="hold"/>
                                        <p:tgtEl>
                                          <p:spTgt spid="8397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39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3970">
                                            <p:txEl>
                                              <p:pRg st="3" end="3"/>
                                            </p:txEl>
                                          </p:spTgt>
                                        </p:tgtEl>
                                        <p:attrNameLst>
                                          <p:attrName>style.visibility</p:attrName>
                                        </p:attrNameLst>
                                      </p:cBhvr>
                                      <p:to>
                                        <p:strVal val="visible"/>
                                      </p:to>
                                    </p:set>
                                    <p:animEffect transition="in" filter="fade">
                                      <p:cBhvr>
                                        <p:cTn id="14" dur="1000"/>
                                        <p:tgtEl>
                                          <p:spTgt spid="83970">
                                            <p:txEl>
                                              <p:pRg st="3" end="3"/>
                                            </p:txEl>
                                          </p:spTgt>
                                        </p:tgtEl>
                                      </p:cBhvr>
                                    </p:animEffect>
                                    <p:anim calcmode="lin" valueType="num">
                                      <p:cBhvr>
                                        <p:cTn id="15" dur="1000" fill="hold"/>
                                        <p:tgtEl>
                                          <p:spTgt spid="83970">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8397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83970">
                                            <p:txEl>
                                              <p:pRg st="4" end="4"/>
                                            </p:txEl>
                                          </p:spTgt>
                                        </p:tgtEl>
                                        <p:attrNameLst>
                                          <p:attrName>style.visibility</p:attrName>
                                        </p:attrNameLst>
                                      </p:cBhvr>
                                      <p:to>
                                        <p:strVal val="visible"/>
                                      </p:to>
                                    </p:set>
                                    <p:animEffect transition="in" filter="fade">
                                      <p:cBhvr>
                                        <p:cTn id="21" dur="1000"/>
                                        <p:tgtEl>
                                          <p:spTgt spid="83970">
                                            <p:txEl>
                                              <p:pRg st="4" end="4"/>
                                            </p:txEl>
                                          </p:spTgt>
                                        </p:tgtEl>
                                      </p:cBhvr>
                                    </p:animEffect>
                                    <p:anim calcmode="lin" valueType="num">
                                      <p:cBhvr>
                                        <p:cTn id="22" dur="1000" fill="hold"/>
                                        <p:tgtEl>
                                          <p:spTgt spid="8397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397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83970">
                                            <p:txEl>
                                              <p:pRg st="5" end="5"/>
                                            </p:txEl>
                                          </p:spTgt>
                                        </p:tgtEl>
                                        <p:attrNameLst>
                                          <p:attrName>style.visibility</p:attrName>
                                        </p:attrNameLst>
                                      </p:cBhvr>
                                      <p:to>
                                        <p:strVal val="visible"/>
                                      </p:to>
                                    </p:set>
                                    <p:animEffect transition="in" filter="fade">
                                      <p:cBhvr>
                                        <p:cTn id="28" dur="1000"/>
                                        <p:tgtEl>
                                          <p:spTgt spid="83970">
                                            <p:txEl>
                                              <p:pRg st="5" end="5"/>
                                            </p:txEl>
                                          </p:spTgt>
                                        </p:tgtEl>
                                      </p:cBhvr>
                                    </p:animEffect>
                                    <p:anim calcmode="lin" valueType="num">
                                      <p:cBhvr>
                                        <p:cTn id="29" dur="1000" fill="hold"/>
                                        <p:tgtEl>
                                          <p:spTgt spid="83970">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8397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83970">
                                            <p:txEl>
                                              <p:pRg st="6" end="6"/>
                                            </p:txEl>
                                          </p:spTgt>
                                        </p:tgtEl>
                                        <p:attrNameLst>
                                          <p:attrName>style.visibility</p:attrName>
                                        </p:attrNameLst>
                                      </p:cBhvr>
                                      <p:to>
                                        <p:strVal val="visible"/>
                                      </p:to>
                                    </p:set>
                                    <p:animEffect transition="in" filter="fade">
                                      <p:cBhvr>
                                        <p:cTn id="35" dur="1000"/>
                                        <p:tgtEl>
                                          <p:spTgt spid="83970">
                                            <p:txEl>
                                              <p:pRg st="6" end="6"/>
                                            </p:txEl>
                                          </p:spTgt>
                                        </p:tgtEl>
                                      </p:cBhvr>
                                    </p:animEffect>
                                    <p:anim calcmode="lin" valueType="num">
                                      <p:cBhvr>
                                        <p:cTn id="36" dur="1000" fill="hold"/>
                                        <p:tgtEl>
                                          <p:spTgt spid="83970">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8397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ACD0C7E0-8E1D-BFFF-C8E0-C990AE0CCFE5}"/>
              </a:ext>
            </a:extLst>
          </p:cNvPr>
          <p:cNvSpPr>
            <a:spLocks noChangeArrowheads="1"/>
          </p:cNvSpPr>
          <p:nvPr/>
        </p:nvSpPr>
        <p:spPr bwMode="auto">
          <a:xfrm>
            <a:off x="3914775" y="2957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sp>
        <p:nvSpPr>
          <p:cNvPr id="62467" name="Rectangle 3">
            <a:extLst>
              <a:ext uri="{FF2B5EF4-FFF2-40B4-BE49-F238E27FC236}">
                <a16:creationId xmlns:a16="http://schemas.microsoft.com/office/drawing/2014/main" id="{4C0A0FDD-D821-8A04-2D14-30F7AD97FB96}"/>
              </a:ext>
            </a:extLst>
          </p:cNvPr>
          <p:cNvSpPr>
            <a:spLocks noChangeArrowheads="1"/>
          </p:cNvSpPr>
          <p:nvPr/>
        </p:nvSpPr>
        <p:spPr bwMode="auto">
          <a:xfrm>
            <a:off x="3857625" y="2981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sp>
        <p:nvSpPr>
          <p:cNvPr id="62468" name="Rectangle 4">
            <a:extLst>
              <a:ext uri="{FF2B5EF4-FFF2-40B4-BE49-F238E27FC236}">
                <a16:creationId xmlns:a16="http://schemas.microsoft.com/office/drawing/2014/main" id="{872A9F4D-5E80-C93D-D3F4-3900F0F302EA}"/>
              </a:ext>
            </a:extLst>
          </p:cNvPr>
          <p:cNvSpPr>
            <a:spLocks noChangeArrowheads="1"/>
          </p:cNvSpPr>
          <p:nvPr/>
        </p:nvSpPr>
        <p:spPr bwMode="auto">
          <a:xfrm>
            <a:off x="4095750" y="2947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sp>
        <p:nvSpPr>
          <p:cNvPr id="93189" name="Rectangle 5">
            <a:extLst>
              <a:ext uri="{FF2B5EF4-FFF2-40B4-BE49-F238E27FC236}">
                <a16:creationId xmlns:a16="http://schemas.microsoft.com/office/drawing/2014/main" id="{3E5F24F0-ADF8-D481-F8D1-0583D14F3CCE}"/>
              </a:ext>
            </a:extLst>
          </p:cNvPr>
          <p:cNvSpPr>
            <a:spLocks noGrp="1" noChangeArrowheads="1"/>
          </p:cNvSpPr>
          <p:nvPr>
            <p:ph idx="1"/>
          </p:nvPr>
        </p:nvSpPr>
        <p:spPr>
          <a:xfrm>
            <a:off x="3698875" y="1371600"/>
            <a:ext cx="5157788" cy="4024313"/>
          </a:xfrm>
        </p:spPr>
        <p:txBody>
          <a:bodyPr rtlCol="0">
            <a:normAutofit fontScale="92500" lnSpcReduction="20000"/>
          </a:bodyPr>
          <a:lstStyle/>
          <a:p>
            <a:pPr eaLnBrk="1" fontAlgn="auto" hangingPunct="1">
              <a:spcAft>
                <a:spcPts val="0"/>
              </a:spcAft>
              <a:buFontTx/>
              <a:buNone/>
              <a:defRPr/>
            </a:pPr>
            <a:r>
              <a:rPr lang="en-GB" sz="2000" dirty="0">
                <a:solidFill>
                  <a:srgbClr val="4D4D4D"/>
                </a:solidFill>
              </a:rPr>
              <a:t>456C Coating Thickness Gauge</a:t>
            </a:r>
          </a:p>
          <a:p>
            <a:pPr marL="0" lvl="1" indent="0" eaLnBrk="1" fontAlgn="auto" hangingPunct="1">
              <a:spcAft>
                <a:spcPts val="0"/>
              </a:spcAft>
              <a:buFontTx/>
              <a:buNone/>
              <a:defRPr/>
            </a:pPr>
            <a:endParaRPr lang="en-GB" dirty="0"/>
          </a:p>
          <a:p>
            <a:pPr marL="355600" lvl="1" indent="-355600" eaLnBrk="1" fontAlgn="auto" hangingPunct="1">
              <a:spcAft>
                <a:spcPts val="0"/>
              </a:spcAft>
              <a:defRPr/>
            </a:pPr>
            <a:r>
              <a:rPr lang="en-GB" dirty="0"/>
              <a:t>Robust ergonomic design</a:t>
            </a:r>
          </a:p>
          <a:p>
            <a:pPr marL="355600" lvl="1" indent="-355600" eaLnBrk="1" fontAlgn="auto" hangingPunct="1">
              <a:spcAft>
                <a:spcPts val="0"/>
              </a:spcAft>
              <a:defRPr/>
            </a:pPr>
            <a:endParaRPr lang="en-GB" dirty="0"/>
          </a:p>
          <a:p>
            <a:pPr marL="355600" lvl="1" indent="-355600" eaLnBrk="1" fontAlgn="auto" hangingPunct="1">
              <a:spcAft>
                <a:spcPts val="0"/>
              </a:spcAft>
              <a:defRPr/>
            </a:pPr>
            <a:r>
              <a:rPr lang="en-GB" dirty="0"/>
              <a:t>USB and Bluetooth data output to ElcoMaster ™ 2.0</a:t>
            </a:r>
          </a:p>
          <a:p>
            <a:pPr marL="355600" lvl="1" indent="-355600" eaLnBrk="1" fontAlgn="auto" hangingPunct="1">
              <a:spcAft>
                <a:spcPts val="0"/>
              </a:spcAft>
              <a:defRPr/>
            </a:pPr>
            <a:endParaRPr lang="en-GB" dirty="0"/>
          </a:p>
          <a:p>
            <a:pPr marL="355600" lvl="1" indent="-355600" eaLnBrk="1" fontAlgn="auto" hangingPunct="1">
              <a:spcAft>
                <a:spcPts val="0"/>
              </a:spcAft>
              <a:defRPr/>
            </a:pPr>
            <a:r>
              <a:rPr lang="en-GB" dirty="0"/>
              <a:t>Accurate to 1-3% of range</a:t>
            </a:r>
          </a:p>
          <a:p>
            <a:pPr marL="355600" lvl="1" indent="-355600" eaLnBrk="1" fontAlgn="auto" hangingPunct="1">
              <a:spcAft>
                <a:spcPts val="0"/>
              </a:spcAft>
              <a:defRPr/>
            </a:pPr>
            <a:endParaRPr lang="en-GB" dirty="0"/>
          </a:p>
          <a:p>
            <a:pPr marL="355600" lvl="1" indent="-355600" eaLnBrk="1" fontAlgn="auto" hangingPunct="1">
              <a:spcAft>
                <a:spcPts val="0"/>
              </a:spcAft>
              <a:defRPr/>
            </a:pPr>
            <a:r>
              <a:rPr lang="en-GB" dirty="0"/>
              <a:t>70+ readings per minute</a:t>
            </a:r>
          </a:p>
        </p:txBody>
      </p:sp>
      <p:pic>
        <p:nvPicPr>
          <p:cNvPr id="62470" name="Picture 7" descr="456 no background">
            <a:extLst>
              <a:ext uri="{FF2B5EF4-FFF2-40B4-BE49-F238E27FC236}">
                <a16:creationId xmlns:a16="http://schemas.microsoft.com/office/drawing/2014/main" id="{212353E3-D458-5443-D7E6-D8FD23FDC39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600" y="1358900"/>
            <a:ext cx="30480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gauge and probe image">
            <a:extLst>
              <a:ext uri="{FF2B5EF4-FFF2-40B4-BE49-F238E27FC236}">
                <a16:creationId xmlns:a16="http://schemas.microsoft.com/office/drawing/2014/main" id="{A33DD447-C593-42D6-C82B-FCC7B4AA4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1082675"/>
            <a:ext cx="7456488"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a:extLst>
              <a:ext uri="{FF2B5EF4-FFF2-40B4-BE49-F238E27FC236}">
                <a16:creationId xmlns:a16="http://schemas.microsoft.com/office/drawing/2014/main" id="{4DFCAC31-3831-89C8-8C7E-6E4FA941E368}"/>
              </a:ext>
            </a:extLst>
          </p:cNvPr>
          <p:cNvSpPr>
            <a:spLocks noChangeArrowheads="1"/>
          </p:cNvSpPr>
          <p:nvPr/>
        </p:nvSpPr>
        <p:spPr bwMode="auto">
          <a:xfrm>
            <a:off x="2066925" y="2616200"/>
            <a:ext cx="2328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0"/>
              </a:spcBef>
              <a:buClrTx/>
              <a:buFontTx/>
              <a:buNone/>
            </a:pPr>
            <a:r>
              <a:rPr lang="en-US" altLang="en-US" sz="1000" b="1">
                <a:solidFill>
                  <a:srgbClr val="5F5F5F"/>
                </a:solidFill>
                <a:latin typeface="Arial" panose="020B0604020202020204" pitchFamily="34" charset="0"/>
              </a:rPr>
              <a:t>Specialised probes to meet a</a:t>
            </a:r>
          </a:p>
          <a:p>
            <a:pPr eaLnBrk="1" hangingPunct="1">
              <a:spcBef>
                <a:spcPct val="0"/>
              </a:spcBef>
              <a:buClrTx/>
              <a:buFontTx/>
              <a:buNone/>
            </a:pPr>
            <a:r>
              <a:rPr lang="en-US" altLang="en-US" sz="1000" b="1">
                <a:solidFill>
                  <a:srgbClr val="5F5F5F"/>
                </a:solidFill>
                <a:latin typeface="Arial" panose="020B0604020202020204" pitchFamily="34" charset="0"/>
              </a:rPr>
              <a:t>wide range of applications</a:t>
            </a:r>
          </a:p>
        </p:txBody>
      </p:sp>
      <p:sp>
        <p:nvSpPr>
          <p:cNvPr id="63492" name="Rectangle 4">
            <a:extLst>
              <a:ext uri="{FF2B5EF4-FFF2-40B4-BE49-F238E27FC236}">
                <a16:creationId xmlns:a16="http://schemas.microsoft.com/office/drawing/2014/main" id="{80030641-79D1-E48D-5176-B4ACCA9BB546}"/>
              </a:ext>
            </a:extLst>
          </p:cNvPr>
          <p:cNvSpPr>
            <a:spLocks noChangeArrowheads="1"/>
          </p:cNvSpPr>
          <p:nvPr/>
        </p:nvSpPr>
        <p:spPr bwMode="auto">
          <a:xfrm>
            <a:off x="849313" y="3663950"/>
            <a:ext cx="2290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0"/>
              </a:spcBef>
              <a:buClrTx/>
              <a:buFontTx/>
              <a:buNone/>
            </a:pPr>
            <a:r>
              <a:rPr lang="en-US" altLang="en-US" sz="1000" b="1">
                <a:solidFill>
                  <a:srgbClr val="5F5F5F"/>
                </a:solidFill>
                <a:latin typeface="Arial" panose="020B0604020202020204" pitchFamily="34" charset="0"/>
              </a:rPr>
              <a:t>Secure probe connection for</a:t>
            </a:r>
          </a:p>
          <a:p>
            <a:pPr eaLnBrk="1" hangingPunct="1">
              <a:spcBef>
                <a:spcPct val="0"/>
              </a:spcBef>
              <a:buClrTx/>
              <a:buFontTx/>
              <a:buNone/>
            </a:pPr>
            <a:r>
              <a:rPr lang="en-US" altLang="en-US" sz="1000" b="1">
                <a:solidFill>
                  <a:srgbClr val="5F5F5F"/>
                </a:solidFill>
                <a:latin typeface="Arial" panose="020B0604020202020204" pitchFamily="34" charset="0"/>
              </a:rPr>
              <a:t>improved durability</a:t>
            </a:r>
          </a:p>
        </p:txBody>
      </p:sp>
      <p:sp>
        <p:nvSpPr>
          <p:cNvPr id="63493" name="Rectangle 5">
            <a:extLst>
              <a:ext uri="{FF2B5EF4-FFF2-40B4-BE49-F238E27FC236}">
                <a16:creationId xmlns:a16="http://schemas.microsoft.com/office/drawing/2014/main" id="{92FAE903-5ABF-8EF9-8CE2-4A8627718E32}"/>
              </a:ext>
            </a:extLst>
          </p:cNvPr>
          <p:cNvSpPr>
            <a:spLocks noChangeArrowheads="1"/>
          </p:cNvSpPr>
          <p:nvPr/>
        </p:nvSpPr>
        <p:spPr bwMode="auto">
          <a:xfrm>
            <a:off x="804863" y="5162550"/>
            <a:ext cx="3130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0"/>
              </a:spcBef>
              <a:buClrTx/>
              <a:buFontTx/>
              <a:buNone/>
            </a:pPr>
            <a:r>
              <a:rPr lang="en-US" altLang="en-US" sz="1000" b="1">
                <a:solidFill>
                  <a:srgbClr val="5F5F5F"/>
                </a:solidFill>
                <a:latin typeface="Arial" panose="020B0604020202020204" pitchFamily="34" charset="0"/>
              </a:rPr>
              <a:t>Integral and separate gauges to measure</a:t>
            </a:r>
          </a:p>
          <a:p>
            <a:pPr eaLnBrk="1" hangingPunct="1">
              <a:spcBef>
                <a:spcPct val="0"/>
              </a:spcBef>
              <a:buClrTx/>
              <a:buFontTx/>
              <a:buNone/>
            </a:pPr>
            <a:r>
              <a:rPr lang="en-US" altLang="en-US" sz="1000" b="1">
                <a:solidFill>
                  <a:srgbClr val="5F5F5F"/>
                </a:solidFill>
                <a:latin typeface="Arial" panose="020B0604020202020204" pitchFamily="34" charset="0"/>
              </a:rPr>
              <a:t>coatings up to 30mm thick</a:t>
            </a:r>
          </a:p>
        </p:txBody>
      </p:sp>
      <p:sp>
        <p:nvSpPr>
          <p:cNvPr id="63494" name="Rectangle 6">
            <a:extLst>
              <a:ext uri="{FF2B5EF4-FFF2-40B4-BE49-F238E27FC236}">
                <a16:creationId xmlns:a16="http://schemas.microsoft.com/office/drawing/2014/main" id="{6EFFA4B3-6489-FCF5-545C-F66B96E5C21B}"/>
              </a:ext>
            </a:extLst>
          </p:cNvPr>
          <p:cNvSpPr>
            <a:spLocks noChangeArrowheads="1"/>
          </p:cNvSpPr>
          <p:nvPr/>
        </p:nvSpPr>
        <p:spPr bwMode="auto">
          <a:xfrm>
            <a:off x="3822700" y="1562100"/>
            <a:ext cx="2373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0"/>
              </a:spcBef>
              <a:buClrTx/>
              <a:buFontTx/>
              <a:buNone/>
            </a:pPr>
            <a:r>
              <a:rPr lang="en-US" altLang="en-US" sz="1000" b="1">
                <a:solidFill>
                  <a:srgbClr val="5F5F5F"/>
                </a:solidFill>
                <a:latin typeface="Arial" panose="020B0604020202020204" pitchFamily="34" charset="0"/>
              </a:rPr>
              <a:t>Fast reading rate of more than</a:t>
            </a:r>
          </a:p>
          <a:p>
            <a:pPr eaLnBrk="1" hangingPunct="1">
              <a:spcBef>
                <a:spcPct val="0"/>
              </a:spcBef>
              <a:buClrTx/>
              <a:buFontTx/>
              <a:buNone/>
            </a:pPr>
            <a:r>
              <a:rPr lang="en-US" altLang="en-US" sz="1000" b="1">
                <a:solidFill>
                  <a:srgbClr val="5F5F5F"/>
                </a:solidFill>
                <a:latin typeface="Arial" panose="020B0604020202020204" pitchFamily="34" charset="0"/>
              </a:rPr>
              <a:t>70 readings per minute</a:t>
            </a:r>
          </a:p>
        </p:txBody>
      </p:sp>
      <p:sp>
        <p:nvSpPr>
          <p:cNvPr id="63495" name="Rectangle 9">
            <a:extLst>
              <a:ext uri="{FF2B5EF4-FFF2-40B4-BE49-F238E27FC236}">
                <a16:creationId xmlns:a16="http://schemas.microsoft.com/office/drawing/2014/main" id="{8854E300-828E-EA7C-C8DC-971259BB3BA4}"/>
              </a:ext>
            </a:extLst>
          </p:cNvPr>
          <p:cNvSpPr>
            <a:spLocks noChangeArrowheads="1"/>
          </p:cNvSpPr>
          <p:nvPr/>
        </p:nvSpPr>
        <p:spPr bwMode="auto">
          <a:xfrm>
            <a:off x="7204075" y="2219325"/>
            <a:ext cx="1790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0"/>
              </a:spcBef>
              <a:buClrTx/>
              <a:buFontTx/>
              <a:buNone/>
            </a:pPr>
            <a:r>
              <a:rPr lang="en-US" altLang="en-US" sz="1000" b="1">
                <a:solidFill>
                  <a:srgbClr val="5F5F5F"/>
                </a:solidFill>
                <a:latin typeface="Arial" panose="020B0604020202020204" pitchFamily="34" charset="0"/>
              </a:rPr>
              <a:t>Dust and water resistant</a:t>
            </a:r>
          </a:p>
          <a:p>
            <a:pPr eaLnBrk="1" hangingPunct="1">
              <a:spcBef>
                <a:spcPct val="0"/>
              </a:spcBef>
              <a:buClrTx/>
              <a:buFontTx/>
              <a:buNone/>
            </a:pPr>
            <a:r>
              <a:rPr lang="en-US" altLang="en-US" sz="1000" b="1">
                <a:solidFill>
                  <a:srgbClr val="5F5F5F"/>
                </a:solidFill>
                <a:latin typeface="Arial" panose="020B0604020202020204" pitchFamily="34" charset="0"/>
              </a:rPr>
              <a:t>rugged design to IP65</a:t>
            </a:r>
          </a:p>
        </p:txBody>
      </p:sp>
      <p:sp>
        <p:nvSpPr>
          <p:cNvPr id="63496" name="Rectangle 10">
            <a:extLst>
              <a:ext uri="{FF2B5EF4-FFF2-40B4-BE49-F238E27FC236}">
                <a16:creationId xmlns:a16="http://schemas.microsoft.com/office/drawing/2014/main" id="{891F1A24-C10A-6293-D856-9C4346E8B73D}"/>
              </a:ext>
            </a:extLst>
          </p:cNvPr>
          <p:cNvSpPr>
            <a:spLocks noChangeArrowheads="1"/>
          </p:cNvSpPr>
          <p:nvPr/>
        </p:nvSpPr>
        <p:spPr bwMode="auto">
          <a:xfrm>
            <a:off x="6362700" y="4375150"/>
            <a:ext cx="26320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0"/>
              </a:spcBef>
              <a:buClrTx/>
              <a:buFontTx/>
              <a:buNone/>
            </a:pPr>
            <a:r>
              <a:rPr lang="en-US" altLang="en-US" sz="1000" b="1">
                <a:solidFill>
                  <a:srgbClr val="5F5F5F"/>
                </a:solidFill>
                <a:latin typeface="Arial" panose="020B0604020202020204" pitchFamily="34" charset="0"/>
              </a:rPr>
              <a:t>USB and </a:t>
            </a:r>
            <a:r>
              <a:rPr lang="en-US" altLang="en-US" sz="1000" b="1" i="1">
                <a:solidFill>
                  <a:srgbClr val="5F5F5F"/>
                </a:solidFill>
                <a:latin typeface="Arial" panose="020B0604020202020204" pitchFamily="34" charset="0"/>
              </a:rPr>
              <a:t>Bluetooth® </a:t>
            </a:r>
            <a:r>
              <a:rPr lang="en-US" altLang="en-US" sz="1000" b="1">
                <a:solidFill>
                  <a:srgbClr val="5F5F5F"/>
                </a:solidFill>
                <a:latin typeface="Arial" panose="020B0604020202020204" pitchFamily="34" charset="0"/>
              </a:rPr>
              <a:t>data output</a:t>
            </a:r>
          </a:p>
          <a:p>
            <a:pPr eaLnBrk="1" hangingPunct="1">
              <a:spcBef>
                <a:spcPct val="0"/>
              </a:spcBef>
              <a:buClrTx/>
              <a:buFontTx/>
              <a:buNone/>
            </a:pPr>
            <a:r>
              <a:rPr lang="en-US" altLang="en-US" sz="1000" b="1">
                <a:solidFill>
                  <a:srgbClr val="5F5F5F"/>
                </a:solidFill>
                <a:latin typeface="Arial" panose="020B0604020202020204" pitchFamily="34" charset="0"/>
              </a:rPr>
              <a:t>to ElcoMaster 2.0 software</a:t>
            </a:r>
          </a:p>
          <a:p>
            <a:pPr eaLnBrk="1" hangingPunct="1">
              <a:spcBef>
                <a:spcPct val="0"/>
              </a:spcBef>
              <a:buClrTx/>
              <a:buFontTx/>
              <a:buNone/>
            </a:pPr>
            <a:endParaRPr lang="en-US" altLang="en-US" sz="1000" b="1" i="1">
              <a:solidFill>
                <a:srgbClr val="5F5F5F"/>
              </a:solidFill>
              <a:latin typeface="Arial" panose="020B0604020202020204" pitchFamily="34" charset="0"/>
            </a:endParaRPr>
          </a:p>
        </p:txBody>
      </p:sp>
      <p:sp>
        <p:nvSpPr>
          <p:cNvPr id="63497" name="Title 1">
            <a:extLst>
              <a:ext uri="{FF2B5EF4-FFF2-40B4-BE49-F238E27FC236}">
                <a16:creationId xmlns:a16="http://schemas.microsoft.com/office/drawing/2014/main" id="{251080AC-88CD-65B3-1F84-6FC7C04737E3}"/>
              </a:ext>
            </a:extLst>
          </p:cNvPr>
          <p:cNvSpPr>
            <a:spLocks noGrp="1" noChangeArrowheads="1"/>
          </p:cNvSpPr>
          <p:nvPr>
            <p:ph type="title"/>
          </p:nvPr>
        </p:nvSpPr>
        <p:spPr>
          <a:xfrm>
            <a:off x="100013" y="141288"/>
            <a:ext cx="6994525" cy="706437"/>
          </a:xfrm>
        </p:spPr>
        <p:txBody>
          <a:bodyPr/>
          <a:lstStyle/>
          <a:p>
            <a:pPr eaLnBrk="1" hangingPunct="1"/>
            <a:r>
              <a:rPr lang="en-GB" altLang="en-US" sz="2800"/>
              <a:t>Key Features</a:t>
            </a:r>
          </a:p>
        </p:txBody>
      </p:sp>
    </p:spTree>
  </p:cSld>
  <p:clrMapOvr>
    <a:masterClrMapping/>
  </p:clrMapOvr>
  <p:transition spd="med" advClick="0">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a:extLst>
              <a:ext uri="{FF2B5EF4-FFF2-40B4-BE49-F238E27FC236}">
                <a16:creationId xmlns:a16="http://schemas.microsoft.com/office/drawing/2014/main" id="{5279E0AF-9538-09DB-CAAD-08FF8445BE04}"/>
              </a:ext>
            </a:extLst>
          </p:cNvPr>
          <p:cNvSpPr>
            <a:spLocks noGrp="1" noChangeArrowheads="1"/>
          </p:cNvSpPr>
          <p:nvPr>
            <p:ph idx="1"/>
          </p:nvPr>
        </p:nvSpPr>
        <p:spPr>
          <a:xfrm>
            <a:off x="393700" y="1905000"/>
            <a:ext cx="8159750" cy="4171950"/>
          </a:xfrm>
        </p:spPr>
        <p:txBody>
          <a:bodyPr rtlCol="0">
            <a:normAutofit/>
          </a:bodyPr>
          <a:lstStyle/>
          <a:p>
            <a:pPr eaLnBrk="1" fontAlgn="auto" hangingPunct="1">
              <a:spcAft>
                <a:spcPts val="0"/>
              </a:spcAft>
              <a:buFontTx/>
              <a:buNone/>
              <a:defRPr/>
            </a:pPr>
            <a:r>
              <a:rPr lang="en-GB" sz="2000" dirty="0">
                <a:solidFill>
                  <a:srgbClr val="4D4D4D"/>
                </a:solidFill>
              </a:rPr>
              <a:t>To select the correct instrument for the job you need to know…</a:t>
            </a:r>
          </a:p>
          <a:p>
            <a:pPr eaLnBrk="1" fontAlgn="auto" hangingPunct="1">
              <a:spcAft>
                <a:spcPts val="0"/>
              </a:spcAft>
              <a:buFontTx/>
              <a:buNone/>
              <a:defRPr/>
            </a:pPr>
            <a:endParaRPr lang="en-GB" sz="2000" dirty="0">
              <a:solidFill>
                <a:srgbClr val="4D4D4D"/>
              </a:solidFill>
            </a:endParaRPr>
          </a:p>
          <a:p>
            <a:pPr eaLnBrk="1" fontAlgn="auto" hangingPunct="1">
              <a:spcAft>
                <a:spcPts val="0"/>
              </a:spcAft>
              <a:defRPr/>
            </a:pPr>
            <a:r>
              <a:rPr lang="en-GB" sz="2000" dirty="0">
                <a:solidFill>
                  <a:srgbClr val="4D4D4D"/>
                </a:solidFill>
              </a:rPr>
              <a:t>What the substrate is made of</a:t>
            </a:r>
          </a:p>
          <a:p>
            <a:pPr eaLnBrk="1" fontAlgn="auto" hangingPunct="1">
              <a:spcAft>
                <a:spcPts val="0"/>
              </a:spcAft>
              <a:defRPr/>
            </a:pPr>
            <a:r>
              <a:rPr lang="en-GB" sz="2000" dirty="0">
                <a:solidFill>
                  <a:srgbClr val="4D4D4D"/>
                </a:solidFill>
              </a:rPr>
              <a:t>What the coating is</a:t>
            </a:r>
          </a:p>
          <a:p>
            <a:pPr eaLnBrk="1" fontAlgn="auto" hangingPunct="1">
              <a:spcAft>
                <a:spcPts val="0"/>
              </a:spcAft>
              <a:defRPr/>
            </a:pPr>
            <a:r>
              <a:rPr lang="en-GB" sz="2000" dirty="0">
                <a:solidFill>
                  <a:srgbClr val="4D4D4D"/>
                </a:solidFill>
              </a:rPr>
              <a:t>What thickness the coating is</a:t>
            </a:r>
          </a:p>
          <a:p>
            <a:pPr eaLnBrk="1" fontAlgn="auto" hangingPunct="1">
              <a:spcAft>
                <a:spcPts val="0"/>
              </a:spcAft>
              <a:defRPr/>
            </a:pPr>
            <a:r>
              <a:rPr lang="en-GB" sz="2000" dirty="0">
                <a:solidFill>
                  <a:srgbClr val="4D4D4D"/>
                </a:solidFill>
              </a:rPr>
              <a:t>Integral or separate probe desired</a:t>
            </a:r>
          </a:p>
          <a:p>
            <a:pPr eaLnBrk="1" fontAlgn="auto" hangingPunct="1">
              <a:spcAft>
                <a:spcPts val="0"/>
              </a:spcAft>
              <a:defRPr/>
            </a:pPr>
            <a:r>
              <a:rPr lang="en-GB" sz="2000" dirty="0">
                <a:solidFill>
                  <a:srgbClr val="4D4D4D"/>
                </a:solidFill>
              </a:rPr>
              <a:t>Data storage required ?</a:t>
            </a:r>
          </a:p>
          <a:p>
            <a:pPr eaLnBrk="1" fontAlgn="auto" hangingPunct="1">
              <a:spcAft>
                <a:spcPts val="0"/>
              </a:spcAft>
              <a:defRPr/>
            </a:pPr>
            <a:endParaRPr lang="en-GB" sz="1600" dirty="0">
              <a:latin typeface="+mj-lt"/>
            </a:endParaRPr>
          </a:p>
        </p:txBody>
      </p:sp>
      <p:pic>
        <p:nvPicPr>
          <p:cNvPr id="64515" name="Picture 4" descr="456C">
            <a:extLst>
              <a:ext uri="{FF2B5EF4-FFF2-40B4-BE49-F238E27FC236}">
                <a16:creationId xmlns:a16="http://schemas.microsoft.com/office/drawing/2014/main" id="{3FED4DEE-CA95-32A9-E404-9D3D0B024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975" y="2400300"/>
            <a:ext cx="252730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3970">
                                            <p:txEl>
                                              <p:pRg st="2" end="2"/>
                                            </p:txEl>
                                          </p:spTgt>
                                        </p:tgtEl>
                                        <p:attrNameLst>
                                          <p:attrName>style.visibility</p:attrName>
                                        </p:attrNameLst>
                                      </p:cBhvr>
                                      <p:to>
                                        <p:strVal val="visible"/>
                                      </p:to>
                                    </p:set>
                                    <p:animEffect transition="in" filter="fade">
                                      <p:cBhvr>
                                        <p:cTn id="7" dur="1000"/>
                                        <p:tgtEl>
                                          <p:spTgt spid="83970">
                                            <p:txEl>
                                              <p:pRg st="2" end="2"/>
                                            </p:txEl>
                                          </p:spTgt>
                                        </p:tgtEl>
                                      </p:cBhvr>
                                    </p:animEffect>
                                    <p:anim calcmode="lin" valueType="num">
                                      <p:cBhvr>
                                        <p:cTn id="8" dur="1000" fill="hold"/>
                                        <p:tgtEl>
                                          <p:spTgt spid="8397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39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3970">
                                            <p:txEl>
                                              <p:pRg st="3" end="3"/>
                                            </p:txEl>
                                          </p:spTgt>
                                        </p:tgtEl>
                                        <p:attrNameLst>
                                          <p:attrName>style.visibility</p:attrName>
                                        </p:attrNameLst>
                                      </p:cBhvr>
                                      <p:to>
                                        <p:strVal val="visible"/>
                                      </p:to>
                                    </p:set>
                                    <p:animEffect transition="in" filter="fade">
                                      <p:cBhvr>
                                        <p:cTn id="14" dur="1000"/>
                                        <p:tgtEl>
                                          <p:spTgt spid="83970">
                                            <p:txEl>
                                              <p:pRg st="3" end="3"/>
                                            </p:txEl>
                                          </p:spTgt>
                                        </p:tgtEl>
                                      </p:cBhvr>
                                    </p:animEffect>
                                    <p:anim calcmode="lin" valueType="num">
                                      <p:cBhvr>
                                        <p:cTn id="15" dur="1000" fill="hold"/>
                                        <p:tgtEl>
                                          <p:spTgt spid="83970">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8397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83970">
                                            <p:txEl>
                                              <p:pRg st="4" end="4"/>
                                            </p:txEl>
                                          </p:spTgt>
                                        </p:tgtEl>
                                        <p:attrNameLst>
                                          <p:attrName>style.visibility</p:attrName>
                                        </p:attrNameLst>
                                      </p:cBhvr>
                                      <p:to>
                                        <p:strVal val="visible"/>
                                      </p:to>
                                    </p:set>
                                    <p:animEffect transition="in" filter="fade">
                                      <p:cBhvr>
                                        <p:cTn id="21" dur="1000"/>
                                        <p:tgtEl>
                                          <p:spTgt spid="83970">
                                            <p:txEl>
                                              <p:pRg st="4" end="4"/>
                                            </p:txEl>
                                          </p:spTgt>
                                        </p:tgtEl>
                                      </p:cBhvr>
                                    </p:animEffect>
                                    <p:anim calcmode="lin" valueType="num">
                                      <p:cBhvr>
                                        <p:cTn id="22" dur="1000" fill="hold"/>
                                        <p:tgtEl>
                                          <p:spTgt spid="8397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397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83970">
                                            <p:txEl>
                                              <p:pRg st="5" end="5"/>
                                            </p:txEl>
                                          </p:spTgt>
                                        </p:tgtEl>
                                        <p:attrNameLst>
                                          <p:attrName>style.visibility</p:attrName>
                                        </p:attrNameLst>
                                      </p:cBhvr>
                                      <p:to>
                                        <p:strVal val="visible"/>
                                      </p:to>
                                    </p:set>
                                    <p:animEffect transition="in" filter="fade">
                                      <p:cBhvr>
                                        <p:cTn id="28" dur="1000"/>
                                        <p:tgtEl>
                                          <p:spTgt spid="83970">
                                            <p:txEl>
                                              <p:pRg st="5" end="5"/>
                                            </p:txEl>
                                          </p:spTgt>
                                        </p:tgtEl>
                                      </p:cBhvr>
                                    </p:animEffect>
                                    <p:anim calcmode="lin" valueType="num">
                                      <p:cBhvr>
                                        <p:cTn id="29" dur="1000" fill="hold"/>
                                        <p:tgtEl>
                                          <p:spTgt spid="83970">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8397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83970">
                                            <p:txEl>
                                              <p:pRg st="6" end="6"/>
                                            </p:txEl>
                                          </p:spTgt>
                                        </p:tgtEl>
                                        <p:attrNameLst>
                                          <p:attrName>style.visibility</p:attrName>
                                        </p:attrNameLst>
                                      </p:cBhvr>
                                      <p:to>
                                        <p:strVal val="visible"/>
                                      </p:to>
                                    </p:set>
                                    <p:animEffect transition="in" filter="fade">
                                      <p:cBhvr>
                                        <p:cTn id="35" dur="1000"/>
                                        <p:tgtEl>
                                          <p:spTgt spid="83970">
                                            <p:txEl>
                                              <p:pRg st="6" end="6"/>
                                            </p:txEl>
                                          </p:spTgt>
                                        </p:tgtEl>
                                      </p:cBhvr>
                                    </p:animEffect>
                                    <p:anim calcmode="lin" valueType="num">
                                      <p:cBhvr>
                                        <p:cTn id="36" dur="1000" fill="hold"/>
                                        <p:tgtEl>
                                          <p:spTgt spid="83970">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8397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7967BB31-2466-2E16-5B27-B05F0A0D214D}"/>
              </a:ext>
            </a:extLst>
          </p:cNvPr>
          <p:cNvSpPr>
            <a:spLocks noGrp="1" noChangeArrowheads="1"/>
          </p:cNvSpPr>
          <p:nvPr>
            <p:ph type="body" sz="half" idx="2"/>
          </p:nvPr>
        </p:nvSpPr>
        <p:spPr>
          <a:xfrm>
            <a:off x="965200" y="1166813"/>
            <a:ext cx="8297863" cy="4524375"/>
          </a:xfrm>
        </p:spPr>
        <p:txBody>
          <a:bodyPr rtlCol="0">
            <a:normAutofit/>
          </a:bodyPr>
          <a:lstStyle/>
          <a:p>
            <a:pPr eaLnBrk="1" fontAlgn="auto" hangingPunct="1">
              <a:spcAft>
                <a:spcPts val="0"/>
              </a:spcAft>
              <a:buFontTx/>
              <a:buNone/>
              <a:defRPr/>
            </a:pPr>
            <a:r>
              <a:rPr lang="en-US" sz="2000" b="1" dirty="0">
                <a:latin typeface="+mj-lt"/>
              </a:rPr>
              <a:t>Elcometer 456C</a:t>
            </a:r>
          </a:p>
          <a:p>
            <a:pPr eaLnBrk="1" fontAlgn="auto" hangingPunct="1">
              <a:spcAft>
                <a:spcPts val="0"/>
              </a:spcAft>
              <a:defRPr/>
            </a:pPr>
            <a:endParaRPr lang="en-GB" sz="2000" b="1" dirty="0">
              <a:latin typeface="+mj-lt"/>
            </a:endParaRPr>
          </a:p>
          <a:p>
            <a:pPr eaLnBrk="1" fontAlgn="auto" hangingPunct="1">
              <a:spcAft>
                <a:spcPts val="0"/>
              </a:spcAft>
              <a:defRPr/>
            </a:pPr>
            <a:r>
              <a:rPr lang="en-GB" sz="1800" dirty="0">
                <a:latin typeface="+mj-lt"/>
              </a:rPr>
              <a:t>Ferrous, Non-Ferrous and Dual FNF</a:t>
            </a:r>
          </a:p>
          <a:p>
            <a:pPr lvl="1" eaLnBrk="1" fontAlgn="auto" hangingPunct="1">
              <a:spcAft>
                <a:spcPts val="0"/>
              </a:spcAft>
              <a:defRPr/>
            </a:pPr>
            <a:r>
              <a:rPr lang="en-GB" sz="1800" dirty="0">
                <a:latin typeface="+mj-lt"/>
              </a:rPr>
              <a:t>Other Options</a:t>
            </a:r>
            <a:endParaRPr lang="en-GB" sz="1600" dirty="0">
              <a:latin typeface="+mj-lt"/>
            </a:endParaRPr>
          </a:p>
          <a:p>
            <a:pPr lvl="2" eaLnBrk="1" fontAlgn="auto" hangingPunct="1">
              <a:spcAft>
                <a:spcPts val="0"/>
              </a:spcAft>
              <a:defRPr/>
            </a:pPr>
            <a:r>
              <a:rPr lang="en-US" sz="1600" dirty="0">
                <a:latin typeface="+mj-lt"/>
              </a:rPr>
              <a:t>Basic </a:t>
            </a:r>
          </a:p>
          <a:p>
            <a:pPr lvl="2" eaLnBrk="1" fontAlgn="auto" hangingPunct="1">
              <a:spcAft>
                <a:spcPts val="0"/>
              </a:spcAft>
              <a:defRPr/>
            </a:pPr>
            <a:r>
              <a:rPr lang="en-US" sz="1600" dirty="0">
                <a:latin typeface="+mj-lt"/>
              </a:rPr>
              <a:t>Standard</a:t>
            </a:r>
          </a:p>
          <a:p>
            <a:pPr lvl="2" eaLnBrk="1" fontAlgn="auto" hangingPunct="1">
              <a:spcAft>
                <a:spcPts val="0"/>
              </a:spcAft>
              <a:defRPr/>
            </a:pPr>
            <a:r>
              <a:rPr lang="en-US" sz="1600" dirty="0">
                <a:latin typeface="+mj-lt"/>
              </a:rPr>
              <a:t>Top</a:t>
            </a:r>
          </a:p>
          <a:p>
            <a:pPr lvl="1" eaLnBrk="1" fontAlgn="auto" hangingPunct="1">
              <a:spcAft>
                <a:spcPts val="0"/>
              </a:spcAft>
              <a:buFontTx/>
              <a:buNone/>
              <a:defRPr/>
            </a:pPr>
            <a:endParaRPr lang="en-US" sz="1800" dirty="0">
              <a:latin typeface="+mj-lt"/>
            </a:endParaRPr>
          </a:p>
          <a:p>
            <a:pPr lvl="1" eaLnBrk="1" fontAlgn="auto" hangingPunct="1">
              <a:spcAft>
                <a:spcPts val="0"/>
              </a:spcAft>
              <a:defRPr/>
            </a:pPr>
            <a:r>
              <a:rPr lang="en-US" sz="1800" dirty="0">
                <a:latin typeface="+mj-lt"/>
              </a:rPr>
              <a:t>Basic now features Bluetooth for single reading transfer</a:t>
            </a:r>
          </a:p>
          <a:p>
            <a:pPr lvl="1" eaLnBrk="1" fontAlgn="auto" hangingPunct="1">
              <a:spcAft>
                <a:spcPts val="0"/>
              </a:spcAft>
              <a:defRPr/>
            </a:pPr>
            <a:r>
              <a:rPr lang="en-US" sz="1800" dirty="0">
                <a:latin typeface="+mj-lt"/>
              </a:rPr>
              <a:t>Standard &amp; Top have USB and Bluetooth output</a:t>
            </a:r>
          </a:p>
          <a:p>
            <a:pPr lvl="1" eaLnBrk="1" fontAlgn="auto" hangingPunct="1">
              <a:spcAft>
                <a:spcPts val="0"/>
              </a:spcAft>
              <a:defRPr/>
            </a:pPr>
            <a:r>
              <a:rPr lang="en-US" sz="1800" dirty="0">
                <a:latin typeface="+mj-lt"/>
              </a:rPr>
              <a:t>Standard 1500 readings in 1 batch</a:t>
            </a:r>
          </a:p>
          <a:p>
            <a:pPr lvl="1" eaLnBrk="1" fontAlgn="auto" hangingPunct="1">
              <a:spcAft>
                <a:spcPts val="0"/>
              </a:spcAft>
              <a:defRPr/>
            </a:pPr>
            <a:r>
              <a:rPr lang="en-US" sz="1800" dirty="0">
                <a:latin typeface="+mj-lt"/>
              </a:rPr>
              <a:t>Top 250,000 readings in 1500 batches</a:t>
            </a:r>
          </a:p>
          <a:p>
            <a:pPr lvl="4" eaLnBrk="1" fontAlgn="auto" hangingPunct="1">
              <a:spcAft>
                <a:spcPts val="0"/>
              </a:spcAft>
              <a:defRPr/>
            </a:pPr>
            <a:endParaRPr lang="en-US" sz="1600" dirty="0">
              <a:solidFill>
                <a:schemeClr val="tx1">
                  <a:lumMod val="50000"/>
                  <a:lumOff val="50000"/>
                </a:schemeClr>
              </a:solidFill>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9F098884-D2CB-5151-DE8D-2EFC4ACD53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1027113"/>
            <a:ext cx="6626225"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3">
            <a:extLst>
              <a:ext uri="{FF2B5EF4-FFF2-40B4-BE49-F238E27FC236}">
                <a16:creationId xmlns:a16="http://schemas.microsoft.com/office/drawing/2014/main" id="{34B2B0F0-75A3-335C-2950-7684CD5430C5}"/>
              </a:ext>
            </a:extLst>
          </p:cNvPr>
          <p:cNvSpPr txBox="1">
            <a:spLocks noChangeArrowheads="1"/>
          </p:cNvSpPr>
          <p:nvPr/>
        </p:nvSpPr>
        <p:spPr bwMode="auto">
          <a:xfrm>
            <a:off x="2293938" y="3200400"/>
            <a:ext cx="45894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r>
              <a:rPr lang="en-GB" altLang="en-US" sz="2400">
                <a:latin typeface="Times New Roman" panose="02020603050405020304" pitchFamily="18" charset="0"/>
                <a:hlinkClick r:id="rId3"/>
              </a:rPr>
              <a:t>https://youtu.be/0eQLTmZnV4U</a:t>
            </a:r>
            <a:endParaRPr lang="en-GB" altLang="en-US" sz="2400">
              <a:latin typeface="Times New Roman" panose="02020603050405020304" pitchFamily="18" charset="0"/>
            </a:endParaRPr>
          </a:p>
          <a:p>
            <a:pPr>
              <a:spcBef>
                <a:spcPct val="0"/>
              </a:spcBef>
              <a:buClrTx/>
              <a:buFontTx/>
              <a:buNone/>
            </a:pPr>
            <a:endParaRPr lang="en-GB" altLang="en-US" sz="2400">
              <a:latin typeface="Times New Roman" panose="02020603050405020304" pitchFamily="18"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057171A-8387-F958-BB7F-973222FFE17D}"/>
              </a:ext>
            </a:extLst>
          </p:cNvPr>
          <p:cNvSpPr>
            <a:spLocks noGrp="1" noChangeArrowheads="1"/>
          </p:cNvSpPr>
          <p:nvPr>
            <p:ph idx="1"/>
          </p:nvPr>
        </p:nvSpPr>
        <p:spPr>
          <a:xfrm>
            <a:off x="182563" y="1184275"/>
            <a:ext cx="9217025" cy="1439863"/>
          </a:xfrm>
        </p:spPr>
        <p:txBody>
          <a:bodyPr rtlCol="0">
            <a:normAutofit fontScale="25000" lnSpcReduction="20000"/>
          </a:bodyPr>
          <a:lstStyle/>
          <a:p>
            <a:pPr lvl="1" eaLnBrk="1" fontAlgn="auto" hangingPunct="1">
              <a:lnSpc>
                <a:spcPct val="90000"/>
              </a:lnSpc>
              <a:spcAft>
                <a:spcPts val="0"/>
              </a:spcAft>
              <a:buFontTx/>
              <a:buNone/>
              <a:defRPr/>
            </a:pPr>
            <a:r>
              <a:rPr lang="en-GB" sz="9600" dirty="0"/>
              <a:t>Profile </a:t>
            </a:r>
            <a:r>
              <a:rPr lang="en-GB" sz="9600" dirty="0" err="1"/>
              <a:t>vs</a:t>
            </a:r>
            <a:r>
              <a:rPr lang="en-GB" sz="9600" dirty="0"/>
              <a:t> Roughness</a:t>
            </a:r>
          </a:p>
          <a:p>
            <a:pPr lvl="1" eaLnBrk="1" fontAlgn="auto" hangingPunct="1">
              <a:lnSpc>
                <a:spcPct val="90000"/>
              </a:lnSpc>
              <a:spcAft>
                <a:spcPts val="0"/>
              </a:spcAft>
              <a:buFontTx/>
              <a:buNone/>
              <a:defRPr/>
            </a:pPr>
            <a:endParaRPr lang="en-GB" sz="9600" b="1" dirty="0"/>
          </a:p>
          <a:p>
            <a:pPr lvl="1" eaLnBrk="1" fontAlgn="auto" hangingPunct="1">
              <a:lnSpc>
                <a:spcPct val="90000"/>
              </a:lnSpc>
              <a:spcAft>
                <a:spcPts val="0"/>
              </a:spcAft>
              <a:defRPr/>
            </a:pPr>
            <a:endParaRPr lang="en-GB" sz="9600" dirty="0"/>
          </a:p>
          <a:p>
            <a:pPr lvl="1" eaLnBrk="1" fontAlgn="auto" hangingPunct="1">
              <a:lnSpc>
                <a:spcPct val="90000"/>
              </a:lnSpc>
              <a:spcAft>
                <a:spcPts val="0"/>
              </a:spcAft>
              <a:defRPr/>
            </a:pPr>
            <a:r>
              <a:rPr lang="en-GB" sz="9600" dirty="0"/>
              <a:t>Profile can be measured easily with simple instrumentation</a:t>
            </a:r>
          </a:p>
          <a:p>
            <a:pPr lvl="1" eaLnBrk="1" fontAlgn="auto" hangingPunct="1">
              <a:lnSpc>
                <a:spcPct val="90000"/>
              </a:lnSpc>
              <a:spcAft>
                <a:spcPts val="0"/>
              </a:spcAft>
              <a:defRPr/>
            </a:pPr>
            <a:r>
              <a:rPr lang="en-GB" sz="9600" dirty="0"/>
              <a:t>Roughness requires sensitive instrumentation and complex formulae</a:t>
            </a:r>
          </a:p>
          <a:p>
            <a:pPr lvl="1" eaLnBrk="1" fontAlgn="auto" hangingPunct="1">
              <a:lnSpc>
                <a:spcPct val="90000"/>
              </a:lnSpc>
              <a:spcAft>
                <a:spcPts val="0"/>
              </a:spcAft>
              <a:defRPr/>
            </a:pPr>
            <a:endParaRPr lang="en-GB" sz="9600" dirty="0"/>
          </a:p>
          <a:p>
            <a:pPr lvl="2" eaLnBrk="1" fontAlgn="auto" hangingPunct="1">
              <a:lnSpc>
                <a:spcPct val="90000"/>
              </a:lnSpc>
              <a:spcAft>
                <a:spcPts val="0"/>
              </a:spcAft>
              <a:defRPr/>
            </a:pPr>
            <a:r>
              <a:rPr lang="en-GB" sz="9600" dirty="0"/>
              <a:t>e.g</a:t>
            </a:r>
            <a:r>
              <a:rPr lang="en-GB" sz="9600" dirty="0">
                <a:solidFill>
                  <a:srgbClr val="C0C0C0"/>
                </a:solidFill>
              </a:rPr>
              <a:t>.</a:t>
            </a:r>
          </a:p>
          <a:p>
            <a:pPr lvl="1" eaLnBrk="1" fontAlgn="auto" hangingPunct="1">
              <a:lnSpc>
                <a:spcPct val="90000"/>
              </a:lnSpc>
              <a:spcAft>
                <a:spcPts val="0"/>
              </a:spcAft>
              <a:defRPr/>
            </a:pPr>
            <a:endParaRPr lang="en-GB" sz="1800" dirty="0">
              <a:solidFill>
                <a:srgbClr val="C0C0C0"/>
              </a:solidFill>
            </a:endParaRPr>
          </a:p>
          <a:p>
            <a:pPr lvl="1" eaLnBrk="1" fontAlgn="auto" hangingPunct="1">
              <a:lnSpc>
                <a:spcPct val="90000"/>
              </a:lnSpc>
              <a:spcAft>
                <a:spcPts val="0"/>
              </a:spcAft>
              <a:buFontTx/>
              <a:buNone/>
              <a:defRPr/>
            </a:pPr>
            <a:endParaRPr lang="en-GB" sz="1800" dirty="0">
              <a:solidFill>
                <a:srgbClr val="C0C0C0"/>
              </a:solidFill>
            </a:endParaRPr>
          </a:p>
          <a:p>
            <a:pPr lvl="1" eaLnBrk="1" fontAlgn="auto" hangingPunct="1">
              <a:lnSpc>
                <a:spcPct val="90000"/>
              </a:lnSpc>
              <a:spcAft>
                <a:spcPts val="0"/>
              </a:spcAft>
              <a:buFontTx/>
              <a:buNone/>
              <a:defRPr/>
            </a:pPr>
            <a:endParaRPr lang="en-GB" sz="1800" dirty="0">
              <a:solidFill>
                <a:srgbClr val="C0C0C0"/>
              </a:solidFill>
            </a:endParaRPr>
          </a:p>
        </p:txBody>
      </p:sp>
      <p:pic>
        <p:nvPicPr>
          <p:cNvPr id="13315" name="Picture 7">
            <a:extLst>
              <a:ext uri="{FF2B5EF4-FFF2-40B4-BE49-F238E27FC236}">
                <a16:creationId xmlns:a16="http://schemas.microsoft.com/office/drawing/2014/main" id="{BAEB4C21-78F6-8D16-899C-940186CC36B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2663" y="3743325"/>
            <a:ext cx="22764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a:extLst>
              <a:ext uri="{FF2B5EF4-FFF2-40B4-BE49-F238E27FC236}">
                <a16:creationId xmlns:a16="http://schemas.microsoft.com/office/drawing/2014/main" id="{CB2C1C34-EFF8-BBA4-4181-7AF97CA79F0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7000" y="3902075"/>
            <a:ext cx="3505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9">
            <a:extLst>
              <a:ext uri="{FF2B5EF4-FFF2-40B4-BE49-F238E27FC236}">
                <a16:creationId xmlns:a16="http://schemas.microsoft.com/office/drawing/2014/main" id="{21C106D8-CCB9-90B1-ACFE-57E89ED9A1B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7100" y="4933950"/>
            <a:ext cx="449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2" descr="Elcometer 7061 MarSurf PS1 Surface Roughess Tester">
            <a:extLst>
              <a:ext uri="{FF2B5EF4-FFF2-40B4-BE49-F238E27FC236}">
                <a16:creationId xmlns:a16="http://schemas.microsoft.com/office/drawing/2014/main" id="{17B7F9B0-EE47-59C2-5D90-29A41133D6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
          <a:stretch>
            <a:fillRect/>
          </a:stretch>
        </p:blipFill>
        <p:spPr bwMode="auto">
          <a:xfrm>
            <a:off x="7219950" y="4416425"/>
            <a:ext cx="176847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000">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3">
            <a:extLst>
              <a:ext uri="{FF2B5EF4-FFF2-40B4-BE49-F238E27FC236}">
                <a16:creationId xmlns:a16="http://schemas.microsoft.com/office/drawing/2014/main" id="{766E16A1-40CF-4615-F807-30AF6653C290}"/>
              </a:ext>
            </a:extLst>
          </p:cNvPr>
          <p:cNvSpPr>
            <a:spLocks noGrp="1" noChangeArrowheads="1"/>
          </p:cNvSpPr>
          <p:nvPr>
            <p:ph idx="1"/>
          </p:nvPr>
        </p:nvSpPr>
        <p:spPr>
          <a:xfrm>
            <a:off x="152400" y="1309688"/>
            <a:ext cx="8716963" cy="4171950"/>
          </a:xfrm>
        </p:spPr>
        <p:txBody>
          <a:bodyPr rtlCol="0">
            <a:normAutofit/>
          </a:bodyPr>
          <a:lstStyle/>
          <a:p>
            <a:pPr marL="0" indent="0" eaLnBrk="1" fontAlgn="auto" hangingPunct="1">
              <a:spcAft>
                <a:spcPts val="0"/>
              </a:spcAft>
              <a:buFontTx/>
              <a:buNone/>
              <a:tabLst>
                <a:tab pos="355600" algn="l"/>
              </a:tabLst>
              <a:defRPr/>
            </a:pPr>
            <a:r>
              <a:rPr lang="en-GB" sz="2000" dirty="0">
                <a:solidFill>
                  <a:srgbClr val="4D4D4D"/>
                </a:solidFill>
              </a:rPr>
              <a:t>	Scanning Probe</a:t>
            </a:r>
          </a:p>
          <a:p>
            <a:pPr marL="457200" indent="-457200" eaLnBrk="1" fontAlgn="auto" hangingPunct="1">
              <a:spcAft>
                <a:spcPts val="0"/>
              </a:spcAft>
              <a:defRPr/>
            </a:pPr>
            <a:endParaRPr lang="en-GB" sz="2000" dirty="0">
              <a:solidFill>
                <a:srgbClr val="4D4D4D"/>
              </a:solidFill>
            </a:endParaRPr>
          </a:p>
          <a:p>
            <a:pPr marL="838200" lvl="1" indent="-381000" eaLnBrk="1" fontAlgn="auto" hangingPunct="1">
              <a:spcAft>
                <a:spcPts val="0"/>
              </a:spcAft>
              <a:defRPr/>
            </a:pPr>
            <a:r>
              <a:rPr lang="en-GB" dirty="0"/>
              <a:t>A new 456C probe for scanning a coated surface</a:t>
            </a:r>
          </a:p>
          <a:p>
            <a:pPr marL="838200" lvl="1" indent="-381000" eaLnBrk="1" fontAlgn="auto" hangingPunct="1">
              <a:spcAft>
                <a:spcPts val="0"/>
              </a:spcAft>
              <a:defRPr/>
            </a:pPr>
            <a:r>
              <a:rPr lang="en-GB" dirty="0"/>
              <a:t>Scan an area then lift the probe to display :</a:t>
            </a:r>
          </a:p>
          <a:p>
            <a:pPr marL="1238250" lvl="2" indent="-381000" eaLnBrk="1" fontAlgn="auto" hangingPunct="1">
              <a:spcAft>
                <a:spcPts val="0"/>
              </a:spcAft>
              <a:defRPr/>
            </a:pPr>
            <a:r>
              <a:rPr lang="en-GB" sz="2000" dirty="0">
                <a:solidFill>
                  <a:srgbClr val="4D4D4D"/>
                </a:solidFill>
              </a:rPr>
              <a:t>Average coating thickness</a:t>
            </a:r>
          </a:p>
          <a:p>
            <a:pPr marL="1238250" lvl="2" indent="-381000" eaLnBrk="1" fontAlgn="auto" hangingPunct="1">
              <a:spcAft>
                <a:spcPts val="0"/>
              </a:spcAft>
              <a:defRPr/>
            </a:pPr>
            <a:r>
              <a:rPr lang="en-GB" sz="2000" dirty="0">
                <a:solidFill>
                  <a:srgbClr val="4D4D4D"/>
                </a:solidFill>
              </a:rPr>
              <a:t>Maximum coating thickness</a:t>
            </a:r>
          </a:p>
          <a:p>
            <a:pPr marL="1238250" lvl="2" indent="-381000" eaLnBrk="1" fontAlgn="auto" hangingPunct="1">
              <a:spcAft>
                <a:spcPts val="0"/>
              </a:spcAft>
              <a:defRPr/>
            </a:pPr>
            <a:r>
              <a:rPr lang="en-GB" sz="2000" dirty="0">
                <a:solidFill>
                  <a:srgbClr val="4D4D4D"/>
                </a:solidFill>
              </a:rPr>
              <a:t>Minimum coating thickness</a:t>
            </a:r>
          </a:p>
          <a:p>
            <a:pPr marL="457200" lvl="1" indent="0" eaLnBrk="1" fontAlgn="auto" hangingPunct="1">
              <a:spcAft>
                <a:spcPts val="0"/>
              </a:spcAft>
              <a:buFontTx/>
              <a:buNone/>
              <a:defRPr/>
            </a:pPr>
            <a:endParaRPr lang="en-GB" dirty="0"/>
          </a:p>
        </p:txBody>
      </p:sp>
      <p:sp>
        <p:nvSpPr>
          <p:cNvPr id="68611" name="Rectangle 4">
            <a:extLst>
              <a:ext uri="{FF2B5EF4-FFF2-40B4-BE49-F238E27FC236}">
                <a16:creationId xmlns:a16="http://schemas.microsoft.com/office/drawing/2014/main" id="{53241CC6-2176-9B16-3771-CDDDECBC9C0F}"/>
              </a:ext>
            </a:extLst>
          </p:cNvPr>
          <p:cNvSpPr>
            <a:spLocks noChangeArrowheads="1"/>
          </p:cNvSpPr>
          <p:nvPr/>
        </p:nvSpPr>
        <p:spPr bwMode="auto">
          <a:xfrm>
            <a:off x="3914775" y="2957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pic>
        <p:nvPicPr>
          <p:cNvPr id="68612" name="Picture 4">
            <a:extLst>
              <a:ext uri="{FF2B5EF4-FFF2-40B4-BE49-F238E27FC236}">
                <a16:creationId xmlns:a16="http://schemas.microsoft.com/office/drawing/2014/main" id="{D4C26C76-4333-09D5-5451-E2F0EF6B2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0" y="2768600"/>
            <a:ext cx="3214688" cy="321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3">
            <a:extLst>
              <a:ext uri="{FF2B5EF4-FFF2-40B4-BE49-F238E27FC236}">
                <a16:creationId xmlns:a16="http://schemas.microsoft.com/office/drawing/2014/main" id="{42EC7F8E-0441-5051-62CC-17340E5379FA}"/>
              </a:ext>
            </a:extLst>
          </p:cNvPr>
          <p:cNvSpPr>
            <a:spLocks noGrp="1" noChangeArrowheads="1"/>
          </p:cNvSpPr>
          <p:nvPr>
            <p:ph idx="1"/>
          </p:nvPr>
        </p:nvSpPr>
        <p:spPr>
          <a:xfrm>
            <a:off x="152400" y="1309688"/>
            <a:ext cx="8716963" cy="4171950"/>
          </a:xfrm>
        </p:spPr>
        <p:txBody>
          <a:bodyPr rtlCol="0">
            <a:normAutofit/>
          </a:bodyPr>
          <a:lstStyle/>
          <a:p>
            <a:pPr marL="0" indent="0" eaLnBrk="1" fontAlgn="auto" hangingPunct="1">
              <a:spcAft>
                <a:spcPts val="0"/>
              </a:spcAft>
              <a:buFontTx/>
              <a:buNone/>
              <a:tabLst>
                <a:tab pos="355600" algn="l"/>
              </a:tabLst>
              <a:defRPr/>
            </a:pPr>
            <a:r>
              <a:rPr lang="en-GB" sz="2000" dirty="0">
                <a:solidFill>
                  <a:srgbClr val="4D4D4D"/>
                </a:solidFill>
              </a:rPr>
              <a:t>	Scanning Probe</a:t>
            </a:r>
          </a:p>
          <a:p>
            <a:pPr marL="457200" indent="-457200" eaLnBrk="1" fontAlgn="auto" hangingPunct="1">
              <a:spcAft>
                <a:spcPts val="0"/>
              </a:spcAft>
              <a:defRPr/>
            </a:pPr>
            <a:endParaRPr lang="en-GB" sz="2000" dirty="0">
              <a:solidFill>
                <a:srgbClr val="4D4D4D"/>
              </a:solidFill>
            </a:endParaRPr>
          </a:p>
          <a:p>
            <a:pPr marL="838200" lvl="1" indent="-381000" eaLnBrk="1" fontAlgn="auto" hangingPunct="1">
              <a:spcAft>
                <a:spcPts val="0"/>
              </a:spcAft>
              <a:defRPr/>
            </a:pPr>
            <a:r>
              <a:rPr lang="en-GB" dirty="0"/>
              <a:t>Readings can be displayed on a run graph</a:t>
            </a:r>
          </a:p>
          <a:p>
            <a:pPr marL="838200" lvl="1" indent="-381000" eaLnBrk="1" fontAlgn="auto" hangingPunct="1">
              <a:spcAft>
                <a:spcPts val="0"/>
              </a:spcAft>
              <a:defRPr/>
            </a:pPr>
            <a:r>
              <a:rPr lang="en-GB" dirty="0"/>
              <a:t>Auto repeat mode takes &amp; stores data every 0.5 </a:t>
            </a:r>
            <a:r>
              <a:rPr lang="en-GB" dirty="0" err="1"/>
              <a:t>secs</a:t>
            </a:r>
            <a:endParaRPr lang="en-GB" dirty="0"/>
          </a:p>
          <a:p>
            <a:pPr marL="838200" lvl="1" indent="-381000" eaLnBrk="1" fontAlgn="auto" hangingPunct="1">
              <a:spcAft>
                <a:spcPts val="0"/>
              </a:spcAft>
              <a:defRPr/>
            </a:pPr>
            <a:r>
              <a:rPr lang="en-GB" dirty="0"/>
              <a:t>Snap on replaceable cap</a:t>
            </a:r>
          </a:p>
          <a:p>
            <a:pPr marL="838200" lvl="1" indent="-381000" eaLnBrk="1" fontAlgn="auto" hangingPunct="1">
              <a:spcAft>
                <a:spcPts val="0"/>
              </a:spcAft>
              <a:defRPr/>
            </a:pPr>
            <a:r>
              <a:rPr lang="en-GB" dirty="0"/>
              <a:t>40% faster when used with SSPC PA2</a:t>
            </a:r>
          </a:p>
          <a:p>
            <a:pPr marL="1238250" lvl="2" indent="-381000" eaLnBrk="1" fontAlgn="auto" hangingPunct="1">
              <a:spcAft>
                <a:spcPts val="0"/>
              </a:spcAft>
              <a:defRPr/>
            </a:pPr>
            <a:r>
              <a:rPr lang="en-GB" sz="2000" dirty="0">
                <a:solidFill>
                  <a:srgbClr val="4D4D4D"/>
                </a:solidFill>
              </a:rPr>
              <a:t>Fixed batch size   ( 5 )</a:t>
            </a:r>
          </a:p>
          <a:p>
            <a:pPr marL="1238250" lvl="2" indent="-381000" eaLnBrk="1" fontAlgn="auto" hangingPunct="1">
              <a:spcAft>
                <a:spcPts val="0"/>
              </a:spcAft>
              <a:defRPr/>
            </a:pPr>
            <a:r>
              <a:rPr lang="en-GB" sz="2000" dirty="0">
                <a:solidFill>
                  <a:srgbClr val="4D4D4D"/>
                </a:solidFill>
              </a:rPr>
              <a:t>Counted average ( 3 ) </a:t>
            </a:r>
          </a:p>
          <a:p>
            <a:pPr marL="838200" lvl="1" indent="-381000" eaLnBrk="1" fontAlgn="auto" hangingPunct="1">
              <a:spcAft>
                <a:spcPts val="0"/>
              </a:spcAft>
              <a:defRPr/>
            </a:pPr>
            <a:endParaRPr lang="en-GB" dirty="0"/>
          </a:p>
        </p:txBody>
      </p:sp>
      <p:sp>
        <p:nvSpPr>
          <p:cNvPr id="69635" name="Rectangle 4">
            <a:extLst>
              <a:ext uri="{FF2B5EF4-FFF2-40B4-BE49-F238E27FC236}">
                <a16:creationId xmlns:a16="http://schemas.microsoft.com/office/drawing/2014/main" id="{183C1B53-5370-38DB-C413-53F80992E3F6}"/>
              </a:ext>
            </a:extLst>
          </p:cNvPr>
          <p:cNvSpPr>
            <a:spLocks noChangeArrowheads="1"/>
          </p:cNvSpPr>
          <p:nvPr/>
        </p:nvSpPr>
        <p:spPr bwMode="auto">
          <a:xfrm>
            <a:off x="3914775" y="2957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pic>
        <p:nvPicPr>
          <p:cNvPr id="69636" name="Picture 5">
            <a:extLst>
              <a:ext uri="{FF2B5EF4-FFF2-40B4-BE49-F238E27FC236}">
                <a16:creationId xmlns:a16="http://schemas.microsoft.com/office/drawing/2014/main" id="{47809766-DA81-4A1C-80D3-5EDAE2A00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688" y="3068638"/>
            <a:ext cx="2689225" cy="275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a:extLst>
              <a:ext uri="{FF2B5EF4-FFF2-40B4-BE49-F238E27FC236}">
                <a16:creationId xmlns:a16="http://schemas.microsoft.com/office/drawing/2014/main" id="{85B06B3E-F4EC-45E6-1C05-8DB724873AB5}"/>
              </a:ext>
            </a:extLst>
          </p:cNvPr>
          <p:cNvSpPr txBox="1">
            <a:spLocks noChangeArrowheads="1"/>
          </p:cNvSpPr>
          <p:nvPr/>
        </p:nvSpPr>
        <p:spPr bwMode="auto">
          <a:xfrm>
            <a:off x="2463800" y="2041525"/>
            <a:ext cx="4267200" cy="584200"/>
          </a:xfrm>
          <a:prstGeom prst="rect">
            <a:avLst/>
          </a:prstGeom>
          <a:noFill/>
          <a:ln>
            <a:noFill/>
          </a:ln>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spcBef>
                <a:spcPct val="50000"/>
              </a:spcBef>
              <a:defRPr/>
            </a:pPr>
            <a:r>
              <a:rPr lang="en-US" sz="3200" dirty="0">
                <a:solidFill>
                  <a:srgbClr val="4D4D4D"/>
                </a:solidFill>
                <a:latin typeface="+mn-lt"/>
                <a:cs typeface="+mn-cs"/>
              </a:rPr>
              <a:t>Coating Adhesion</a:t>
            </a:r>
          </a:p>
        </p:txBody>
      </p:sp>
      <p:sp>
        <p:nvSpPr>
          <p:cNvPr id="70659" name="Text Box 4">
            <a:hlinkClick r:id="rId2" action="ppaction://hlinksldjump"/>
            <a:extLst>
              <a:ext uri="{FF2B5EF4-FFF2-40B4-BE49-F238E27FC236}">
                <a16:creationId xmlns:a16="http://schemas.microsoft.com/office/drawing/2014/main" id="{1E46B101-A0DB-6E32-C587-4987FF53965C}"/>
              </a:ext>
            </a:extLst>
          </p:cNvPr>
          <p:cNvSpPr txBox="1">
            <a:spLocks noChangeArrowheads="1"/>
          </p:cNvSpPr>
          <p:nvPr/>
        </p:nvSpPr>
        <p:spPr bwMode="auto">
          <a:xfrm>
            <a:off x="473075" y="6899275"/>
            <a:ext cx="158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50000"/>
              </a:spcBef>
              <a:buClrTx/>
              <a:buFontTx/>
              <a:buNone/>
            </a:pPr>
            <a:r>
              <a:rPr lang="en-GB" altLang="en-US" sz="2400" b="1">
                <a:solidFill>
                  <a:srgbClr val="C0C0C0"/>
                </a:solidFill>
                <a:latin typeface="Monotype Corsiva" panose="03010101010201010101" pitchFamily="66" charset="0"/>
              </a:rPr>
              <a:t>Main Menu</a:t>
            </a:r>
          </a:p>
        </p:txBody>
      </p:sp>
      <p:pic>
        <p:nvPicPr>
          <p:cNvPr id="151560" name="Picture 8" descr="http://www.thatpainterlady.com/wp-content/uploads/peeling-paint.jpg">
            <a:extLst>
              <a:ext uri="{FF2B5EF4-FFF2-40B4-BE49-F238E27FC236}">
                <a16:creationId xmlns:a16="http://schemas.microsoft.com/office/drawing/2014/main" id="{87428729-08E1-3142-0D1E-782DE4E4245C}"/>
              </a:ext>
            </a:extLst>
          </p:cNvPr>
          <p:cNvPicPr>
            <a:picLocks noChangeAspect="1" noChangeArrowheads="1"/>
          </p:cNvPicPr>
          <p:nvPr/>
        </p:nvPicPr>
        <p:blipFill>
          <a:blip r:embed="rId3"/>
          <a:srcRect/>
          <a:stretch>
            <a:fillRect/>
          </a:stretch>
        </p:blipFill>
        <p:spPr bwMode="auto">
          <a:xfrm rot="5400000">
            <a:off x="3112690" y="2361353"/>
            <a:ext cx="2969418" cy="3959225"/>
          </a:xfrm>
          <a:prstGeom prst="rect">
            <a:avLst/>
          </a:prstGeom>
          <a:noFill/>
          <a:scene3d>
            <a:camera prst="orthographicFront">
              <a:rot lat="300000" lon="0" rev="0"/>
            </a:camera>
            <a:lightRig rig="threePt" dir="t"/>
          </a:scene3d>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3">
            <a:extLst>
              <a:ext uri="{FF2B5EF4-FFF2-40B4-BE49-F238E27FC236}">
                <a16:creationId xmlns:a16="http://schemas.microsoft.com/office/drawing/2014/main" id="{1D950921-F3E4-33FD-4318-9CC2CC1B6BA2}"/>
              </a:ext>
            </a:extLst>
          </p:cNvPr>
          <p:cNvSpPr>
            <a:spLocks noGrp="1" noChangeArrowheads="1"/>
          </p:cNvSpPr>
          <p:nvPr>
            <p:ph type="body" sz="half" idx="1"/>
          </p:nvPr>
        </p:nvSpPr>
        <p:spPr>
          <a:xfrm>
            <a:off x="206375" y="1333500"/>
            <a:ext cx="3813175" cy="4419600"/>
          </a:xfrm>
        </p:spPr>
        <p:txBody>
          <a:bodyPr rtlCol="0">
            <a:normAutofit lnSpcReduction="10000"/>
          </a:bodyPr>
          <a:lstStyle/>
          <a:p>
            <a:pPr marL="0" indent="0" eaLnBrk="1" fontAlgn="auto" hangingPunct="1">
              <a:spcAft>
                <a:spcPts val="0"/>
              </a:spcAft>
              <a:buFontTx/>
              <a:buNone/>
              <a:tabLst>
                <a:tab pos="355600" algn="l"/>
              </a:tabLst>
              <a:defRPr/>
            </a:pPr>
            <a:r>
              <a:rPr lang="en-GB" sz="2000" b="1" dirty="0">
                <a:latin typeface="+mj-lt"/>
              </a:rPr>
              <a:t>	</a:t>
            </a:r>
            <a:r>
              <a:rPr lang="en-GB" sz="2000" dirty="0">
                <a:solidFill>
                  <a:srgbClr val="4D4D4D"/>
                </a:solidFill>
              </a:rPr>
              <a:t>Method selection</a:t>
            </a:r>
          </a:p>
          <a:p>
            <a:pPr lvl="4" eaLnBrk="1" fontAlgn="auto" hangingPunct="1">
              <a:spcAft>
                <a:spcPts val="0"/>
              </a:spcAft>
              <a:defRPr/>
            </a:pPr>
            <a:endParaRPr lang="en-GB" dirty="0">
              <a:solidFill>
                <a:srgbClr val="4D4D4D"/>
              </a:solidFill>
            </a:endParaRPr>
          </a:p>
          <a:p>
            <a:pPr lvl="1" eaLnBrk="1" fontAlgn="auto" hangingPunct="1">
              <a:spcAft>
                <a:spcPts val="0"/>
              </a:spcAft>
              <a:defRPr/>
            </a:pPr>
            <a:r>
              <a:rPr lang="en-GB" dirty="0"/>
              <a:t>Cross Cut </a:t>
            </a:r>
          </a:p>
          <a:p>
            <a:pPr lvl="2" eaLnBrk="1" fontAlgn="auto" hangingPunct="1">
              <a:spcAft>
                <a:spcPts val="0"/>
              </a:spcAft>
              <a:defRPr/>
            </a:pPr>
            <a:r>
              <a:rPr lang="en-GB" sz="2000" dirty="0">
                <a:solidFill>
                  <a:srgbClr val="4D4D4D"/>
                </a:solidFill>
              </a:rPr>
              <a:t>Fast low cost</a:t>
            </a:r>
          </a:p>
          <a:p>
            <a:pPr lvl="2" eaLnBrk="1" fontAlgn="auto" hangingPunct="1">
              <a:spcAft>
                <a:spcPts val="0"/>
              </a:spcAft>
              <a:defRPr/>
            </a:pPr>
            <a:r>
              <a:rPr lang="en-GB" sz="2000" dirty="0">
                <a:solidFill>
                  <a:srgbClr val="4D4D4D"/>
                </a:solidFill>
              </a:rPr>
              <a:t>Flat surfaces only</a:t>
            </a:r>
          </a:p>
          <a:p>
            <a:pPr lvl="2" eaLnBrk="1" fontAlgn="auto" hangingPunct="1">
              <a:spcAft>
                <a:spcPts val="0"/>
              </a:spcAft>
              <a:defRPr/>
            </a:pPr>
            <a:r>
              <a:rPr lang="en-GB" sz="2000" dirty="0">
                <a:solidFill>
                  <a:srgbClr val="4D4D4D"/>
                </a:solidFill>
              </a:rPr>
              <a:t>Up to 250 µm (10 mil)</a:t>
            </a:r>
          </a:p>
          <a:p>
            <a:pPr lvl="4" eaLnBrk="1" fontAlgn="auto" hangingPunct="1">
              <a:spcAft>
                <a:spcPts val="0"/>
              </a:spcAft>
              <a:defRPr/>
            </a:pPr>
            <a:endParaRPr lang="en-GB" dirty="0">
              <a:solidFill>
                <a:srgbClr val="4D4D4D"/>
              </a:solidFill>
            </a:endParaRPr>
          </a:p>
          <a:p>
            <a:pPr lvl="1" eaLnBrk="1" fontAlgn="auto" hangingPunct="1">
              <a:spcAft>
                <a:spcPts val="0"/>
              </a:spcAft>
              <a:defRPr/>
            </a:pPr>
            <a:r>
              <a:rPr lang="en-GB" dirty="0"/>
              <a:t>Pull Off</a:t>
            </a:r>
          </a:p>
          <a:p>
            <a:pPr lvl="2" eaLnBrk="1" fontAlgn="auto" hangingPunct="1">
              <a:spcAft>
                <a:spcPts val="0"/>
              </a:spcAft>
              <a:defRPr/>
            </a:pPr>
            <a:r>
              <a:rPr lang="en-GB" sz="2000" dirty="0">
                <a:solidFill>
                  <a:srgbClr val="4D4D4D"/>
                </a:solidFill>
              </a:rPr>
              <a:t>Use dollies</a:t>
            </a:r>
          </a:p>
          <a:p>
            <a:pPr lvl="2" eaLnBrk="1" fontAlgn="auto" hangingPunct="1">
              <a:spcAft>
                <a:spcPts val="0"/>
              </a:spcAft>
              <a:defRPr/>
            </a:pPr>
            <a:r>
              <a:rPr lang="en-GB" sz="2000" dirty="0">
                <a:solidFill>
                  <a:srgbClr val="4D4D4D"/>
                </a:solidFill>
              </a:rPr>
              <a:t>Slower due to time for adhesive cure</a:t>
            </a:r>
          </a:p>
          <a:p>
            <a:pPr lvl="2" eaLnBrk="1" fontAlgn="auto" hangingPunct="1">
              <a:spcAft>
                <a:spcPts val="0"/>
              </a:spcAft>
              <a:defRPr/>
            </a:pPr>
            <a:r>
              <a:rPr lang="en-GB" sz="2000" dirty="0">
                <a:solidFill>
                  <a:srgbClr val="4D4D4D"/>
                </a:solidFill>
              </a:rPr>
              <a:t>Flat &amp; Curved surfaces</a:t>
            </a:r>
          </a:p>
        </p:txBody>
      </p:sp>
      <p:pic>
        <p:nvPicPr>
          <p:cNvPr id="71683" name="Picture 4" descr="salt problem">
            <a:extLst>
              <a:ext uri="{FF2B5EF4-FFF2-40B4-BE49-F238E27FC236}">
                <a16:creationId xmlns:a16="http://schemas.microsoft.com/office/drawing/2014/main" id="{22678B33-6975-C547-C900-04EE83651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438400"/>
            <a:ext cx="3403600"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a:extLst>
              <a:ext uri="{FF2B5EF4-FFF2-40B4-BE49-F238E27FC236}">
                <a16:creationId xmlns:a16="http://schemas.microsoft.com/office/drawing/2014/main" id="{694A881A-925D-1CED-9B86-AD58E2C616E6}"/>
              </a:ext>
            </a:extLst>
          </p:cNvPr>
          <p:cNvSpPr>
            <a:spLocks noGrp="1" noChangeArrowheads="1"/>
          </p:cNvSpPr>
          <p:nvPr>
            <p:ph type="body" sz="half" idx="1"/>
          </p:nvPr>
        </p:nvSpPr>
        <p:spPr>
          <a:xfrm>
            <a:off x="374650" y="1843088"/>
            <a:ext cx="4292600" cy="4419600"/>
          </a:xfrm>
        </p:spPr>
        <p:txBody>
          <a:bodyPr/>
          <a:lstStyle/>
          <a:p>
            <a:pPr marL="0" indent="0" eaLnBrk="1" hangingPunct="1">
              <a:buFontTx/>
              <a:buNone/>
            </a:pPr>
            <a:r>
              <a:rPr lang="en-GB" altLang="en-US" sz="2000">
                <a:solidFill>
                  <a:srgbClr val="4D4D4D"/>
                </a:solidFill>
              </a:rPr>
              <a:t>Elcometer 1540 Cross Cut Tester</a:t>
            </a:r>
          </a:p>
          <a:p>
            <a:pPr lvl="4" eaLnBrk="1" hangingPunct="1"/>
            <a:endParaRPr lang="en-GB" altLang="en-US">
              <a:solidFill>
                <a:srgbClr val="4D4D4D"/>
              </a:solidFill>
            </a:endParaRPr>
          </a:p>
          <a:p>
            <a:pPr lvl="1" eaLnBrk="1" hangingPunct="1">
              <a:spcAft>
                <a:spcPts val="1000"/>
              </a:spcAft>
            </a:pPr>
            <a:r>
              <a:rPr lang="en-GB" altLang="en-US"/>
              <a:t>1 mm cutter 11 teeth</a:t>
            </a:r>
          </a:p>
          <a:p>
            <a:pPr lvl="1" eaLnBrk="1" hangingPunct="1">
              <a:spcAft>
                <a:spcPts val="1000"/>
              </a:spcAft>
            </a:pPr>
            <a:r>
              <a:rPr lang="en-GB" altLang="en-US"/>
              <a:t>Gives 100 squares</a:t>
            </a:r>
          </a:p>
          <a:p>
            <a:pPr lvl="1" eaLnBrk="1" hangingPunct="1">
              <a:spcAft>
                <a:spcPts val="1000"/>
              </a:spcAft>
            </a:pPr>
            <a:r>
              <a:rPr lang="en-GB" altLang="en-US"/>
              <a:t>Easy to assign adhesion percentage</a:t>
            </a:r>
          </a:p>
          <a:p>
            <a:pPr lvl="1" eaLnBrk="1" hangingPunct="1"/>
            <a:endParaRPr lang="en-GB" altLang="en-US" sz="1800"/>
          </a:p>
        </p:txBody>
      </p:sp>
      <p:sp>
        <p:nvSpPr>
          <p:cNvPr id="72707" name="Rectangle 4">
            <a:extLst>
              <a:ext uri="{FF2B5EF4-FFF2-40B4-BE49-F238E27FC236}">
                <a16:creationId xmlns:a16="http://schemas.microsoft.com/office/drawing/2014/main" id="{B020AFB5-FBA9-F522-0FE5-3D4D50975CF2}"/>
              </a:ext>
            </a:extLst>
          </p:cNvPr>
          <p:cNvSpPr>
            <a:spLocks noChangeArrowheads="1"/>
          </p:cNvSpPr>
          <p:nvPr/>
        </p:nvSpPr>
        <p:spPr bwMode="auto">
          <a:xfrm>
            <a:off x="3381375" y="2643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pic>
        <p:nvPicPr>
          <p:cNvPr id="72708" name="Picture 5" descr="1540 - page 160">
            <a:extLst>
              <a:ext uri="{FF2B5EF4-FFF2-40B4-BE49-F238E27FC236}">
                <a16:creationId xmlns:a16="http://schemas.microsoft.com/office/drawing/2014/main" id="{D20DC8ED-EB2D-DEB0-08C3-3DAA49AE780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286000"/>
            <a:ext cx="4332288"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a:extLst>
              <a:ext uri="{FF2B5EF4-FFF2-40B4-BE49-F238E27FC236}">
                <a16:creationId xmlns:a16="http://schemas.microsoft.com/office/drawing/2014/main" id="{F968BAA6-718D-F384-05D6-F5594787ADB2}"/>
              </a:ext>
            </a:extLst>
          </p:cNvPr>
          <p:cNvSpPr>
            <a:spLocks noGrp="1" noChangeArrowheads="1"/>
          </p:cNvSpPr>
          <p:nvPr>
            <p:ph type="body" sz="half" idx="1"/>
          </p:nvPr>
        </p:nvSpPr>
        <p:spPr>
          <a:xfrm>
            <a:off x="520700" y="1647825"/>
            <a:ext cx="6694488" cy="655638"/>
          </a:xfrm>
        </p:spPr>
        <p:txBody>
          <a:bodyPr/>
          <a:lstStyle/>
          <a:p>
            <a:pPr marL="0" indent="0" eaLnBrk="1" hangingPunct="1">
              <a:buFontTx/>
              <a:buNone/>
            </a:pPr>
            <a:r>
              <a:rPr lang="en-US" altLang="en-US" sz="2000">
                <a:solidFill>
                  <a:srgbClr val="4D4D4D"/>
                </a:solidFill>
              </a:rPr>
              <a:t>Elcometer 107 Cross Hatch Cutter Kits</a:t>
            </a:r>
          </a:p>
        </p:txBody>
      </p:sp>
      <p:pic>
        <p:nvPicPr>
          <p:cNvPr id="73731" name="Picture 5" descr="107Cross Hatch Cutter D">
            <a:extLst>
              <a:ext uri="{FF2B5EF4-FFF2-40B4-BE49-F238E27FC236}">
                <a16:creationId xmlns:a16="http://schemas.microsoft.com/office/drawing/2014/main" id="{E6FCEF27-5720-F9EE-8255-A63CE5E506A8}"/>
              </a:ext>
            </a:extLst>
          </p:cNvPr>
          <p:cNvPicPr>
            <a:picLocks noChangeAspect="1" noChangeArrowheads="1"/>
          </p:cNvPicPr>
          <p:nvPr/>
        </p:nvPicPr>
        <p:blipFill>
          <a:blip r:embed="rId3">
            <a:clrChange>
              <a:clrFrom>
                <a:srgbClr val="FBFCFB"/>
              </a:clrFrom>
              <a:clrTo>
                <a:srgbClr val="FBFCFB">
                  <a:alpha val="0"/>
                </a:srgbClr>
              </a:clrTo>
            </a:clrChange>
            <a:extLst>
              <a:ext uri="{28A0092B-C50C-407E-A947-70E740481C1C}">
                <a14:useLocalDpi xmlns:a14="http://schemas.microsoft.com/office/drawing/2010/main" val="0"/>
              </a:ext>
            </a:extLst>
          </a:blip>
          <a:srcRect/>
          <a:stretch>
            <a:fillRect/>
          </a:stretch>
        </p:blipFill>
        <p:spPr bwMode="auto">
          <a:xfrm>
            <a:off x="4660900" y="2833688"/>
            <a:ext cx="42227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73732" name="Picture 8" descr="107 being used.JPG">
            <a:extLst>
              <a:ext uri="{FF2B5EF4-FFF2-40B4-BE49-F238E27FC236}">
                <a16:creationId xmlns:a16="http://schemas.microsoft.com/office/drawing/2014/main" id="{DFCD46E1-61C5-F24A-9241-1653E9CB27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100" y="2530475"/>
            <a:ext cx="3860800" cy="2895600"/>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3">
            <a:extLst>
              <a:ext uri="{FF2B5EF4-FFF2-40B4-BE49-F238E27FC236}">
                <a16:creationId xmlns:a16="http://schemas.microsoft.com/office/drawing/2014/main" id="{D9D8327C-9AAC-4209-4206-B22067F63EE2}"/>
              </a:ext>
            </a:extLst>
          </p:cNvPr>
          <p:cNvSpPr>
            <a:spLocks noGrp="1" noChangeArrowheads="1"/>
          </p:cNvSpPr>
          <p:nvPr>
            <p:ph type="body" sz="half" idx="2"/>
          </p:nvPr>
        </p:nvSpPr>
        <p:spPr>
          <a:xfrm>
            <a:off x="149225" y="2146300"/>
            <a:ext cx="6530975" cy="2046288"/>
          </a:xfrm>
        </p:spPr>
        <p:txBody>
          <a:bodyPr rtlCol="0">
            <a:normAutofit fontScale="85000" lnSpcReduction="20000"/>
          </a:bodyPr>
          <a:lstStyle/>
          <a:p>
            <a:pPr marL="0" indent="0" eaLnBrk="1" fontAlgn="auto" hangingPunct="1">
              <a:spcAft>
                <a:spcPts val="0"/>
              </a:spcAft>
              <a:buFontTx/>
              <a:buNone/>
              <a:tabLst>
                <a:tab pos="355600" algn="l"/>
              </a:tabLst>
              <a:defRPr/>
            </a:pPr>
            <a:r>
              <a:rPr lang="en-GB" sz="2000" b="1" dirty="0">
                <a:latin typeface="+mj-lt"/>
              </a:rPr>
              <a:t>	</a:t>
            </a:r>
            <a:r>
              <a:rPr lang="en-GB" sz="2000" dirty="0">
                <a:solidFill>
                  <a:srgbClr val="4D4D4D"/>
                </a:solidFill>
              </a:rPr>
              <a:t>Elcometer 1542 Cross Hatch Adhesion Tester</a:t>
            </a:r>
          </a:p>
          <a:p>
            <a:pPr lvl="4" eaLnBrk="1" fontAlgn="auto" hangingPunct="1">
              <a:spcAft>
                <a:spcPts val="0"/>
              </a:spcAft>
              <a:defRPr/>
            </a:pPr>
            <a:endParaRPr lang="en-GB" dirty="0">
              <a:solidFill>
                <a:srgbClr val="4D4D4D"/>
              </a:solidFill>
            </a:endParaRPr>
          </a:p>
          <a:p>
            <a:pPr lvl="1" eaLnBrk="1" fontAlgn="auto" hangingPunct="1">
              <a:spcAft>
                <a:spcPts val="0"/>
              </a:spcAft>
              <a:tabLst>
                <a:tab pos="355600" algn="l"/>
              </a:tabLst>
              <a:defRPr/>
            </a:pPr>
            <a:endParaRPr lang="en-GB" dirty="0"/>
          </a:p>
          <a:p>
            <a:pPr lvl="1" eaLnBrk="1" fontAlgn="auto" hangingPunct="1">
              <a:spcAft>
                <a:spcPts val="0"/>
              </a:spcAft>
              <a:defRPr/>
            </a:pPr>
            <a:r>
              <a:rPr lang="en-GB" dirty="0"/>
              <a:t>Ideal for test panels</a:t>
            </a:r>
          </a:p>
          <a:p>
            <a:pPr lvl="1" eaLnBrk="1" fontAlgn="auto" hangingPunct="1">
              <a:spcAft>
                <a:spcPts val="0"/>
              </a:spcAft>
              <a:defRPr/>
            </a:pPr>
            <a:endParaRPr lang="en-GB" dirty="0"/>
          </a:p>
          <a:p>
            <a:pPr lvl="1" eaLnBrk="1" fontAlgn="auto" hangingPunct="1">
              <a:spcAft>
                <a:spcPts val="0"/>
              </a:spcAft>
              <a:defRPr/>
            </a:pPr>
            <a:r>
              <a:rPr lang="en-GB" dirty="0"/>
              <a:t>Wheeled carriage for greater stability</a:t>
            </a:r>
          </a:p>
        </p:txBody>
      </p:sp>
      <p:sp>
        <p:nvSpPr>
          <p:cNvPr id="74755" name="Rectangle 4">
            <a:extLst>
              <a:ext uri="{FF2B5EF4-FFF2-40B4-BE49-F238E27FC236}">
                <a16:creationId xmlns:a16="http://schemas.microsoft.com/office/drawing/2014/main" id="{1C8ECBA3-8AAD-8F93-0BEE-1459DBF836F4}"/>
              </a:ext>
            </a:extLst>
          </p:cNvPr>
          <p:cNvSpPr>
            <a:spLocks noChangeArrowheads="1"/>
          </p:cNvSpPr>
          <p:nvPr/>
        </p:nvSpPr>
        <p:spPr bwMode="auto">
          <a:xfrm>
            <a:off x="3414713" y="2881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pic>
        <p:nvPicPr>
          <p:cNvPr id="74756" name="Picture 5" descr="1542KitA">
            <a:extLst>
              <a:ext uri="{FF2B5EF4-FFF2-40B4-BE49-F238E27FC236}">
                <a16:creationId xmlns:a16="http://schemas.microsoft.com/office/drawing/2014/main" id="{49508F12-5B50-1BBD-306D-E7D7081B524C}"/>
              </a:ext>
            </a:extLst>
          </p:cNvPr>
          <p:cNvPicPr>
            <a:picLocks noChangeAspect="1" noChangeArrowheads="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4708525" y="3308350"/>
            <a:ext cx="45783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3">
            <a:extLst>
              <a:ext uri="{FF2B5EF4-FFF2-40B4-BE49-F238E27FC236}">
                <a16:creationId xmlns:a16="http://schemas.microsoft.com/office/drawing/2014/main" id="{8FAC11D6-7EBA-B909-C2BB-10B1B476773D}"/>
              </a:ext>
            </a:extLst>
          </p:cNvPr>
          <p:cNvSpPr>
            <a:spLocks noGrp="1" noChangeArrowheads="1"/>
          </p:cNvSpPr>
          <p:nvPr>
            <p:ph idx="1"/>
          </p:nvPr>
        </p:nvSpPr>
        <p:spPr>
          <a:xfrm>
            <a:off x="300038" y="1844675"/>
            <a:ext cx="5872162" cy="4419600"/>
          </a:xfrm>
        </p:spPr>
        <p:txBody>
          <a:bodyPr rtlCol="0">
            <a:normAutofit/>
          </a:bodyPr>
          <a:lstStyle/>
          <a:p>
            <a:pPr marL="0" indent="0" eaLnBrk="1" fontAlgn="auto" hangingPunct="1">
              <a:spcAft>
                <a:spcPts val="0"/>
              </a:spcAft>
              <a:buFontTx/>
              <a:buNone/>
              <a:tabLst>
                <a:tab pos="355600" algn="l"/>
              </a:tabLst>
              <a:defRPr/>
            </a:pPr>
            <a:r>
              <a:rPr lang="en-US" sz="2000" b="1" dirty="0">
                <a:latin typeface="+mj-lt"/>
              </a:rPr>
              <a:t>	</a:t>
            </a:r>
            <a:r>
              <a:rPr lang="en-US" sz="2000" dirty="0">
                <a:solidFill>
                  <a:srgbClr val="4D4D4D"/>
                </a:solidFill>
              </a:rPr>
              <a:t>Pull-off Methods - Common Issues</a:t>
            </a:r>
          </a:p>
          <a:p>
            <a:pPr lvl="4" eaLnBrk="1" fontAlgn="auto" hangingPunct="1">
              <a:spcAft>
                <a:spcPts val="0"/>
              </a:spcAft>
              <a:defRPr/>
            </a:pPr>
            <a:endParaRPr lang="en-US" dirty="0">
              <a:solidFill>
                <a:srgbClr val="4D4D4D"/>
              </a:solidFill>
            </a:endParaRPr>
          </a:p>
          <a:p>
            <a:pPr lvl="1" eaLnBrk="1" fontAlgn="auto" hangingPunct="1">
              <a:spcAft>
                <a:spcPts val="1000"/>
              </a:spcAft>
              <a:defRPr/>
            </a:pPr>
            <a:r>
              <a:rPr lang="en-US" dirty="0"/>
              <a:t>Use adhesive to attach dolly to coating</a:t>
            </a:r>
          </a:p>
          <a:p>
            <a:pPr lvl="1" eaLnBrk="1" fontAlgn="auto" hangingPunct="1">
              <a:spcAft>
                <a:spcPts val="1000"/>
              </a:spcAft>
              <a:defRPr/>
            </a:pPr>
            <a:r>
              <a:rPr lang="en-US" dirty="0"/>
              <a:t>Measure force to remove coating</a:t>
            </a:r>
          </a:p>
          <a:p>
            <a:pPr lvl="1" eaLnBrk="1" fontAlgn="auto" hangingPunct="1">
              <a:spcAft>
                <a:spcPts val="1000"/>
              </a:spcAft>
              <a:defRPr/>
            </a:pPr>
            <a:r>
              <a:rPr lang="en-US" dirty="0"/>
              <a:t>Ensure dolly face is rough for good contact</a:t>
            </a:r>
          </a:p>
          <a:p>
            <a:pPr lvl="1" eaLnBrk="1" fontAlgn="auto" hangingPunct="1">
              <a:spcAft>
                <a:spcPts val="1000"/>
              </a:spcAft>
              <a:defRPr/>
            </a:pPr>
            <a:r>
              <a:rPr lang="en-US" dirty="0"/>
              <a:t>Choice of adhesive</a:t>
            </a:r>
          </a:p>
        </p:txBody>
      </p:sp>
      <p:sp>
        <p:nvSpPr>
          <p:cNvPr id="75779" name="Line 4">
            <a:extLst>
              <a:ext uri="{FF2B5EF4-FFF2-40B4-BE49-F238E27FC236}">
                <a16:creationId xmlns:a16="http://schemas.microsoft.com/office/drawing/2014/main" id="{F8051397-001A-430C-C72A-61040C0FA210}"/>
              </a:ext>
            </a:extLst>
          </p:cNvPr>
          <p:cNvSpPr>
            <a:spLocks noChangeShapeType="1"/>
          </p:cNvSpPr>
          <p:nvPr/>
        </p:nvSpPr>
        <p:spPr bwMode="auto">
          <a:xfrm>
            <a:off x="6172200" y="5283200"/>
            <a:ext cx="2590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ZA"/>
          </a:p>
        </p:txBody>
      </p:sp>
      <p:grpSp>
        <p:nvGrpSpPr>
          <p:cNvPr id="75780" name="Group 1">
            <a:extLst>
              <a:ext uri="{FF2B5EF4-FFF2-40B4-BE49-F238E27FC236}">
                <a16:creationId xmlns:a16="http://schemas.microsoft.com/office/drawing/2014/main" id="{0CD47F93-EE11-D28C-FC37-B06BC2BAE9DC}"/>
              </a:ext>
            </a:extLst>
          </p:cNvPr>
          <p:cNvGrpSpPr>
            <a:grpSpLocks/>
          </p:cNvGrpSpPr>
          <p:nvPr/>
        </p:nvGrpSpPr>
        <p:grpSpPr bwMode="auto">
          <a:xfrm>
            <a:off x="6180138" y="4419600"/>
            <a:ext cx="2563812" cy="1358900"/>
            <a:chOff x="6180138" y="4419600"/>
            <a:chExt cx="2563812" cy="1358900"/>
          </a:xfrm>
        </p:grpSpPr>
        <p:sp>
          <p:nvSpPr>
            <p:cNvPr id="75781" name="Rectangle 5">
              <a:extLst>
                <a:ext uri="{FF2B5EF4-FFF2-40B4-BE49-F238E27FC236}">
                  <a16:creationId xmlns:a16="http://schemas.microsoft.com/office/drawing/2014/main" id="{8C0FCCD0-BEF2-4DB5-37BD-788A83CFCD23}"/>
                </a:ext>
              </a:extLst>
            </p:cNvPr>
            <p:cNvSpPr>
              <a:spLocks noChangeArrowheads="1"/>
            </p:cNvSpPr>
            <p:nvPr/>
          </p:nvSpPr>
          <p:spPr bwMode="auto">
            <a:xfrm>
              <a:off x="6781800" y="5105400"/>
              <a:ext cx="1371600" cy="152400"/>
            </a:xfrm>
            <a:prstGeom prst="rect">
              <a:avLst/>
            </a:prstGeom>
            <a:solidFill>
              <a:srgbClr val="FFCC00"/>
            </a:solidFill>
            <a:ln w="9525">
              <a:solidFill>
                <a:schemeClr val="tx1"/>
              </a:solidFill>
              <a:miter lim="800000"/>
              <a:headEnd/>
              <a:tailEnd/>
            </a:ln>
          </p:spPr>
          <p:txBody>
            <a:bodyPr wrap="none" anchor="ct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sp>
          <p:nvSpPr>
            <p:cNvPr id="75782" name="Rectangle 6">
              <a:extLst>
                <a:ext uri="{FF2B5EF4-FFF2-40B4-BE49-F238E27FC236}">
                  <a16:creationId xmlns:a16="http://schemas.microsoft.com/office/drawing/2014/main" id="{2A9489FC-0B71-E2E9-25FE-42F4A0E85875}"/>
                </a:ext>
              </a:extLst>
            </p:cNvPr>
            <p:cNvSpPr>
              <a:spLocks noChangeArrowheads="1"/>
            </p:cNvSpPr>
            <p:nvPr/>
          </p:nvSpPr>
          <p:spPr bwMode="auto">
            <a:xfrm>
              <a:off x="6858000" y="4419600"/>
              <a:ext cx="1295400" cy="228600"/>
            </a:xfrm>
            <a:prstGeom prst="rect">
              <a:avLst/>
            </a:prstGeom>
            <a:solidFill>
              <a:srgbClr val="C0C0C0"/>
            </a:solidFill>
            <a:ln w="9525">
              <a:solidFill>
                <a:schemeClr val="tx1"/>
              </a:solidFill>
              <a:miter lim="800000"/>
              <a:headEnd/>
              <a:tailEnd/>
            </a:ln>
          </p:spPr>
          <p:txBody>
            <a:bodyPr wrap="none" anchor="ct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sp>
          <p:nvSpPr>
            <p:cNvPr id="75783" name="Rectangle 7">
              <a:extLst>
                <a:ext uri="{FF2B5EF4-FFF2-40B4-BE49-F238E27FC236}">
                  <a16:creationId xmlns:a16="http://schemas.microsoft.com/office/drawing/2014/main" id="{A5FEAF74-2049-563E-F8C6-CADC9BB4C2BF}"/>
                </a:ext>
              </a:extLst>
            </p:cNvPr>
            <p:cNvSpPr>
              <a:spLocks noChangeArrowheads="1"/>
            </p:cNvSpPr>
            <p:nvPr/>
          </p:nvSpPr>
          <p:spPr bwMode="auto">
            <a:xfrm>
              <a:off x="7162800" y="4648200"/>
              <a:ext cx="685800" cy="228600"/>
            </a:xfrm>
            <a:prstGeom prst="rect">
              <a:avLst/>
            </a:prstGeom>
            <a:solidFill>
              <a:srgbClr val="C0C0C0"/>
            </a:solidFill>
            <a:ln w="9525">
              <a:solidFill>
                <a:schemeClr val="tx1"/>
              </a:solidFill>
              <a:miter lim="800000"/>
              <a:headEnd/>
              <a:tailEnd/>
            </a:ln>
          </p:spPr>
          <p:txBody>
            <a:bodyPr wrap="none" anchor="ct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sp>
          <p:nvSpPr>
            <p:cNvPr id="75784" name="AutoShape 8">
              <a:extLst>
                <a:ext uri="{FF2B5EF4-FFF2-40B4-BE49-F238E27FC236}">
                  <a16:creationId xmlns:a16="http://schemas.microsoft.com/office/drawing/2014/main" id="{0A1A7EFB-3A0C-9D70-6003-1B4FB9D82779}"/>
                </a:ext>
              </a:extLst>
            </p:cNvPr>
            <p:cNvSpPr>
              <a:spLocks noChangeArrowheads="1"/>
            </p:cNvSpPr>
            <p:nvPr/>
          </p:nvSpPr>
          <p:spPr bwMode="auto">
            <a:xfrm rot="10800000">
              <a:off x="6934200" y="4876800"/>
              <a:ext cx="1143000" cy="228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182 w 21600"/>
                <a:gd name="T13" fmla="*/ 3182 h 21600"/>
                <a:gd name="T14" fmla="*/ 18418 w 21600"/>
                <a:gd name="T15" fmla="*/ 18418 h 21600"/>
              </a:gdLst>
              <a:ahLst/>
              <a:cxnLst>
                <a:cxn ang="T8">
                  <a:pos x="T0" y="T1"/>
                </a:cxn>
                <a:cxn ang="T9">
                  <a:pos x="T2" y="T3"/>
                </a:cxn>
                <a:cxn ang="T10">
                  <a:pos x="T4" y="T5"/>
                </a:cxn>
                <a:cxn ang="T11">
                  <a:pos x="T6" y="T7"/>
                </a:cxn>
              </a:cxnLst>
              <a:rect l="T12" t="T13" r="T14" b="T15"/>
              <a:pathLst>
                <a:path w="21600" h="21600">
                  <a:moveTo>
                    <a:pt x="0" y="0"/>
                  </a:moveTo>
                  <a:lnTo>
                    <a:pt x="2764" y="21600"/>
                  </a:lnTo>
                  <a:lnTo>
                    <a:pt x="18836" y="21600"/>
                  </a:lnTo>
                  <a:lnTo>
                    <a:pt x="21600" y="0"/>
                  </a:lnTo>
                  <a:lnTo>
                    <a:pt x="0" y="0"/>
                  </a:lnTo>
                  <a:close/>
                </a:path>
              </a:pathLst>
            </a:custGeom>
            <a:solidFill>
              <a:srgbClr val="C0C0C0"/>
            </a:solidFill>
            <a:ln w="9525">
              <a:solidFill>
                <a:schemeClr val="tx1"/>
              </a:solidFill>
              <a:miter lim="800000"/>
              <a:headEnd/>
              <a:tailEnd/>
            </a:ln>
          </p:spPr>
          <p:txBody>
            <a:bodyPr wrap="none" anchor="ctr"/>
            <a:lstStyle/>
            <a:p>
              <a:endParaRPr lang="en-ZA"/>
            </a:p>
          </p:txBody>
        </p:sp>
        <p:sp>
          <p:nvSpPr>
            <p:cNvPr id="75785" name="Text Box 9" descr="Light downward diagonal">
              <a:extLst>
                <a:ext uri="{FF2B5EF4-FFF2-40B4-BE49-F238E27FC236}">
                  <a16:creationId xmlns:a16="http://schemas.microsoft.com/office/drawing/2014/main" id="{4ACFFD37-D5B7-E85D-888B-9263B2CC8D23}"/>
                </a:ext>
              </a:extLst>
            </p:cNvPr>
            <p:cNvSpPr txBox="1">
              <a:spLocks noChangeArrowheads="1"/>
            </p:cNvSpPr>
            <p:nvPr/>
          </p:nvSpPr>
          <p:spPr bwMode="auto">
            <a:xfrm>
              <a:off x="6180138" y="5321300"/>
              <a:ext cx="2563812" cy="4572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lgn="ctr">
                <a:spcBef>
                  <a:spcPct val="50000"/>
                </a:spcBef>
                <a:buClrTx/>
                <a:buFontTx/>
                <a:buNone/>
              </a:pPr>
              <a:r>
                <a:rPr lang="en-US" altLang="en-US" sz="2400" b="1">
                  <a:solidFill>
                    <a:srgbClr val="FF9900"/>
                  </a:solidFill>
                  <a:latin typeface="Arial" panose="020B0604020202020204" pitchFamily="34" charset="0"/>
                </a:rPr>
                <a:t>Substrate</a:t>
              </a:r>
            </a:p>
          </p:txBody>
        </p:sp>
      </p:gr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740CBBAF-97B7-55DE-EA0F-4ED32EA3B31A}"/>
              </a:ext>
            </a:extLst>
          </p:cNvPr>
          <p:cNvSpPr>
            <a:spLocks noGrp="1" noChangeArrowheads="1"/>
          </p:cNvSpPr>
          <p:nvPr>
            <p:ph type="title"/>
          </p:nvPr>
        </p:nvSpPr>
        <p:spPr>
          <a:xfrm>
            <a:off x="142875" y="309563"/>
            <a:ext cx="7429500" cy="706437"/>
          </a:xfrm>
        </p:spPr>
        <p:txBody>
          <a:bodyPr rtlCol="0"/>
          <a:lstStyle/>
          <a:p>
            <a:pPr eaLnBrk="1" fontAlgn="auto" hangingPunct="1">
              <a:spcAft>
                <a:spcPts val="0"/>
              </a:spcAft>
              <a:defRPr/>
            </a:pPr>
            <a:r>
              <a:rPr lang="en-GB" altLang="en-US" sz="2000" dirty="0">
                <a:solidFill>
                  <a:srgbClr val="4D4D4D"/>
                </a:solidFill>
                <a:latin typeface="+mn-lt"/>
                <a:ea typeface="+mn-ea"/>
                <a:cs typeface="+mn-cs"/>
              </a:rPr>
              <a:t>Adhesion Test Failure Modes</a:t>
            </a:r>
          </a:p>
        </p:txBody>
      </p:sp>
      <p:grpSp>
        <p:nvGrpSpPr>
          <p:cNvPr id="76803" name="Group 5">
            <a:extLst>
              <a:ext uri="{FF2B5EF4-FFF2-40B4-BE49-F238E27FC236}">
                <a16:creationId xmlns:a16="http://schemas.microsoft.com/office/drawing/2014/main" id="{E91BD979-026E-6115-43A9-D8E394C364A6}"/>
              </a:ext>
            </a:extLst>
          </p:cNvPr>
          <p:cNvGrpSpPr>
            <a:grpSpLocks/>
          </p:cNvGrpSpPr>
          <p:nvPr/>
        </p:nvGrpSpPr>
        <p:grpSpPr bwMode="auto">
          <a:xfrm>
            <a:off x="733425" y="1123950"/>
            <a:ext cx="8104188" cy="5262563"/>
            <a:chOff x="828000" y="1664679"/>
            <a:chExt cx="8104985" cy="5263702"/>
          </a:xfrm>
        </p:grpSpPr>
        <p:pic>
          <p:nvPicPr>
            <p:cNvPr id="76805" name="Picture 5" descr="\\elcometer.local\public\Temporary Transfer\Craig\Coating-Adhesion-Testing-on-Concrete-2.jpg">
              <a:extLst>
                <a:ext uri="{FF2B5EF4-FFF2-40B4-BE49-F238E27FC236}">
                  <a16:creationId xmlns:a16="http://schemas.microsoft.com/office/drawing/2014/main" id="{1A171820-E37C-CC6B-6BD4-EFBAA5C7E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000" y="1717431"/>
              <a:ext cx="1008000" cy="113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6" descr="\\elcometer.local\public\Temporary Transfer\Craig\Coating-Adhesion-Testing-on-Concrete-3.jpg">
              <a:extLst>
                <a:ext uri="{FF2B5EF4-FFF2-40B4-BE49-F238E27FC236}">
                  <a16:creationId xmlns:a16="http://schemas.microsoft.com/office/drawing/2014/main" id="{7341EC13-1552-DE7D-2F0B-21723D32F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000" y="3036276"/>
              <a:ext cx="1044000" cy="11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descr="\\elcometer.local\public\Temporary Transfer\Craig\Coating-Adhesion-Testing-on-Concrete-4.jpg">
              <a:extLst>
                <a:ext uri="{FF2B5EF4-FFF2-40B4-BE49-F238E27FC236}">
                  <a16:creationId xmlns:a16="http://schemas.microsoft.com/office/drawing/2014/main" id="{8E8ACB5C-D09A-2424-B7DB-30AEDD00A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277" y="4342666"/>
              <a:ext cx="1008000" cy="11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FCAB364-47E8-874B-04FB-FF55F2A8E17A}"/>
                </a:ext>
              </a:extLst>
            </p:cNvPr>
            <p:cNvSpPr txBox="1"/>
            <p:nvPr/>
          </p:nvSpPr>
          <p:spPr>
            <a:xfrm>
              <a:off x="2285468" y="1664679"/>
              <a:ext cx="6647517" cy="5263702"/>
            </a:xfrm>
            <a:prstGeom prst="rect">
              <a:avLst/>
            </a:prstGeom>
            <a:noFill/>
          </p:spPr>
          <p:txBody>
            <a:bodyPr>
              <a:spAutoFit/>
            </a:bodyPr>
            <a:lstStyle/>
            <a:p>
              <a:pPr marL="285750" indent="-285750" eaLnBrk="1" hangingPunct="1">
                <a:spcBef>
                  <a:spcPct val="20000"/>
                </a:spcBef>
                <a:buSzPct val="60000"/>
                <a:buFontTx/>
                <a:buBlip>
                  <a:blip r:embed="rId5"/>
                </a:buBlip>
                <a:defRPr/>
              </a:pPr>
              <a:r>
                <a:rPr lang="en-GB" sz="2000" dirty="0">
                  <a:solidFill>
                    <a:srgbClr val="4D4D4D"/>
                  </a:solidFill>
                  <a:latin typeface="+mn-lt"/>
                  <a:cs typeface="+mn-cs"/>
                </a:rPr>
                <a:t>Glue Failure</a:t>
              </a:r>
            </a:p>
            <a:p>
              <a:pPr marL="742950" lvl="1" indent="-285750" eaLnBrk="1" hangingPunct="1">
                <a:spcBef>
                  <a:spcPct val="20000"/>
                </a:spcBef>
                <a:buSzPct val="60000"/>
                <a:buFontTx/>
                <a:buBlip>
                  <a:blip r:embed="rId5"/>
                </a:buBlip>
                <a:defRPr/>
              </a:pPr>
              <a:r>
                <a:rPr lang="en-GB" sz="2000" dirty="0">
                  <a:solidFill>
                    <a:srgbClr val="4D4D4D"/>
                  </a:solidFill>
                  <a:latin typeface="+mn-lt"/>
                  <a:cs typeface="+mn-cs"/>
                </a:rPr>
                <a:t>Failure of the applied adhesive </a:t>
              </a:r>
            </a:p>
            <a:p>
              <a:pPr marL="742950" lvl="1" indent="-285750" eaLnBrk="1" hangingPunct="1">
                <a:spcBef>
                  <a:spcPct val="20000"/>
                </a:spcBef>
                <a:buSzPct val="60000"/>
                <a:buFontTx/>
                <a:buBlip>
                  <a:blip r:embed="rId5"/>
                </a:buBlip>
                <a:defRPr/>
              </a:pPr>
              <a:r>
                <a:rPr lang="en-GB" sz="2000" dirty="0">
                  <a:solidFill>
                    <a:srgbClr val="4D4D4D"/>
                  </a:solidFill>
                  <a:latin typeface="+mn-lt"/>
                  <a:cs typeface="+mn-cs"/>
                </a:rPr>
                <a:t>Not an Admissible Test unless failure occurs above test specification</a:t>
              </a:r>
            </a:p>
            <a:p>
              <a:pPr marL="742950" lvl="1" indent="-285750" eaLnBrk="1" hangingPunct="1">
                <a:spcBef>
                  <a:spcPct val="20000"/>
                </a:spcBef>
                <a:buSzPct val="60000"/>
                <a:buFontTx/>
                <a:buBlip>
                  <a:blip r:embed="rId5"/>
                </a:buBlip>
                <a:defRPr/>
              </a:pPr>
              <a:endParaRPr lang="en-GB" sz="2000" dirty="0">
                <a:solidFill>
                  <a:srgbClr val="4D4D4D"/>
                </a:solidFill>
                <a:latin typeface="+mn-lt"/>
                <a:cs typeface="+mn-cs"/>
              </a:endParaRPr>
            </a:p>
            <a:p>
              <a:pPr marL="285750" indent="-285750" eaLnBrk="1" hangingPunct="1">
                <a:spcBef>
                  <a:spcPct val="20000"/>
                </a:spcBef>
                <a:buSzPct val="60000"/>
                <a:buFontTx/>
                <a:buBlip>
                  <a:blip r:embed="rId5"/>
                </a:buBlip>
                <a:defRPr/>
              </a:pPr>
              <a:r>
                <a:rPr lang="en-GB" sz="2000" dirty="0">
                  <a:solidFill>
                    <a:srgbClr val="4D4D4D"/>
                  </a:solidFill>
                  <a:latin typeface="+mn-lt"/>
                  <a:cs typeface="+mn-cs"/>
                </a:rPr>
                <a:t>Adhesive Failure</a:t>
              </a:r>
            </a:p>
            <a:p>
              <a:pPr marL="742950" lvl="1" indent="-285750" eaLnBrk="1" hangingPunct="1">
                <a:spcBef>
                  <a:spcPct val="20000"/>
                </a:spcBef>
                <a:buSzPct val="60000"/>
                <a:buFontTx/>
                <a:buBlip>
                  <a:blip r:embed="rId5"/>
                </a:buBlip>
                <a:defRPr/>
              </a:pPr>
              <a:r>
                <a:rPr lang="en-GB" sz="2000" dirty="0">
                  <a:solidFill>
                    <a:srgbClr val="4D4D4D"/>
                  </a:solidFill>
                  <a:latin typeface="+mn-lt"/>
                  <a:cs typeface="+mn-cs"/>
                </a:rPr>
                <a:t>Coating to substrate or undercoat mechanical bond failure</a:t>
              </a:r>
            </a:p>
            <a:p>
              <a:pPr marL="742950" lvl="1" indent="-285750" eaLnBrk="1" hangingPunct="1">
                <a:spcBef>
                  <a:spcPct val="20000"/>
                </a:spcBef>
                <a:buSzPct val="60000"/>
                <a:buFontTx/>
                <a:buBlip>
                  <a:blip r:embed="rId5"/>
                </a:buBlip>
                <a:defRPr/>
              </a:pPr>
              <a:r>
                <a:rPr lang="en-GB" sz="2000" dirty="0">
                  <a:solidFill>
                    <a:srgbClr val="4D4D4D"/>
                  </a:solidFill>
                  <a:latin typeface="+mn-lt"/>
                  <a:cs typeface="+mn-cs"/>
                </a:rPr>
                <a:t>Admissible Test </a:t>
              </a:r>
            </a:p>
            <a:p>
              <a:pPr lvl="1" eaLnBrk="1" hangingPunct="1">
                <a:spcBef>
                  <a:spcPct val="20000"/>
                </a:spcBef>
                <a:buSzPct val="60000"/>
                <a:defRPr/>
              </a:pPr>
              <a:endParaRPr lang="en-GB" sz="2000" dirty="0">
                <a:solidFill>
                  <a:srgbClr val="4D4D4D"/>
                </a:solidFill>
                <a:latin typeface="+mn-lt"/>
                <a:cs typeface="+mn-cs"/>
              </a:endParaRPr>
            </a:p>
            <a:p>
              <a:pPr marL="285750" indent="-285750" eaLnBrk="1" hangingPunct="1">
                <a:spcBef>
                  <a:spcPct val="20000"/>
                </a:spcBef>
                <a:buSzPct val="60000"/>
                <a:buFontTx/>
                <a:buBlip>
                  <a:blip r:embed="rId5"/>
                </a:buBlip>
                <a:defRPr/>
              </a:pPr>
              <a:r>
                <a:rPr lang="en-GB" sz="2000" dirty="0">
                  <a:solidFill>
                    <a:srgbClr val="4D4D4D"/>
                  </a:solidFill>
                  <a:latin typeface="+mn-lt"/>
                  <a:cs typeface="+mn-cs"/>
                </a:rPr>
                <a:t>Cohesive Failure</a:t>
              </a:r>
            </a:p>
            <a:p>
              <a:pPr marL="742950" lvl="1" indent="-285750" eaLnBrk="1" hangingPunct="1">
                <a:spcBef>
                  <a:spcPct val="20000"/>
                </a:spcBef>
                <a:buSzPct val="60000"/>
                <a:buFontTx/>
                <a:buBlip>
                  <a:blip r:embed="rId5"/>
                </a:buBlip>
                <a:defRPr/>
              </a:pPr>
              <a:r>
                <a:rPr lang="en-GB" sz="2000" dirty="0">
                  <a:solidFill>
                    <a:srgbClr val="4D4D4D"/>
                  </a:solidFill>
                  <a:latin typeface="+mn-lt"/>
                  <a:cs typeface="+mn-cs"/>
                </a:rPr>
                <a:t>Coating chemical bond failure</a:t>
              </a:r>
            </a:p>
            <a:p>
              <a:pPr marL="742950" lvl="1" indent="-285750" eaLnBrk="1" hangingPunct="1">
                <a:spcBef>
                  <a:spcPct val="20000"/>
                </a:spcBef>
                <a:buSzPct val="60000"/>
                <a:buFontTx/>
                <a:buBlip>
                  <a:blip r:embed="rId5"/>
                </a:buBlip>
                <a:defRPr/>
              </a:pPr>
              <a:r>
                <a:rPr lang="en-GB" sz="2000" dirty="0">
                  <a:solidFill>
                    <a:srgbClr val="4D4D4D"/>
                  </a:solidFill>
                  <a:latin typeface="+mn-lt"/>
                  <a:cs typeface="+mn-cs"/>
                </a:rPr>
                <a:t>Admissible Test </a:t>
              </a:r>
            </a:p>
            <a:p>
              <a:pPr eaLnBrk="1" hangingPunct="1">
                <a:defRPr/>
              </a:pPr>
              <a:endParaRPr lang="en-GB" sz="1800" dirty="0">
                <a:solidFill>
                  <a:srgbClr val="000000"/>
                </a:solidFill>
                <a:latin typeface="Arial" charset="0"/>
                <a:cs typeface="+mn-cs"/>
              </a:endParaRPr>
            </a:p>
            <a:p>
              <a:pPr eaLnBrk="1" hangingPunct="1">
                <a:defRPr/>
              </a:pPr>
              <a:endParaRPr lang="en-GB" sz="1800" dirty="0">
                <a:solidFill>
                  <a:srgbClr val="000000"/>
                </a:solidFill>
                <a:latin typeface="Arial" charset="0"/>
                <a:cs typeface="+mn-cs"/>
              </a:endParaRPr>
            </a:p>
          </p:txBody>
        </p:sp>
      </p:grpSp>
      <p:pic>
        <p:nvPicPr>
          <p:cNvPr id="76804" name="Picture 3">
            <a:extLst>
              <a:ext uri="{FF2B5EF4-FFF2-40B4-BE49-F238E27FC236}">
                <a16:creationId xmlns:a16="http://schemas.microsoft.com/office/drawing/2014/main" id="{655ADBEE-ABF1-DC0B-D83F-B60424C932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4068763"/>
            <a:ext cx="23209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C:\TEMP\temp photos\IMG_0022.JPG">
            <a:extLst>
              <a:ext uri="{FF2B5EF4-FFF2-40B4-BE49-F238E27FC236}">
                <a16:creationId xmlns:a16="http://schemas.microsoft.com/office/drawing/2014/main" id="{9CEECC45-7611-9BB4-C68F-939FDE797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450" y="730250"/>
            <a:ext cx="652462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2EC165E-25D6-D142-9DC0-EDCFEE990FE0}"/>
              </a:ext>
            </a:extLst>
          </p:cNvPr>
          <p:cNvSpPr txBox="1"/>
          <p:nvPr/>
        </p:nvSpPr>
        <p:spPr>
          <a:xfrm>
            <a:off x="936625" y="3717925"/>
            <a:ext cx="1960563" cy="769938"/>
          </a:xfrm>
          <a:prstGeom prst="rect">
            <a:avLst/>
          </a:prstGeom>
          <a:noFill/>
        </p:spPr>
        <p:txBody>
          <a:bodyPr>
            <a:spAutoFit/>
          </a:bodyPr>
          <a:lstStyle/>
          <a:p>
            <a:pPr lvl="1">
              <a:spcBef>
                <a:spcPct val="20000"/>
              </a:spcBef>
              <a:buSzPct val="60000"/>
              <a:defRPr/>
            </a:pPr>
            <a:r>
              <a:rPr lang="en-GB" sz="2000" dirty="0">
                <a:solidFill>
                  <a:schemeClr val="bg1"/>
                </a:solidFill>
                <a:latin typeface="+mn-lt"/>
                <a:cs typeface="+mn-cs"/>
              </a:rPr>
              <a:t>Adhesive</a:t>
            </a:r>
          </a:p>
          <a:p>
            <a:pPr lvl="1">
              <a:spcBef>
                <a:spcPct val="20000"/>
              </a:spcBef>
              <a:buSzPct val="60000"/>
              <a:defRPr/>
            </a:pPr>
            <a:r>
              <a:rPr lang="en-GB" sz="2000" dirty="0">
                <a:solidFill>
                  <a:schemeClr val="bg1"/>
                </a:solidFill>
                <a:latin typeface="+mn-lt"/>
                <a:cs typeface="+mn-cs"/>
              </a:rPr>
              <a:t>Failure</a:t>
            </a:r>
          </a:p>
        </p:txBody>
      </p:sp>
      <p:sp>
        <p:nvSpPr>
          <p:cNvPr id="7" name="TextBox 6">
            <a:extLst>
              <a:ext uri="{FF2B5EF4-FFF2-40B4-BE49-F238E27FC236}">
                <a16:creationId xmlns:a16="http://schemas.microsoft.com/office/drawing/2014/main" id="{64E82E6D-8D8B-8945-2033-924151E64B45}"/>
              </a:ext>
            </a:extLst>
          </p:cNvPr>
          <p:cNvSpPr txBox="1"/>
          <p:nvPr/>
        </p:nvSpPr>
        <p:spPr>
          <a:xfrm>
            <a:off x="2984500" y="3644900"/>
            <a:ext cx="1958975" cy="1077913"/>
          </a:xfrm>
          <a:prstGeom prst="rect">
            <a:avLst/>
          </a:prstGeom>
          <a:noFill/>
        </p:spPr>
        <p:txBody>
          <a:bodyPr>
            <a:spAutoFit/>
          </a:bodyPr>
          <a:lstStyle/>
          <a:p>
            <a:pPr lvl="1">
              <a:spcBef>
                <a:spcPct val="20000"/>
              </a:spcBef>
              <a:buSzPct val="60000"/>
              <a:defRPr/>
            </a:pPr>
            <a:r>
              <a:rPr lang="en-GB" sz="2000" dirty="0">
                <a:solidFill>
                  <a:schemeClr val="bg1"/>
                </a:solidFill>
                <a:latin typeface="+mn-lt"/>
                <a:cs typeface="+mn-cs"/>
              </a:rPr>
              <a:t>Partial adhesive</a:t>
            </a:r>
          </a:p>
          <a:p>
            <a:pPr lvl="1">
              <a:spcBef>
                <a:spcPct val="20000"/>
              </a:spcBef>
              <a:buSzPct val="60000"/>
              <a:defRPr/>
            </a:pPr>
            <a:r>
              <a:rPr lang="en-GB" sz="2000" dirty="0">
                <a:solidFill>
                  <a:schemeClr val="bg1"/>
                </a:solidFill>
                <a:latin typeface="+mn-lt"/>
                <a:cs typeface="+mn-cs"/>
              </a:rPr>
              <a:t>Failure</a:t>
            </a:r>
          </a:p>
        </p:txBody>
      </p:sp>
      <p:sp>
        <p:nvSpPr>
          <p:cNvPr id="8" name="TextBox 7">
            <a:extLst>
              <a:ext uri="{FF2B5EF4-FFF2-40B4-BE49-F238E27FC236}">
                <a16:creationId xmlns:a16="http://schemas.microsoft.com/office/drawing/2014/main" id="{B185EF56-4651-3EA6-8CF3-43F91F4FA979}"/>
              </a:ext>
            </a:extLst>
          </p:cNvPr>
          <p:cNvSpPr txBox="1"/>
          <p:nvPr/>
        </p:nvSpPr>
        <p:spPr>
          <a:xfrm>
            <a:off x="4703763" y="3584575"/>
            <a:ext cx="1958975" cy="1138238"/>
          </a:xfrm>
          <a:prstGeom prst="rect">
            <a:avLst/>
          </a:prstGeom>
          <a:noFill/>
        </p:spPr>
        <p:txBody>
          <a:bodyPr>
            <a:spAutoFit/>
          </a:bodyPr>
          <a:lstStyle/>
          <a:p>
            <a:pPr lvl="1">
              <a:spcBef>
                <a:spcPct val="20000"/>
              </a:spcBef>
              <a:buSzPct val="60000"/>
              <a:defRPr/>
            </a:pPr>
            <a:r>
              <a:rPr lang="en-GB" sz="2000" dirty="0">
                <a:solidFill>
                  <a:schemeClr val="bg1"/>
                </a:solidFill>
                <a:latin typeface="+mn-lt"/>
                <a:cs typeface="+mn-cs"/>
              </a:rPr>
              <a:t>Cohesive</a:t>
            </a:r>
          </a:p>
          <a:p>
            <a:pPr lvl="1">
              <a:spcBef>
                <a:spcPct val="20000"/>
              </a:spcBef>
              <a:buSzPct val="60000"/>
              <a:defRPr/>
            </a:pPr>
            <a:r>
              <a:rPr lang="en-GB" sz="2000" dirty="0">
                <a:solidFill>
                  <a:schemeClr val="bg1"/>
                </a:solidFill>
                <a:latin typeface="+mn-lt"/>
                <a:cs typeface="+mn-cs"/>
              </a:rPr>
              <a:t>Substrate</a:t>
            </a:r>
          </a:p>
          <a:p>
            <a:pPr lvl="1">
              <a:spcBef>
                <a:spcPct val="20000"/>
              </a:spcBef>
              <a:buSzPct val="60000"/>
              <a:defRPr/>
            </a:pPr>
            <a:r>
              <a:rPr lang="en-GB" sz="2000" dirty="0">
                <a:solidFill>
                  <a:schemeClr val="bg1"/>
                </a:solidFill>
                <a:latin typeface="+mn-lt"/>
                <a:cs typeface="+mn-cs"/>
              </a:rPr>
              <a:t>Failure</a:t>
            </a:r>
          </a:p>
        </p:txBody>
      </p:sp>
      <p:sp>
        <p:nvSpPr>
          <p:cNvPr id="9" name="TextBox 8">
            <a:extLst>
              <a:ext uri="{FF2B5EF4-FFF2-40B4-BE49-F238E27FC236}">
                <a16:creationId xmlns:a16="http://schemas.microsoft.com/office/drawing/2014/main" id="{B689546A-0F0C-6ACA-0171-32F386C89828}"/>
              </a:ext>
            </a:extLst>
          </p:cNvPr>
          <p:cNvSpPr txBox="1"/>
          <p:nvPr/>
        </p:nvSpPr>
        <p:spPr>
          <a:xfrm>
            <a:off x="6635750" y="3681413"/>
            <a:ext cx="1960563" cy="768350"/>
          </a:xfrm>
          <a:prstGeom prst="rect">
            <a:avLst/>
          </a:prstGeom>
          <a:noFill/>
        </p:spPr>
        <p:txBody>
          <a:bodyPr>
            <a:spAutoFit/>
          </a:bodyPr>
          <a:lstStyle/>
          <a:p>
            <a:pPr lvl="1">
              <a:spcBef>
                <a:spcPct val="20000"/>
              </a:spcBef>
              <a:buSzPct val="60000"/>
              <a:defRPr/>
            </a:pPr>
            <a:r>
              <a:rPr lang="en-GB" sz="2000" dirty="0">
                <a:solidFill>
                  <a:schemeClr val="bg1"/>
                </a:solidFill>
                <a:latin typeface="+mn-lt"/>
                <a:cs typeface="+mn-cs"/>
              </a:rPr>
              <a:t>Glue</a:t>
            </a:r>
          </a:p>
          <a:p>
            <a:pPr lvl="1">
              <a:spcBef>
                <a:spcPct val="20000"/>
              </a:spcBef>
              <a:buSzPct val="60000"/>
              <a:defRPr/>
            </a:pPr>
            <a:r>
              <a:rPr lang="en-GB" sz="2000" dirty="0">
                <a:solidFill>
                  <a:schemeClr val="bg1"/>
                </a:solidFill>
                <a:latin typeface="+mn-lt"/>
                <a:cs typeface="+mn-cs"/>
              </a:rPr>
              <a:t>Failure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1000"/>
                                        <p:tgtEl>
                                          <p:spTgt spid="7">
                                            <p:txEl>
                                              <p:pRg st="1" end="1"/>
                                            </p:txEl>
                                          </p:spTgt>
                                        </p:tgtEl>
                                      </p:cBhvr>
                                    </p:animEffect>
                                    <p:anim calcmode="lin" valueType="num">
                                      <p:cBhvr>
                                        <p:cTn id="2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1000"/>
                                        <p:tgtEl>
                                          <p:spTgt spid="8">
                                            <p:txEl>
                                              <p:pRg st="0" end="0"/>
                                            </p:txEl>
                                          </p:spTgt>
                                        </p:tgtEl>
                                      </p:cBhvr>
                                    </p:animEffect>
                                    <p:anim calcmode="lin" valueType="num">
                                      <p:cBhvr>
                                        <p:cTn id="3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fade">
                                      <p:cBhvr>
                                        <p:cTn id="36" dur="1000"/>
                                        <p:tgtEl>
                                          <p:spTgt spid="8">
                                            <p:txEl>
                                              <p:pRg st="1" end="1"/>
                                            </p:txEl>
                                          </p:spTgt>
                                        </p:tgtEl>
                                      </p:cBhvr>
                                    </p:animEffect>
                                    <p:anim calcmode="lin" valueType="num">
                                      <p:cBhvr>
                                        <p:cTn id="37"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1" end="1"/>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Effect transition="in" filter="fade">
                                      <p:cBhvr>
                                        <p:cTn id="41" dur="1000"/>
                                        <p:tgtEl>
                                          <p:spTgt spid="8">
                                            <p:txEl>
                                              <p:pRg st="2" end="2"/>
                                            </p:txEl>
                                          </p:spTgt>
                                        </p:tgtEl>
                                      </p:cBhvr>
                                    </p:animEffect>
                                    <p:anim calcmode="lin" valueType="num">
                                      <p:cBhvr>
                                        <p:cTn id="4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fade">
                                      <p:cBhvr>
                                        <p:cTn id="48" dur="1000"/>
                                        <p:tgtEl>
                                          <p:spTgt spid="9">
                                            <p:txEl>
                                              <p:pRg st="0" end="0"/>
                                            </p:txEl>
                                          </p:spTgt>
                                        </p:tgtEl>
                                      </p:cBhvr>
                                    </p:animEffect>
                                    <p:anim calcmode="lin" valueType="num">
                                      <p:cBhvr>
                                        <p:cTn id="4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9">
                                            <p:txEl>
                                              <p:pRg st="0" end="0"/>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animEffect transition="in" filter="fade">
                                      <p:cBhvr>
                                        <p:cTn id="53" dur="1000"/>
                                        <p:tgtEl>
                                          <p:spTgt spid="9">
                                            <p:txEl>
                                              <p:pRg st="1" end="1"/>
                                            </p:txEl>
                                          </p:spTgt>
                                        </p:tgtEl>
                                      </p:cBhvr>
                                    </p:animEffect>
                                    <p:anim calcmode="lin" valueType="num">
                                      <p:cBhvr>
                                        <p:cTn id="5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FAFCEE14-F296-8104-659D-3BAF5BB1BB57}"/>
              </a:ext>
            </a:extLst>
          </p:cNvPr>
          <p:cNvSpPr>
            <a:spLocks noChangeArrowheads="1"/>
          </p:cNvSpPr>
          <p:nvPr/>
        </p:nvSpPr>
        <p:spPr bwMode="auto">
          <a:xfrm>
            <a:off x="3286125" y="2490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sp>
        <p:nvSpPr>
          <p:cNvPr id="20485" name="Rectangle 6">
            <a:extLst>
              <a:ext uri="{FF2B5EF4-FFF2-40B4-BE49-F238E27FC236}">
                <a16:creationId xmlns:a16="http://schemas.microsoft.com/office/drawing/2014/main" id="{DD5BB0AA-B059-1D65-7CC1-09C9A8075B4E}"/>
              </a:ext>
            </a:extLst>
          </p:cNvPr>
          <p:cNvSpPr>
            <a:spLocks noChangeArrowheads="1"/>
          </p:cNvSpPr>
          <p:nvPr/>
        </p:nvSpPr>
        <p:spPr bwMode="auto">
          <a:xfrm>
            <a:off x="742950" y="1195388"/>
            <a:ext cx="7115175" cy="4656137"/>
          </a:xfrm>
          <a:prstGeom prst="rect">
            <a:avLst/>
          </a:prstGeom>
          <a:noFill/>
          <a:ln>
            <a:noFill/>
          </a:ln>
          <a:effectLst/>
        </p:spPr>
        <p:txBody>
          <a:bodyPr/>
          <a:lstStyle/>
          <a:p>
            <a:pPr marL="39688" lvl="2">
              <a:lnSpc>
                <a:spcPct val="90000"/>
              </a:lnSpc>
              <a:spcBef>
                <a:spcPct val="20000"/>
              </a:spcBef>
              <a:buSzPct val="60000"/>
              <a:defRPr/>
            </a:pPr>
            <a:r>
              <a:rPr lang="en-GB" sz="2000" dirty="0">
                <a:solidFill>
                  <a:srgbClr val="4D4D4D"/>
                </a:solidFill>
                <a:latin typeface="+mn-lt"/>
                <a:cs typeface="+mn-cs"/>
              </a:rPr>
              <a:t>ASTM D4417 Method A - Surface Comparator</a:t>
            </a:r>
          </a:p>
          <a:p>
            <a:pPr marL="39688" lvl="2">
              <a:lnSpc>
                <a:spcPct val="90000"/>
              </a:lnSpc>
              <a:spcBef>
                <a:spcPct val="20000"/>
              </a:spcBef>
              <a:buSzPct val="60000"/>
              <a:defRPr/>
            </a:pPr>
            <a:r>
              <a:rPr lang="en-GB" sz="2000" dirty="0" err="1">
                <a:solidFill>
                  <a:srgbClr val="4D4D4D"/>
                </a:solidFill>
                <a:latin typeface="+mn-lt"/>
                <a:cs typeface="+mn-cs"/>
              </a:rPr>
              <a:t>Elcometer</a:t>
            </a:r>
            <a:r>
              <a:rPr lang="en-GB" sz="2000" dirty="0">
                <a:solidFill>
                  <a:srgbClr val="4D4D4D"/>
                </a:solidFill>
                <a:latin typeface="+mn-lt"/>
                <a:cs typeface="+mn-cs"/>
              </a:rPr>
              <a:t> 125</a:t>
            </a:r>
          </a:p>
          <a:p>
            <a:pPr marL="1143000" lvl="2" indent="-228600">
              <a:lnSpc>
                <a:spcPct val="90000"/>
              </a:lnSpc>
              <a:spcBef>
                <a:spcPct val="20000"/>
              </a:spcBef>
              <a:buSzPct val="60000"/>
              <a:buFontTx/>
              <a:buBlip>
                <a:blip r:embed="rId2"/>
              </a:buBlip>
              <a:defRPr/>
            </a:pPr>
            <a:endParaRPr lang="en-GB" sz="2000" dirty="0">
              <a:solidFill>
                <a:srgbClr val="4D4D4D"/>
              </a:solidFill>
              <a:latin typeface="+mn-lt"/>
              <a:cs typeface="+mn-cs"/>
            </a:endParaRPr>
          </a:p>
          <a:p>
            <a:pPr marL="268288" lvl="3" indent="-228600">
              <a:lnSpc>
                <a:spcPct val="90000"/>
              </a:lnSpc>
              <a:spcBef>
                <a:spcPct val="20000"/>
              </a:spcBef>
              <a:buSzPct val="60000"/>
              <a:buFontTx/>
              <a:buBlip>
                <a:blip r:embed="rId2"/>
              </a:buBlip>
              <a:defRPr/>
            </a:pPr>
            <a:r>
              <a:rPr lang="en-GB" sz="2000" dirty="0">
                <a:solidFill>
                  <a:srgbClr val="4D4D4D"/>
                </a:solidFill>
                <a:latin typeface="+mn-lt"/>
                <a:cs typeface="+mn-cs"/>
              </a:rPr>
              <a:t>Method of Use</a:t>
            </a:r>
          </a:p>
          <a:p>
            <a:pPr marL="725488" lvl="4" indent="-228600">
              <a:lnSpc>
                <a:spcPct val="90000"/>
              </a:lnSpc>
              <a:spcBef>
                <a:spcPct val="20000"/>
              </a:spcBef>
              <a:buSzPct val="60000"/>
              <a:buFontTx/>
              <a:buBlip>
                <a:blip r:embed="rId2"/>
              </a:buBlip>
              <a:defRPr/>
            </a:pPr>
            <a:r>
              <a:rPr lang="en-GB" sz="2000" dirty="0">
                <a:solidFill>
                  <a:srgbClr val="4D4D4D"/>
                </a:solidFill>
                <a:latin typeface="+mn-lt"/>
                <a:cs typeface="+mn-cs"/>
              </a:rPr>
              <a:t>Visual or Tactile Comparison with </a:t>
            </a:r>
          </a:p>
          <a:p>
            <a:pPr marL="496888" lvl="4">
              <a:lnSpc>
                <a:spcPct val="90000"/>
              </a:lnSpc>
              <a:spcBef>
                <a:spcPct val="20000"/>
              </a:spcBef>
              <a:buSzPct val="60000"/>
              <a:defRPr/>
            </a:pPr>
            <a:r>
              <a:rPr lang="en-GB" sz="2000" dirty="0">
                <a:solidFill>
                  <a:srgbClr val="4D4D4D"/>
                </a:solidFill>
                <a:latin typeface="+mn-lt"/>
                <a:cs typeface="+mn-cs"/>
              </a:rPr>
              <a:t>    blast cleaned surface</a:t>
            </a:r>
          </a:p>
          <a:p>
            <a:pPr marL="725488" lvl="4" indent="-228600">
              <a:lnSpc>
                <a:spcPct val="90000"/>
              </a:lnSpc>
              <a:spcBef>
                <a:spcPct val="20000"/>
              </a:spcBef>
              <a:buSzPct val="60000"/>
              <a:buFontTx/>
              <a:buBlip>
                <a:blip r:embed="rId2"/>
              </a:buBlip>
              <a:defRPr/>
            </a:pPr>
            <a:r>
              <a:rPr lang="en-GB" sz="2000" dirty="0">
                <a:solidFill>
                  <a:srgbClr val="4D4D4D"/>
                </a:solidFill>
                <a:latin typeface="+mn-lt"/>
                <a:cs typeface="+mn-cs"/>
              </a:rPr>
              <a:t>Finer than Fine, Fine, Medium, Coarse &amp;</a:t>
            </a:r>
          </a:p>
          <a:p>
            <a:pPr marL="496888" lvl="4">
              <a:lnSpc>
                <a:spcPct val="90000"/>
              </a:lnSpc>
              <a:spcBef>
                <a:spcPct val="20000"/>
              </a:spcBef>
              <a:buSzPct val="60000"/>
              <a:defRPr/>
            </a:pPr>
            <a:r>
              <a:rPr lang="en-GB" sz="2000" dirty="0">
                <a:solidFill>
                  <a:srgbClr val="4D4D4D"/>
                </a:solidFill>
                <a:latin typeface="+mn-lt"/>
                <a:cs typeface="+mn-cs"/>
              </a:rPr>
              <a:t>   Coarser than Coarse ratings</a:t>
            </a:r>
          </a:p>
          <a:p>
            <a:pPr marL="268288" lvl="3" indent="-228600">
              <a:lnSpc>
                <a:spcPct val="90000"/>
              </a:lnSpc>
              <a:spcBef>
                <a:spcPct val="20000"/>
              </a:spcBef>
              <a:buSzPct val="60000"/>
              <a:buFontTx/>
              <a:buBlip>
                <a:blip r:embed="rId2"/>
              </a:buBlip>
              <a:defRPr/>
            </a:pPr>
            <a:r>
              <a:rPr lang="en-GB" sz="2000" dirty="0">
                <a:solidFill>
                  <a:srgbClr val="4D4D4D"/>
                </a:solidFill>
                <a:latin typeface="+mn-lt"/>
                <a:cs typeface="+mn-cs"/>
              </a:rPr>
              <a:t>Quick to use, durable, low cost per test</a:t>
            </a:r>
          </a:p>
          <a:p>
            <a:pPr marL="268288" lvl="3" indent="-228600">
              <a:lnSpc>
                <a:spcPct val="90000"/>
              </a:lnSpc>
              <a:spcBef>
                <a:spcPct val="20000"/>
              </a:spcBef>
              <a:buSzPct val="60000"/>
              <a:buFontTx/>
              <a:buBlip>
                <a:blip r:embed="rId2"/>
              </a:buBlip>
              <a:defRPr/>
            </a:pPr>
            <a:r>
              <a:rPr lang="en-GB" sz="2000" dirty="0">
                <a:solidFill>
                  <a:srgbClr val="4D4D4D"/>
                </a:solidFill>
                <a:latin typeface="+mn-lt"/>
                <a:cs typeface="+mn-cs"/>
              </a:rPr>
              <a:t>Verify by visual inspection</a:t>
            </a:r>
          </a:p>
        </p:txBody>
      </p:sp>
      <p:pic>
        <p:nvPicPr>
          <p:cNvPr id="14340" name="Picture 9" descr="127 + Magnifier B">
            <a:extLst>
              <a:ext uri="{FF2B5EF4-FFF2-40B4-BE49-F238E27FC236}">
                <a16:creationId xmlns:a16="http://schemas.microsoft.com/office/drawing/2014/main" id="{44832F55-9086-6C24-A7E5-D9B66D95E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4554538"/>
            <a:ext cx="22637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1" name="Group 4">
            <a:extLst>
              <a:ext uri="{FF2B5EF4-FFF2-40B4-BE49-F238E27FC236}">
                <a16:creationId xmlns:a16="http://schemas.microsoft.com/office/drawing/2014/main" id="{5CBCE9D4-5545-62D9-0B0B-167C973C9353}"/>
              </a:ext>
            </a:extLst>
          </p:cNvPr>
          <p:cNvGrpSpPr>
            <a:grpSpLocks/>
          </p:cNvGrpSpPr>
          <p:nvPr/>
        </p:nvGrpSpPr>
        <p:grpSpPr bwMode="auto">
          <a:xfrm>
            <a:off x="6446838" y="1504950"/>
            <a:ext cx="2822575" cy="4549775"/>
            <a:chOff x="3424" y="774"/>
            <a:chExt cx="2087" cy="3037"/>
          </a:xfrm>
        </p:grpSpPr>
        <p:pic>
          <p:nvPicPr>
            <p:cNvPr id="14342" name="Picture 5" descr="125 Grit A">
              <a:extLst>
                <a:ext uri="{FF2B5EF4-FFF2-40B4-BE49-F238E27FC236}">
                  <a16:creationId xmlns:a16="http://schemas.microsoft.com/office/drawing/2014/main" id="{EFBF3E0E-505E-72BA-9FED-DE9BF66B3E6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4" y="774"/>
              <a:ext cx="2087"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4343" name="Picture 6" descr="125 Shot A">
              <a:extLst>
                <a:ext uri="{FF2B5EF4-FFF2-40B4-BE49-F238E27FC236}">
                  <a16:creationId xmlns:a16="http://schemas.microsoft.com/office/drawing/2014/main" id="{43116EB2-504C-7847-DCDE-51CADAA50A9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4" y="2282"/>
              <a:ext cx="2087" cy="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a:extLst>
              <a:ext uri="{FF2B5EF4-FFF2-40B4-BE49-F238E27FC236}">
                <a16:creationId xmlns:a16="http://schemas.microsoft.com/office/drawing/2014/main" id="{DC7E6009-D2CD-5878-144E-DE6B2EC8684B}"/>
              </a:ext>
            </a:extLst>
          </p:cNvPr>
          <p:cNvSpPr>
            <a:spLocks noGrp="1" noChangeArrowheads="1"/>
          </p:cNvSpPr>
          <p:nvPr>
            <p:ph type="body" sz="half" idx="1"/>
          </p:nvPr>
        </p:nvSpPr>
        <p:spPr>
          <a:xfrm>
            <a:off x="457200" y="1676400"/>
            <a:ext cx="6430963" cy="2514600"/>
          </a:xfrm>
        </p:spPr>
        <p:txBody>
          <a:bodyPr/>
          <a:lstStyle/>
          <a:p>
            <a:pPr eaLnBrk="1" hangingPunct="1">
              <a:lnSpc>
                <a:spcPct val="90000"/>
              </a:lnSpc>
            </a:pPr>
            <a:r>
              <a:rPr lang="en-US" altLang="en-US" sz="2000">
                <a:solidFill>
                  <a:srgbClr val="4D4D4D"/>
                </a:solidFill>
              </a:rPr>
              <a:t>Elcometer 106  - ASTM type II - Pull-off Adhesion Tester</a:t>
            </a:r>
          </a:p>
          <a:p>
            <a:pPr eaLnBrk="1" hangingPunct="1">
              <a:lnSpc>
                <a:spcPct val="40000"/>
              </a:lnSpc>
            </a:pPr>
            <a:endParaRPr lang="en-US" altLang="en-US" sz="2000">
              <a:solidFill>
                <a:srgbClr val="4D4D4D"/>
              </a:solidFill>
            </a:endParaRPr>
          </a:p>
          <a:p>
            <a:pPr lvl="1" eaLnBrk="1" hangingPunct="1">
              <a:lnSpc>
                <a:spcPct val="90000"/>
              </a:lnSpc>
              <a:spcAft>
                <a:spcPts val="1000"/>
              </a:spcAft>
            </a:pPr>
            <a:r>
              <a:rPr lang="en-US" altLang="en-US"/>
              <a:t>5 Scales </a:t>
            </a:r>
          </a:p>
          <a:p>
            <a:pPr lvl="1" eaLnBrk="1" hangingPunct="1">
              <a:lnSpc>
                <a:spcPct val="90000"/>
              </a:lnSpc>
              <a:spcAft>
                <a:spcPts val="1000"/>
              </a:spcAft>
            </a:pPr>
            <a:r>
              <a:rPr lang="en-US" altLang="en-US"/>
              <a:t>2 types – hand wind or ratchet</a:t>
            </a:r>
          </a:p>
          <a:p>
            <a:pPr lvl="1" eaLnBrk="1" hangingPunct="1">
              <a:lnSpc>
                <a:spcPct val="90000"/>
              </a:lnSpc>
              <a:spcAft>
                <a:spcPts val="1000"/>
              </a:spcAft>
            </a:pPr>
            <a:r>
              <a:rPr lang="en-GB" altLang="en-US"/>
              <a:t>Ideal for general applications</a:t>
            </a:r>
            <a:endParaRPr lang="en-US" altLang="en-US"/>
          </a:p>
          <a:p>
            <a:pPr lvl="1" eaLnBrk="1" hangingPunct="1">
              <a:lnSpc>
                <a:spcPct val="90000"/>
              </a:lnSpc>
            </a:pPr>
            <a:endParaRPr lang="en-US" altLang="en-US" sz="1800"/>
          </a:p>
        </p:txBody>
      </p:sp>
      <p:pic>
        <p:nvPicPr>
          <p:cNvPr id="78851" name="Picture 4" descr="106">
            <a:extLst>
              <a:ext uri="{FF2B5EF4-FFF2-40B4-BE49-F238E27FC236}">
                <a16:creationId xmlns:a16="http://schemas.microsoft.com/office/drawing/2014/main" id="{33294D03-FD32-6B1B-2437-6DD82169ADC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7600" y="3429000"/>
            <a:ext cx="143986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78852" name="Picture 4" descr="Z:\Temporary Transfer\Marketing\Marylyn\Elcometer-106.png">
            <a:extLst>
              <a:ext uri="{FF2B5EF4-FFF2-40B4-BE49-F238E27FC236}">
                <a16:creationId xmlns:a16="http://schemas.microsoft.com/office/drawing/2014/main" id="{358EBD6C-7C82-DB12-582F-9BBA37146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040063"/>
            <a:ext cx="4229100"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3">
            <a:extLst>
              <a:ext uri="{FF2B5EF4-FFF2-40B4-BE49-F238E27FC236}">
                <a16:creationId xmlns:a16="http://schemas.microsoft.com/office/drawing/2014/main" id="{53334163-46C3-4F45-B499-4C5FACE1BC92}"/>
              </a:ext>
            </a:extLst>
          </p:cNvPr>
          <p:cNvSpPr>
            <a:spLocks noGrp="1" noChangeArrowheads="1"/>
          </p:cNvSpPr>
          <p:nvPr>
            <p:ph type="body" sz="half" idx="1"/>
          </p:nvPr>
        </p:nvSpPr>
        <p:spPr>
          <a:xfrm>
            <a:off x="190500" y="1905000"/>
            <a:ext cx="3930650" cy="4171950"/>
          </a:xfrm>
        </p:spPr>
        <p:txBody>
          <a:bodyPr rtlCol="0">
            <a:normAutofit fontScale="85000" lnSpcReduction="20000"/>
          </a:bodyPr>
          <a:lstStyle/>
          <a:p>
            <a:pPr lvl="4" eaLnBrk="1" fontAlgn="auto" hangingPunct="1">
              <a:lnSpc>
                <a:spcPct val="90000"/>
              </a:lnSpc>
              <a:spcAft>
                <a:spcPts val="0"/>
              </a:spcAft>
              <a:defRPr/>
            </a:pPr>
            <a:endParaRPr lang="en-US" sz="900" b="1" dirty="0">
              <a:solidFill>
                <a:schemeClr val="tx1">
                  <a:lumMod val="50000"/>
                  <a:lumOff val="50000"/>
                </a:schemeClr>
              </a:solidFill>
            </a:endParaRPr>
          </a:p>
          <a:p>
            <a:pPr lvl="1" eaLnBrk="1" fontAlgn="auto" hangingPunct="1">
              <a:lnSpc>
                <a:spcPct val="90000"/>
              </a:lnSpc>
              <a:spcAft>
                <a:spcPts val="700"/>
              </a:spcAft>
              <a:defRPr/>
            </a:pPr>
            <a:r>
              <a:rPr lang="en-US" dirty="0"/>
              <a:t>0 - 18MPa range</a:t>
            </a:r>
          </a:p>
          <a:p>
            <a:pPr lvl="1" eaLnBrk="1" fontAlgn="auto" hangingPunct="1">
              <a:lnSpc>
                <a:spcPct val="90000"/>
              </a:lnSpc>
              <a:spcAft>
                <a:spcPts val="700"/>
              </a:spcAft>
              <a:defRPr/>
            </a:pPr>
            <a:r>
              <a:rPr lang="en-US" dirty="0"/>
              <a:t>Dolly has a hole through the </a:t>
            </a:r>
            <a:r>
              <a:rPr lang="en-US" dirty="0" err="1"/>
              <a:t>centre</a:t>
            </a:r>
            <a:endParaRPr lang="en-US" dirty="0"/>
          </a:p>
          <a:p>
            <a:pPr lvl="1" eaLnBrk="1" fontAlgn="auto" hangingPunct="1">
              <a:lnSpc>
                <a:spcPct val="90000"/>
              </a:lnSpc>
              <a:spcAft>
                <a:spcPts val="700"/>
              </a:spcAft>
              <a:defRPr/>
            </a:pPr>
            <a:r>
              <a:rPr lang="en-US" dirty="0"/>
              <a:t>Through hole force pushes dolly away from surface</a:t>
            </a:r>
          </a:p>
          <a:p>
            <a:pPr lvl="1" eaLnBrk="1" fontAlgn="auto" hangingPunct="1">
              <a:lnSpc>
                <a:spcPct val="90000"/>
              </a:lnSpc>
              <a:spcAft>
                <a:spcPts val="700"/>
              </a:spcAft>
              <a:defRPr/>
            </a:pPr>
            <a:r>
              <a:rPr lang="en-US" dirty="0"/>
              <a:t>Curved dollies available</a:t>
            </a:r>
          </a:p>
          <a:p>
            <a:pPr lvl="1" eaLnBrk="1" fontAlgn="auto" hangingPunct="1">
              <a:lnSpc>
                <a:spcPct val="90000"/>
              </a:lnSpc>
              <a:spcAft>
                <a:spcPts val="700"/>
              </a:spcAft>
              <a:defRPr/>
            </a:pPr>
            <a:r>
              <a:rPr lang="en-GB" dirty="0"/>
              <a:t>Supplied with heated tongs to clean dolly</a:t>
            </a:r>
          </a:p>
          <a:p>
            <a:pPr lvl="1" eaLnBrk="1" fontAlgn="auto" hangingPunct="1">
              <a:lnSpc>
                <a:spcPct val="90000"/>
              </a:lnSpc>
              <a:spcAft>
                <a:spcPts val="700"/>
              </a:spcAft>
              <a:defRPr/>
            </a:pPr>
            <a:r>
              <a:rPr lang="en-GB" dirty="0"/>
              <a:t>Designed for use on pipework and cylindrical surfaces</a:t>
            </a:r>
            <a:endParaRPr lang="en-US" dirty="0"/>
          </a:p>
        </p:txBody>
      </p:sp>
      <p:pic>
        <p:nvPicPr>
          <p:cNvPr id="79875" name="Picture 4" descr="108 Hydraulic Ad Tester">
            <a:extLst>
              <a:ext uri="{FF2B5EF4-FFF2-40B4-BE49-F238E27FC236}">
                <a16:creationId xmlns:a16="http://schemas.microsoft.com/office/drawing/2014/main" id="{14CC2D29-D51F-6426-2EF0-12B2E8B4A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413" y="2371725"/>
            <a:ext cx="4519612"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 name="TextBox 1">
            <a:extLst>
              <a:ext uri="{FF2B5EF4-FFF2-40B4-BE49-F238E27FC236}">
                <a16:creationId xmlns:a16="http://schemas.microsoft.com/office/drawing/2014/main" id="{1FB6E38C-3079-14D1-5F1E-4D95B5A928DA}"/>
              </a:ext>
            </a:extLst>
          </p:cNvPr>
          <p:cNvSpPr txBox="1"/>
          <p:nvPr/>
        </p:nvSpPr>
        <p:spPr>
          <a:xfrm>
            <a:off x="539750" y="1052513"/>
            <a:ext cx="6364288" cy="646112"/>
          </a:xfrm>
          <a:prstGeom prst="rect">
            <a:avLst/>
          </a:prstGeom>
          <a:noFill/>
        </p:spPr>
        <p:txBody>
          <a:bodyPr>
            <a:spAutoFit/>
          </a:bodyPr>
          <a:lstStyle/>
          <a:p>
            <a:pPr lvl="1" eaLnBrk="1" hangingPunct="1">
              <a:lnSpc>
                <a:spcPct val="90000"/>
              </a:lnSpc>
              <a:defRPr/>
            </a:pPr>
            <a:r>
              <a:rPr lang="en-US" sz="2000" dirty="0">
                <a:solidFill>
                  <a:srgbClr val="4D4D4D"/>
                </a:solidFill>
                <a:latin typeface="+mn-lt"/>
                <a:cs typeface="+mn-cs"/>
              </a:rPr>
              <a:t>Elcometer 108 ASTM type III -Hydraulic Adhesion Tester</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3">
            <a:extLst>
              <a:ext uri="{FF2B5EF4-FFF2-40B4-BE49-F238E27FC236}">
                <a16:creationId xmlns:a16="http://schemas.microsoft.com/office/drawing/2014/main" id="{8EBB7122-38D4-4CAA-05D5-4D46177CA4D0}"/>
              </a:ext>
            </a:extLst>
          </p:cNvPr>
          <p:cNvSpPr>
            <a:spLocks noGrp="1" noChangeArrowheads="1"/>
          </p:cNvSpPr>
          <p:nvPr>
            <p:ph type="body" sz="half" idx="2"/>
          </p:nvPr>
        </p:nvSpPr>
        <p:spPr>
          <a:xfrm>
            <a:off x="0" y="1908175"/>
            <a:ext cx="5543550" cy="4419600"/>
          </a:xfrm>
        </p:spPr>
        <p:txBody>
          <a:bodyPr rtlCol="0">
            <a:normAutofit lnSpcReduction="10000"/>
          </a:bodyPr>
          <a:lstStyle/>
          <a:p>
            <a:pPr marL="0" indent="0" eaLnBrk="1" fontAlgn="auto" hangingPunct="1">
              <a:spcAft>
                <a:spcPts val="0"/>
              </a:spcAft>
              <a:buFontTx/>
              <a:buNone/>
              <a:tabLst>
                <a:tab pos="355600" algn="l"/>
              </a:tabLst>
              <a:defRPr/>
            </a:pPr>
            <a:r>
              <a:rPr lang="en-GB" sz="2000" b="1" dirty="0">
                <a:latin typeface="+mj-lt"/>
              </a:rPr>
              <a:t>	</a:t>
            </a:r>
            <a:r>
              <a:rPr lang="en-GB" sz="2000" dirty="0">
                <a:solidFill>
                  <a:srgbClr val="4D4D4D"/>
                </a:solidFill>
              </a:rPr>
              <a:t>Elcometer 506 Digital Adhesion Tester</a:t>
            </a:r>
          </a:p>
          <a:p>
            <a:pPr eaLnBrk="1" fontAlgn="auto" hangingPunct="1">
              <a:spcAft>
                <a:spcPts val="0"/>
              </a:spcAft>
              <a:buFontTx/>
              <a:buNone/>
              <a:defRPr/>
            </a:pPr>
            <a:endParaRPr lang="en-GB" sz="2000" dirty="0">
              <a:solidFill>
                <a:srgbClr val="4D4D4D"/>
              </a:solidFill>
            </a:endParaRPr>
          </a:p>
          <a:p>
            <a:pPr lvl="1" eaLnBrk="1" fontAlgn="auto" hangingPunct="1">
              <a:spcAft>
                <a:spcPts val="1000"/>
              </a:spcAft>
              <a:defRPr/>
            </a:pPr>
            <a:r>
              <a:rPr lang="en-GB" dirty="0"/>
              <a:t>Manual hydraulic operation</a:t>
            </a:r>
          </a:p>
          <a:p>
            <a:pPr lvl="1" eaLnBrk="1" fontAlgn="auto" hangingPunct="1">
              <a:spcAft>
                <a:spcPts val="1000"/>
              </a:spcAft>
              <a:defRPr/>
            </a:pPr>
            <a:r>
              <a:rPr lang="en-GB" dirty="0"/>
              <a:t>Measures up to 50MPa </a:t>
            </a:r>
          </a:p>
          <a:p>
            <a:pPr lvl="1" eaLnBrk="1" fontAlgn="auto" hangingPunct="1">
              <a:spcAft>
                <a:spcPts val="1000"/>
              </a:spcAft>
              <a:defRPr/>
            </a:pPr>
            <a:r>
              <a:rPr lang="en-GB" dirty="0"/>
              <a:t>Compatible with 14.2, 20 &amp; 50mm dollies</a:t>
            </a:r>
          </a:p>
          <a:p>
            <a:pPr lvl="1" eaLnBrk="1" fontAlgn="auto" hangingPunct="1">
              <a:spcAft>
                <a:spcPts val="1000"/>
              </a:spcAft>
              <a:defRPr/>
            </a:pPr>
            <a:r>
              <a:rPr lang="en-GB" dirty="0"/>
              <a:t>Dolly size selection button auto-ranges</a:t>
            </a:r>
          </a:p>
          <a:p>
            <a:pPr lvl="1" eaLnBrk="1" fontAlgn="auto" hangingPunct="1">
              <a:spcAft>
                <a:spcPts val="1000"/>
              </a:spcAft>
              <a:defRPr/>
            </a:pPr>
            <a:r>
              <a:rPr lang="en-GB" dirty="0"/>
              <a:t>Course adjustment screw</a:t>
            </a:r>
          </a:p>
        </p:txBody>
      </p:sp>
      <p:sp>
        <p:nvSpPr>
          <p:cNvPr id="80899" name="Rectangle 4">
            <a:extLst>
              <a:ext uri="{FF2B5EF4-FFF2-40B4-BE49-F238E27FC236}">
                <a16:creationId xmlns:a16="http://schemas.microsoft.com/office/drawing/2014/main" id="{40BE0736-9C00-39E5-835E-E1D31D042558}"/>
              </a:ext>
            </a:extLst>
          </p:cNvPr>
          <p:cNvSpPr>
            <a:spLocks noChangeArrowheads="1"/>
          </p:cNvSpPr>
          <p:nvPr/>
        </p:nvSpPr>
        <p:spPr bwMode="auto">
          <a:xfrm>
            <a:off x="3324225" y="2519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pic>
        <p:nvPicPr>
          <p:cNvPr id="80900" name="Picture 2">
            <a:extLst>
              <a:ext uri="{FF2B5EF4-FFF2-40B4-BE49-F238E27FC236}">
                <a16:creationId xmlns:a16="http://schemas.microsoft.com/office/drawing/2014/main" id="{405384A4-2371-E84F-9950-20F1C6971D7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76850" y="2062163"/>
            <a:ext cx="3867150"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a:extLst>
              <a:ext uri="{FF2B5EF4-FFF2-40B4-BE49-F238E27FC236}">
                <a16:creationId xmlns:a16="http://schemas.microsoft.com/office/drawing/2014/main" id="{F34EB02F-4BCA-2E56-2638-92CE742EFDD5}"/>
              </a:ext>
            </a:extLst>
          </p:cNvPr>
          <p:cNvSpPr>
            <a:spLocks noGrp="1" noChangeArrowheads="1"/>
          </p:cNvSpPr>
          <p:nvPr>
            <p:ph idx="1"/>
          </p:nvPr>
        </p:nvSpPr>
        <p:spPr>
          <a:xfrm>
            <a:off x="461963" y="1633538"/>
            <a:ext cx="9144000" cy="4033837"/>
          </a:xfrm>
        </p:spPr>
        <p:txBody>
          <a:bodyPr rtlCol="0">
            <a:normAutofit/>
          </a:bodyPr>
          <a:lstStyle/>
          <a:p>
            <a:pPr marL="0" indent="0" eaLnBrk="1" fontAlgn="auto" hangingPunct="1">
              <a:lnSpc>
                <a:spcPct val="80000"/>
              </a:lnSpc>
              <a:spcAft>
                <a:spcPts val="0"/>
              </a:spcAft>
              <a:buFontTx/>
              <a:buNone/>
              <a:defRPr/>
            </a:pPr>
            <a:r>
              <a:rPr lang="en-GB" sz="2000" dirty="0" err="1">
                <a:solidFill>
                  <a:srgbClr val="4D4D4D"/>
                </a:solidFill>
              </a:rPr>
              <a:t>Elcometer</a:t>
            </a:r>
            <a:r>
              <a:rPr lang="en-GB" sz="2000" dirty="0">
                <a:solidFill>
                  <a:srgbClr val="4D4D4D"/>
                </a:solidFill>
              </a:rPr>
              <a:t> 506 Adhesion Gauge</a:t>
            </a:r>
          </a:p>
          <a:p>
            <a:pPr marL="0" indent="0" eaLnBrk="1" fontAlgn="auto" hangingPunct="1">
              <a:lnSpc>
                <a:spcPct val="80000"/>
              </a:lnSpc>
              <a:spcAft>
                <a:spcPts val="0"/>
              </a:spcAft>
              <a:buFontTx/>
              <a:buNone/>
              <a:defRPr/>
            </a:pPr>
            <a:endParaRPr lang="en-GB" sz="2000" dirty="0">
              <a:solidFill>
                <a:srgbClr val="4D4D4D"/>
              </a:solidFill>
            </a:endParaRPr>
          </a:p>
          <a:p>
            <a:pPr eaLnBrk="1" fontAlgn="auto" hangingPunct="1">
              <a:lnSpc>
                <a:spcPct val="80000"/>
              </a:lnSpc>
              <a:spcAft>
                <a:spcPts val="1200"/>
              </a:spcAft>
              <a:defRPr/>
            </a:pPr>
            <a:r>
              <a:rPr lang="en-GB" sz="2000" dirty="0">
                <a:solidFill>
                  <a:srgbClr val="4D4D4D"/>
                </a:solidFill>
              </a:rPr>
              <a:t>Designed to orientate load to minimise shear effects</a:t>
            </a:r>
          </a:p>
          <a:p>
            <a:pPr eaLnBrk="1" fontAlgn="auto" hangingPunct="1">
              <a:lnSpc>
                <a:spcPct val="80000"/>
              </a:lnSpc>
              <a:spcAft>
                <a:spcPts val="1200"/>
              </a:spcAft>
              <a:defRPr/>
            </a:pPr>
            <a:r>
              <a:rPr lang="en-GB" sz="2000" dirty="0">
                <a:solidFill>
                  <a:srgbClr val="4D4D4D"/>
                </a:solidFill>
              </a:rPr>
              <a:t>Digital and Analogue versions available</a:t>
            </a:r>
          </a:p>
          <a:p>
            <a:pPr eaLnBrk="1" fontAlgn="auto" hangingPunct="1">
              <a:lnSpc>
                <a:spcPct val="80000"/>
              </a:lnSpc>
              <a:spcAft>
                <a:spcPts val="1200"/>
              </a:spcAft>
              <a:defRPr/>
            </a:pPr>
            <a:r>
              <a:rPr lang="en-GB" sz="2000" dirty="0">
                <a:solidFill>
                  <a:srgbClr val="4D4D4D"/>
                </a:solidFill>
              </a:rPr>
              <a:t>Actuator skirt options available for thinner substrates</a:t>
            </a:r>
          </a:p>
          <a:p>
            <a:pPr eaLnBrk="1" fontAlgn="auto" hangingPunct="1">
              <a:lnSpc>
                <a:spcPct val="80000"/>
              </a:lnSpc>
              <a:spcAft>
                <a:spcPts val="1200"/>
              </a:spcAft>
              <a:defRPr/>
            </a:pPr>
            <a:r>
              <a:rPr lang="en-GB" sz="2000" dirty="0">
                <a:solidFill>
                  <a:srgbClr val="4D4D4D"/>
                </a:solidFill>
              </a:rPr>
              <a:t>Usable on metal, wood, concrete and other substrates</a:t>
            </a:r>
          </a:p>
          <a:p>
            <a:pPr eaLnBrk="1" fontAlgn="auto" hangingPunct="1">
              <a:lnSpc>
                <a:spcPct val="80000"/>
              </a:lnSpc>
              <a:spcAft>
                <a:spcPts val="1200"/>
              </a:spcAft>
              <a:defRPr/>
            </a:pPr>
            <a:r>
              <a:rPr lang="en-GB" sz="2000" dirty="0">
                <a:solidFill>
                  <a:srgbClr val="4D4D4D"/>
                </a:solidFill>
              </a:rPr>
              <a:t>Available with field verification unit</a:t>
            </a:r>
          </a:p>
          <a:p>
            <a:pPr marL="0" indent="0" eaLnBrk="1" fontAlgn="auto" hangingPunct="1">
              <a:lnSpc>
                <a:spcPct val="80000"/>
              </a:lnSpc>
              <a:spcAft>
                <a:spcPts val="0"/>
              </a:spcAft>
              <a:buFontTx/>
              <a:buNone/>
              <a:defRPr/>
            </a:pPr>
            <a:endParaRPr lang="en-GB" sz="2000" dirty="0"/>
          </a:p>
        </p:txBody>
      </p:sp>
      <p:grpSp>
        <p:nvGrpSpPr>
          <p:cNvPr id="81923" name="Group 4">
            <a:extLst>
              <a:ext uri="{FF2B5EF4-FFF2-40B4-BE49-F238E27FC236}">
                <a16:creationId xmlns:a16="http://schemas.microsoft.com/office/drawing/2014/main" id="{BC2F9E68-7D02-742B-68FC-78643CA9F610}"/>
              </a:ext>
            </a:extLst>
          </p:cNvPr>
          <p:cNvGrpSpPr>
            <a:grpSpLocks/>
          </p:cNvGrpSpPr>
          <p:nvPr/>
        </p:nvGrpSpPr>
        <p:grpSpPr bwMode="auto">
          <a:xfrm>
            <a:off x="6553200" y="2405063"/>
            <a:ext cx="2555875" cy="3609975"/>
            <a:chOff x="5861050" y="2405063"/>
            <a:chExt cx="2555875" cy="3609975"/>
          </a:xfrm>
        </p:grpSpPr>
        <p:pic>
          <p:nvPicPr>
            <p:cNvPr id="81924" name="Picture 5">
              <a:extLst>
                <a:ext uri="{FF2B5EF4-FFF2-40B4-BE49-F238E27FC236}">
                  <a16:creationId xmlns:a16="http://schemas.microsoft.com/office/drawing/2014/main" id="{670B7251-E637-8F4E-6FB7-B6E8A3DE41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7088" y="2405063"/>
              <a:ext cx="24638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Content Placeholder 3">
              <a:extLst>
                <a:ext uri="{FF2B5EF4-FFF2-40B4-BE49-F238E27FC236}">
                  <a16:creationId xmlns:a16="http://schemas.microsoft.com/office/drawing/2014/main" id="{3F1D41FA-885B-8F40-0C54-5A4D5D4A1C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1050" y="4414838"/>
              <a:ext cx="25558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3">
            <a:extLst>
              <a:ext uri="{FF2B5EF4-FFF2-40B4-BE49-F238E27FC236}">
                <a16:creationId xmlns:a16="http://schemas.microsoft.com/office/drawing/2014/main" id="{B4106E08-2B3A-BB11-8C28-17F668F8405B}"/>
              </a:ext>
            </a:extLst>
          </p:cNvPr>
          <p:cNvSpPr>
            <a:spLocks noGrp="1" noChangeArrowheads="1"/>
          </p:cNvSpPr>
          <p:nvPr>
            <p:ph type="body" sz="half" idx="2"/>
          </p:nvPr>
        </p:nvSpPr>
        <p:spPr>
          <a:xfrm>
            <a:off x="4395788" y="1460500"/>
            <a:ext cx="4748212" cy="4419600"/>
          </a:xfrm>
        </p:spPr>
        <p:txBody>
          <a:bodyPr rtlCol="0">
            <a:normAutofit/>
          </a:bodyPr>
          <a:lstStyle/>
          <a:p>
            <a:pPr marL="0" indent="0" eaLnBrk="1" fontAlgn="auto" hangingPunct="1">
              <a:spcAft>
                <a:spcPts val="0"/>
              </a:spcAft>
              <a:buFontTx/>
              <a:buNone/>
              <a:tabLst>
                <a:tab pos="355600" algn="l"/>
              </a:tabLst>
              <a:defRPr/>
            </a:pPr>
            <a:r>
              <a:rPr lang="en-GB" sz="2000" b="1" dirty="0">
                <a:latin typeface="+mj-lt"/>
              </a:rPr>
              <a:t>	</a:t>
            </a:r>
            <a:r>
              <a:rPr lang="en-GB" sz="2000" dirty="0">
                <a:solidFill>
                  <a:srgbClr val="4D4D4D"/>
                </a:solidFill>
              </a:rPr>
              <a:t>Elcometer 506 Adhesion Tester</a:t>
            </a:r>
          </a:p>
          <a:p>
            <a:pPr eaLnBrk="1" fontAlgn="auto" hangingPunct="1">
              <a:spcAft>
                <a:spcPts val="0"/>
              </a:spcAft>
              <a:buFontTx/>
              <a:buNone/>
              <a:defRPr/>
            </a:pPr>
            <a:endParaRPr lang="en-GB" sz="2000" dirty="0">
              <a:solidFill>
                <a:srgbClr val="4D4D4D"/>
              </a:solidFill>
            </a:endParaRPr>
          </a:p>
          <a:p>
            <a:pPr lvl="1" eaLnBrk="1" fontAlgn="auto" hangingPunct="1">
              <a:spcAft>
                <a:spcPts val="1000"/>
              </a:spcAft>
              <a:defRPr/>
            </a:pPr>
            <a:r>
              <a:rPr lang="en-GB" dirty="0"/>
              <a:t>Different ‘skirts’ available</a:t>
            </a:r>
          </a:p>
          <a:p>
            <a:pPr lvl="1" eaLnBrk="1" fontAlgn="auto" hangingPunct="1">
              <a:spcAft>
                <a:spcPts val="1000"/>
              </a:spcAft>
              <a:defRPr/>
            </a:pPr>
            <a:r>
              <a:rPr lang="en-GB" dirty="0"/>
              <a:t>Large skirt for 50mm dolly</a:t>
            </a:r>
          </a:p>
          <a:p>
            <a:pPr lvl="1" eaLnBrk="1" fontAlgn="auto" hangingPunct="1">
              <a:spcAft>
                <a:spcPts val="1000"/>
              </a:spcAft>
              <a:defRPr/>
            </a:pPr>
            <a:r>
              <a:rPr lang="en-GB" dirty="0"/>
              <a:t>Narrow skirt for thin substrates</a:t>
            </a:r>
          </a:p>
          <a:p>
            <a:pPr lvl="1" eaLnBrk="1" fontAlgn="auto" hangingPunct="1">
              <a:spcAft>
                <a:spcPts val="1000"/>
              </a:spcAft>
              <a:defRPr/>
            </a:pPr>
            <a:r>
              <a:rPr lang="en-GB" dirty="0"/>
              <a:t>Standard skirt for 14.2 &amp; 20mm</a:t>
            </a:r>
          </a:p>
          <a:p>
            <a:pPr lvl="1" eaLnBrk="1" fontAlgn="auto" hangingPunct="1">
              <a:spcAft>
                <a:spcPts val="0"/>
              </a:spcAft>
              <a:defRPr/>
            </a:pPr>
            <a:endParaRPr lang="en-GB" dirty="0"/>
          </a:p>
        </p:txBody>
      </p:sp>
      <p:sp>
        <p:nvSpPr>
          <p:cNvPr id="82947" name="Rectangle 4">
            <a:extLst>
              <a:ext uri="{FF2B5EF4-FFF2-40B4-BE49-F238E27FC236}">
                <a16:creationId xmlns:a16="http://schemas.microsoft.com/office/drawing/2014/main" id="{06288559-E182-EE38-A4F4-2E0E112C0C5C}"/>
              </a:ext>
            </a:extLst>
          </p:cNvPr>
          <p:cNvSpPr>
            <a:spLocks noChangeArrowheads="1"/>
          </p:cNvSpPr>
          <p:nvPr/>
        </p:nvSpPr>
        <p:spPr bwMode="auto">
          <a:xfrm>
            <a:off x="3324225" y="2519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pic>
        <p:nvPicPr>
          <p:cNvPr id="82948" name="Picture 2">
            <a:extLst>
              <a:ext uri="{FF2B5EF4-FFF2-40B4-BE49-F238E27FC236}">
                <a16:creationId xmlns:a16="http://schemas.microsoft.com/office/drawing/2014/main" id="{5ABC548A-EAE8-8F7B-4AE6-0C3DBA984CA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200" y="1720850"/>
            <a:ext cx="4419600"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BE206B92-650F-092A-7272-966840C7795D}"/>
              </a:ext>
            </a:extLst>
          </p:cNvPr>
          <p:cNvSpPr>
            <a:spLocks noChangeArrowheads="1"/>
          </p:cNvSpPr>
          <p:nvPr/>
        </p:nvSpPr>
        <p:spPr bwMode="auto">
          <a:xfrm>
            <a:off x="881063" y="903288"/>
            <a:ext cx="8886825" cy="741362"/>
          </a:xfrm>
          <a:prstGeom prst="rect">
            <a:avLst/>
          </a:prstGeom>
          <a:noFill/>
          <a:ln>
            <a:noFill/>
          </a:ln>
          <a:effectLst/>
        </p:spPr>
        <p:txBody>
          <a:bodyPr/>
          <a:lstStyle/>
          <a:p>
            <a:pPr>
              <a:defRPr/>
            </a:pPr>
            <a:r>
              <a:rPr lang="en-GB" sz="2000" dirty="0" err="1">
                <a:solidFill>
                  <a:srgbClr val="4D4D4D"/>
                </a:solidFill>
                <a:latin typeface="+mn-lt"/>
                <a:cs typeface="+mn-cs"/>
              </a:rPr>
              <a:t>Elcometer</a:t>
            </a:r>
            <a:r>
              <a:rPr lang="en-GB" sz="2000" dirty="0">
                <a:solidFill>
                  <a:srgbClr val="4D4D4D"/>
                </a:solidFill>
                <a:latin typeface="+mn-lt"/>
                <a:cs typeface="+mn-cs"/>
              </a:rPr>
              <a:t> 510 - ASTM type V -Automatic Adhesion Gauge</a:t>
            </a:r>
            <a:endParaRPr lang="en-US" sz="2000" dirty="0">
              <a:solidFill>
                <a:srgbClr val="4D4D4D"/>
              </a:solidFill>
              <a:latin typeface="+mn-lt"/>
              <a:cs typeface="+mn-cs"/>
            </a:endParaRPr>
          </a:p>
        </p:txBody>
      </p:sp>
      <p:sp>
        <p:nvSpPr>
          <p:cNvPr id="83971" name="Rectangle 4">
            <a:extLst>
              <a:ext uri="{FF2B5EF4-FFF2-40B4-BE49-F238E27FC236}">
                <a16:creationId xmlns:a16="http://schemas.microsoft.com/office/drawing/2014/main" id="{42E23093-FFB3-96B3-AF2C-5A94B572460D}"/>
              </a:ext>
            </a:extLst>
          </p:cNvPr>
          <p:cNvSpPr>
            <a:spLocks noChangeArrowheads="1"/>
          </p:cNvSpPr>
          <p:nvPr/>
        </p:nvSpPr>
        <p:spPr bwMode="auto">
          <a:xfrm>
            <a:off x="2627313" y="2944813"/>
            <a:ext cx="6259512"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800">
              <a:solidFill>
                <a:srgbClr val="FF6600"/>
              </a:solidFill>
              <a:latin typeface="Times New Roman" panose="02020603050405020304" pitchFamily="18" charset="0"/>
            </a:endParaRPr>
          </a:p>
        </p:txBody>
      </p:sp>
      <p:pic>
        <p:nvPicPr>
          <p:cNvPr id="83972" name="Picture 2" descr="\\elcometer.local\public\Marketing\Images\Stock Images\Current images 181209\17 Adhesion\Presentation\Elcometer-510-A.png">
            <a:extLst>
              <a:ext uri="{FF2B5EF4-FFF2-40B4-BE49-F238E27FC236}">
                <a16:creationId xmlns:a16="http://schemas.microsoft.com/office/drawing/2014/main" id="{3DC508D5-39DB-4A08-74B2-6AAB22693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4225" y="1720850"/>
            <a:ext cx="2962275"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3" descr="\\elcometer.local\public\Marketing\Images\Stock Images\Current images 181209\17 Adhesion\Presentation\Elcometer-510-Dollies.png">
            <a:extLst>
              <a:ext uri="{FF2B5EF4-FFF2-40B4-BE49-F238E27FC236}">
                <a16:creationId xmlns:a16="http://schemas.microsoft.com/office/drawing/2014/main" id="{ACF428C7-D28B-A3C1-00A6-B87BC8685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325" y="4098925"/>
            <a:ext cx="12954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4" descr="\\elcometer.local\public\Marketing\Images\Stock Images\Current images 181209\17 Adhesion\Presentation\Elcometer-510-P1.png">
            <a:extLst>
              <a:ext uri="{FF2B5EF4-FFF2-40B4-BE49-F238E27FC236}">
                <a16:creationId xmlns:a16="http://schemas.microsoft.com/office/drawing/2014/main" id="{96509166-44F4-8696-A8E1-A40DD12A6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775" y="2925763"/>
            <a:ext cx="28924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5" descr="\\elcometer.local\public\Marketing\Images\Stock Images\Current images 181209\17 Adhesion\Presentation\Elcometer-510-Skirts.png">
            <a:extLst>
              <a:ext uri="{FF2B5EF4-FFF2-40B4-BE49-F238E27FC236}">
                <a16:creationId xmlns:a16="http://schemas.microsoft.com/office/drawing/2014/main" id="{35191256-1F69-17A8-03A9-11DE20434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864"/>
          <a:stretch>
            <a:fillRect/>
          </a:stretch>
        </p:blipFill>
        <p:spPr bwMode="auto">
          <a:xfrm>
            <a:off x="2076450" y="4095750"/>
            <a:ext cx="184785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57B249FF-5BA1-6C63-7126-101AC4E9A84F}"/>
              </a:ext>
            </a:extLst>
          </p:cNvPr>
          <p:cNvSpPr>
            <a:spLocks noChangeArrowheads="1"/>
          </p:cNvSpPr>
          <p:nvPr/>
        </p:nvSpPr>
        <p:spPr bwMode="auto">
          <a:xfrm>
            <a:off x="2443163" y="1139825"/>
            <a:ext cx="6232525" cy="3778250"/>
          </a:xfrm>
          <a:prstGeom prst="rect">
            <a:avLst/>
          </a:prstGeom>
          <a:noFill/>
          <a:ln>
            <a:noFill/>
          </a:ln>
          <a:effectLst/>
        </p:spPr>
        <p:txBody>
          <a:bodyPr/>
          <a:lstStyle/>
          <a:p>
            <a:pPr marL="342900" indent="-342900">
              <a:buFontTx/>
              <a:buBlip>
                <a:blip r:embed="rId2"/>
              </a:buBlip>
              <a:defRPr/>
            </a:pPr>
            <a:r>
              <a:rPr lang="en-GB" sz="2000" dirty="0" err="1">
                <a:solidFill>
                  <a:srgbClr val="4D4D4D"/>
                </a:solidFill>
                <a:latin typeface="+mn-lt"/>
                <a:cs typeface="+mn-cs"/>
              </a:rPr>
              <a:t>Elcometer</a:t>
            </a:r>
            <a:r>
              <a:rPr lang="en-GB" sz="2000" dirty="0">
                <a:solidFill>
                  <a:srgbClr val="4D4D4D"/>
                </a:solidFill>
                <a:latin typeface="+mn-lt"/>
                <a:cs typeface="+mn-cs"/>
              </a:rPr>
              <a:t> 510:</a:t>
            </a:r>
          </a:p>
          <a:p>
            <a:pPr marL="342900" indent="-342900">
              <a:buFontTx/>
              <a:buBlip>
                <a:blip r:embed="rId2"/>
              </a:buBlip>
              <a:defRPr/>
            </a:pPr>
            <a:endParaRPr lang="en-GB" sz="2000" dirty="0">
              <a:solidFill>
                <a:srgbClr val="4D4D4D"/>
              </a:solidFill>
              <a:latin typeface="+mn-lt"/>
              <a:cs typeface="+mn-cs"/>
            </a:endParaRPr>
          </a:p>
          <a:p>
            <a:pPr marL="742950" lvl="1" indent="-285750">
              <a:buFontTx/>
              <a:buBlip>
                <a:blip r:embed="rId2"/>
              </a:buBlip>
              <a:defRPr/>
            </a:pPr>
            <a:r>
              <a:rPr lang="en-GB" sz="2000" dirty="0">
                <a:solidFill>
                  <a:srgbClr val="4D4D4D"/>
                </a:solidFill>
                <a:latin typeface="+mn-lt"/>
                <a:cs typeface="+mn-cs"/>
              </a:rPr>
              <a:t>Model S</a:t>
            </a:r>
          </a:p>
          <a:p>
            <a:pPr marL="742950" lvl="1" indent="-285750">
              <a:buFontTx/>
              <a:buBlip>
                <a:blip r:embed="rId2"/>
              </a:buBlip>
              <a:defRPr/>
            </a:pPr>
            <a:endParaRPr lang="en-GB" sz="2000" dirty="0">
              <a:solidFill>
                <a:srgbClr val="4D4D4D"/>
              </a:solidFill>
              <a:latin typeface="+mn-lt"/>
              <a:cs typeface="+mn-cs"/>
            </a:endParaRPr>
          </a:p>
          <a:p>
            <a:pPr marL="1200150" lvl="2" indent="-285750">
              <a:buFontTx/>
              <a:buBlip>
                <a:blip r:embed="rId2"/>
              </a:buBlip>
              <a:defRPr/>
            </a:pPr>
            <a:r>
              <a:rPr lang="en-GB" sz="2000" dirty="0">
                <a:solidFill>
                  <a:srgbClr val="4D4D4D"/>
                </a:solidFill>
                <a:latin typeface="+mn-lt"/>
                <a:cs typeface="+mn-cs"/>
              </a:rPr>
              <a:t>An entry level gauge </a:t>
            </a:r>
          </a:p>
          <a:p>
            <a:pPr marL="1200150" lvl="2" indent="-285750">
              <a:buFontTx/>
              <a:buBlip>
                <a:blip r:embed="rId2"/>
              </a:buBlip>
              <a:defRPr/>
            </a:pPr>
            <a:r>
              <a:rPr lang="en-GB" sz="2000" dirty="0">
                <a:solidFill>
                  <a:srgbClr val="4D4D4D"/>
                </a:solidFill>
                <a:latin typeface="+mn-lt"/>
                <a:cs typeface="+mn-cs"/>
              </a:rPr>
              <a:t>Battery Powered</a:t>
            </a:r>
          </a:p>
          <a:p>
            <a:pPr marL="1200150" lvl="2" indent="-285750">
              <a:buFontTx/>
              <a:buBlip>
                <a:blip r:embed="rId2"/>
              </a:buBlip>
              <a:defRPr/>
            </a:pPr>
            <a:r>
              <a:rPr lang="en-GB" sz="2000" dirty="0">
                <a:solidFill>
                  <a:srgbClr val="4D4D4D"/>
                </a:solidFill>
                <a:latin typeface="+mn-lt"/>
                <a:cs typeface="+mn-cs"/>
              </a:rPr>
              <a:t>Defined pull rates</a:t>
            </a:r>
          </a:p>
          <a:p>
            <a:pPr marL="1200150" lvl="2" indent="-285750">
              <a:buFontTx/>
              <a:buBlip>
                <a:blip r:embed="rId2"/>
              </a:buBlip>
              <a:defRPr/>
            </a:pPr>
            <a:r>
              <a:rPr lang="en-GB" sz="2000" dirty="0">
                <a:solidFill>
                  <a:srgbClr val="4D4D4D"/>
                </a:solidFill>
                <a:latin typeface="+mn-lt"/>
                <a:cs typeface="+mn-cs"/>
              </a:rPr>
              <a:t>60 reading memory</a:t>
            </a:r>
          </a:p>
          <a:p>
            <a:pPr marL="1200150" lvl="2" indent="-285750">
              <a:buFontTx/>
              <a:buBlip>
                <a:blip r:embed="rId2"/>
              </a:buBlip>
              <a:defRPr/>
            </a:pPr>
            <a:r>
              <a:rPr lang="en-GB" sz="2000" dirty="0">
                <a:solidFill>
                  <a:srgbClr val="4D4D4D"/>
                </a:solidFill>
                <a:latin typeface="+mn-lt"/>
                <a:cs typeface="+mn-cs"/>
              </a:rPr>
              <a:t>USB output to ElcoMaster 2.0; </a:t>
            </a:r>
          </a:p>
          <a:p>
            <a:pPr lvl="1">
              <a:defRPr/>
            </a:pPr>
            <a:endParaRPr lang="en-GB" sz="1600" dirty="0">
              <a:solidFill>
                <a:srgbClr val="4D4D4D"/>
              </a:solidFill>
              <a:latin typeface="+mj-lt"/>
              <a:cs typeface="Arial" charset="0"/>
            </a:endParaRPr>
          </a:p>
        </p:txBody>
      </p:sp>
      <p:sp>
        <p:nvSpPr>
          <p:cNvPr id="84995" name="AutoShape 5" descr="Z">
            <a:hlinkClick r:id="rId3"/>
            <a:extLst>
              <a:ext uri="{FF2B5EF4-FFF2-40B4-BE49-F238E27FC236}">
                <a16:creationId xmlns:a16="http://schemas.microsoft.com/office/drawing/2014/main" id="{315620FD-C7B7-9B81-83F3-1EB3158EA117}"/>
              </a:ext>
            </a:extLst>
          </p:cNvPr>
          <p:cNvSpPr>
            <a:spLocks noChangeAspect="1" noChangeArrowheads="1"/>
          </p:cNvSpPr>
          <p:nvPr/>
        </p:nvSpPr>
        <p:spPr bwMode="auto">
          <a:xfrm>
            <a:off x="155575" y="46038"/>
            <a:ext cx="14668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sp>
        <p:nvSpPr>
          <p:cNvPr id="84996" name="AutoShape 5" descr="data:image/jpeg;base64,/9j/4AAQSkZJRgABAQAAAQABAAD/2wCEAAkGBwgHBgkIBwgKCgkLDRYPDQwMDRsUFRAWIB0iIiAdHx8kKDQsJCYxJx8fLT0tMTU3Ojo6Iys/RD84QzQ5OjcBCgoKDQwNGg8PGjclHyU3Nzc3Nzc3Nzc3Nzc3Nzc3Nzc3Nzc3Nzc3Nzc3Nzc3Nzc3Nzc3Nzc3Nzc3Nzc3Nzc3N//AABEIAHYAdgMBEQACEQEDEQH/xAAcAAACAgMBAQAAAAAAAAAAAAAFBgAEAgMHAQj/xABDEAACAQMBBQQFCAgEBwAAAAABAgMABBEFBhIhMUETUWFxByIyUoEUQpGhscHR4RUjM1NicqLwY4Ky8RYkRGSDksL/xAAbAQACAwEBAQAAAAAAAAAAAAAEBQACAwYBB//EADIRAAIBAwMBBgYBBAMBAAAAAAABAgMEERIhMQUTIjJBUWFxgZGxwdEUQqHh8TNS8Ab/2gAMAwEAAhEDEQA/AO41CEqEJUIYSyJDG0krqiKMszHAA8TXqTbwiCrcbb29zI0GztpLqrqcNOjdnbKfGQ8/8oNMI9NnFZrvR7cv6fvBjKvFcGsSbQXmTd6rBZqeUVhACw85JM5+Cir6LaHhhq+L/C/Zi60mWY9E7ZS8t9qc2OZa9kXPwUgfVWbr6XhRS+S/J6tclnJi2m2y8pr5T3rfTD/6qyqyfkvov0Z65ep6IrqEg2urXiY+ZKVmX47w3vrrzuPxQXy2+239j1VZrzMk1vU7Qj5baRXsfWSzO44/8bE5+DfCqu2oy8EtPx/a/RrGv/2QX0rWtP1dGNjcB3THaQsCskR7mQ8VPmKGrUKlF99fPyfwZvGSlwEKxLEqEJUISoQlQhKhAHtVtPp2zFgbrUJCXbhDAnF5T3AfaeQoq0s6t1PTBfF+SKTmoLLOdNJqe18q3m0jmKwzvQaXESEx0MnVj/eByp6oUrNaaG8vOXn8vQBnWlMZraRIo1jiVUjUYVVGAB5UFKLbyzPJZW4PPNUcCag1oshmEiucru4xQVxHTjAVbvLaML22eA4OWU+yx+w+Ne0p5K1qbjuuAXJMVODRSiYZNL3FXUDzUDNRt4rt0nDyQXcX7K6gbdkj+PUeByDW1OTitPMX5Pg9jJp5QQ2f20kjvY9J2mMcVy53be9QbsVz4H3H8OR6d1D3XTu46tvuvNea/aDKVdS2kO4NKQg9qEJUISoQDbVbQ2ezWkS396c49WKIe1K/RR+PQUTaWs7qqqcPn7IpOagss4nZTXe0esya5rTdowb9UnzVxyAHcPtrrpQhbUVQpbeornUc3ljXFP40vcDPUW45+HOs3A81FhJ/Gq6D3UMuy0m+0v8AKKW3qxgMs3mTGCREkQpIAVPMGgU2nlBzWVhi3q9i8JJGWQ+y33Hxo+hWUtmLq9J091wL00jIcHnTCMcg2oqyXHjWigTUC9Whh1G0e2uBlG5Hqp6EVvRbpyUoltQY9Gm2M7XH/Devy5vIvVtbhz+2Huk9+OR6jxHELqvT4pfyaK2fK9PcOt62ruyOm0hCyVCHjHdGTyqEPnf0g7RvtRtE5hYmxtmMNqueDceL+ZP1AV2/TLNWtDfxPd/hCy4q6ntwXrFVt4I4k4KgxVamZPIE5BK3cswUczWMlhZKuQ1Ls5dR6ct049Y8Wj6qvfSx3tN1NC+oS7aoqev+wJl3oG3WBoyOJcAmsadiX32n/lFK+oxxpD+nyzKQZ12+ksIrSSMAiS6jicEc1bINA0aaqNp+jGFap2cdRd/VXdvjAeNhxFZ96Evc9jKNSOVuhR2h0h4CXjyUPst9x8aa2twpbPkVXNB0nqXApTMUYg86bRWQXUU5ZPGrqJZSFraNGSWC9t2aOaNhiRTgqRxUg94NG27Ti4S4Noy3yjt+we0i7TbPw3bYF1GeyuVHSQDn5EEH41x/ULR2tdw8uV8BvSnrjkY6CNBP9KmtHSNkbhYXK3F5/wAtEQcEbwO8R5LmmfSLft7pZ4jv9OP7mNeeiGThOnRj5RFw4BhXZ1PCxNOQ0QmgsGEpBrQLxbLUoZ3jWQIfZblQt1SdSm4p4PKdbs5qWM4OuWl1Fe26zQNvIw+jwNcnOEqctMuTo6VWNWOqPAu7R6GpVp7dcIPaA+b+X2UfaXTi9Mhbe2n9dP5mvYmJ4prlXBHqjn51p1KSlGLRn0t5nL4Iv7ZkjT7Qjn8th+2hLP8A5H8GH3u1BmjZh7ySeU/9ODx3uWfDxre9VNJeoB03tXJteHzGKWJJYmjlUMrDiKXJtPKHLipLDOX7Q/JBe3MdnL2wgbdaQDhvdVz1I64rpbKU5QTksHO3UI0qmIvKF2RqYpGKkCtYG/ZuD0IP11tS2kbRkFPRBrDaZtT8gkY/J9QXcwTwEiglT9o+IoPrduqtv2i5j9vMY2lTEtPqd3rjhkcY9OF922tadpyk7sFuZmHi7YH+j666r/5+lilOp6vH0/2AXsuEI9kN2RD408luhTNh+KhcA8pFmM4xVWjJyGfZjX5dOmCt60TcGXPP86WXtmqscrk3truVvPK480dKt54rqBZYWDIwyK5qcHB6ZHT06sasFKPBotbFbW5keEARuPZ90+HhV51XOKizOnbxp1XOPma9a05tSitog4RY7lJWPeF44+NSlV7Nt+xetSVWGhl2KOOGNUjUKo4ACs3JyeWXhCMIqMeBO2n2he6km03S5jHBGd27u0PLvjjPvd56efJlaWmcTmvgvyxfe3qpLTHkS7uaMIsECCOGMbqqOgroKVLG75Ofc3J5YOkNEYLKQO1L9iw760prc3jIBw3DWF/bXqHD20yTL5qwb7q3nBVISg/NNfUNoyw0z6jgkWaFJV9l1DDyNfOmsNoeJ5OCelSTtdvLwfu44k/pB++u06MsWUffP3FV4++A7VaYsV1GGoOKisGCykWkFUZm2WIxjFZsqNOzGty2MojbLRN7S/fSq9tI1Vlchlndyt5+z5OhQypNGsiMCrDINc7KLi8M6qE41IqUeGbK8LiZtLr8l482m6VKY4Yzu3d4h4j/AA4z73eennTK1teJ1F8F+WLb29VJaY8ijdSIsaQW6iOGMYVF5CntKGN3yc1Obk8sHSA0WiuSu9XRdSBt/wCscdBWsDeDAd2uQa3QbTZ9IbHzG42V0iYnJeziJ/8AUV8/vY6bmovdj+m8xRxj0oxGPby+J+esTf0AfdXWdHebKPz+4svdpgi1HKmDFNRha2FZSA5MvIlYNlC1DGSQMVnKWCDTs7ofbkXFyCIRyHv/AJUnvb1Q7seRrYWDrPXPw/ccwyqAF4Ach3Uk55OlSSWERnDKVY5BGCO+vEeirqmjJaWiQ2aBbdOEar08D+PWmtrdZl3uTneoWUoPXHdfYVbiAoSGFOoTyJ2sFKVONbxZ4VZlwDWsWe5Bd0OdbxN4MC3nI1quQ+mfRmxkRg2S0eJua2cX+kVwN7LVc1H7s6GmsQRy/wBNNj2O0djfgELc23ZnuyjH7nH0V0XQKuaEqfo/v/oAvlumKVmeVOmJKoZtBkih5gUgzFBvKCBQcp4ZTIf0LRxIRNcDEY5L71LL290d2PI26fYOs9c/D9xrWQKAFwFA8gB+FI929zpUlFYXAP03Vn1KeSaBB+jlG7DO3Ods8WUe50B6+Vb1aHZRSk+96en+TGnXVSbiuEb9RvZLaK3eLBL3UUTA+6xINUo01NtP0ZavU7OGostIrKVcBlIwQetZtOL9y0ZRqQyuGANY0tWUyRZK559R4H8fvpraXf8ASzn7+w7Lvw8P2Fie2ZHKlTzpxGomsih7FG6j3VNEQeTxAO760XEIpgeSFru5ito/bnkWJfNiAPtrRyUIuT8txlQi20kfTtpEtvbRQIMLGgQeQGK+cylrk5PzOhSxsJ3pb0j9I7KPcxrmbT3+UD+TGH+rj8Ka9GuOyulF8S2/RhdQ1UzjNk/KuwaOeqxDtm3EVhNAE0NuhCOR17Tljl30mvXOMG4mlnClKslVewzpJvEImPLliuceWzsklFYXAInmOub0SMw0hTiRxwN4w6D/AAx/V5Uyo0ex3fi+3+fsKb29S7kQpFJuxjAAUcAByFYXKxgr0uWZSZo1CTfgtx/30H2mqW3jfwYwvP8AhZaMpUtvHyq1fTj3F/Tu11trw+ZDewQRPNdOqQRrvSM3IL/fSh4RlKSUeRvJx0vVwUNTltryxhuILZ7YuudyQYbHTPcaa2ynCTjJ5OX6jKi8dksCdqTYJp5RF0RbvX50bELpRC3ov0k6tthDO65gsB27k+9yQfTx/wAtL+sXHY2riuZbfsdWVPMs+h3muMG5jIiyIySKGRhhlIyCDUy08oh877WaFJsxtBNZEH5M/wCstn96M9PMcv8Aeu7sbtXdBT8+H8f8iO7o6JEsphwraaFNSAz6Tddm6nNL69PKBmsMYp4xqUEcLSlLdjm5jQcZl6IT0XvxzpOqSpTckt/L29xjHqdRUuzf1L7AbqqqhVUYVQMADuFeIWyqtvLNdy3Zwr4t91DXPkPOjSzKRUkm3o0UEZW4jl48vVyawpz0Nv2aHVWn2kdLMpLpd2S4uJFSKNd6SV/ZUf3w8aqoynLC3ZZKNOGFskYW1vJqDx3l/GY7WM71raPzJ6SyD3u5fm+dMIQVJaY8+b/CEN/f57sTHVrj1Tk0Zb09xHlyYl6lPknjTilE2hEXL6Yk4GSTyAGc0ZFYD6MDuHo42bOzugKtwuL25PbXH8JxwX4D681xXVLz+VXbj4Vsv2dFb0uzhjzGulxuSoQXdttmIdp9Ia3YiO6iO/bTY9hu4+B5H8qNsL2VpV1cp8oyrUlVjg4U8dzpl9LZX0ZhuYW3XQ9PyxyrtoThWgqkHlM5+vRcXhhmwuwMcawqQAJwGnTL8YALUtrUjCUQ9FMrrkGgJRaMmsGnV33beIjq/wB1BXHkPeieOfwBayDdeSSRY4o13pJG5IO8/wB8eVDxi5yUYrdnQNqKyy3Y2hvDHd30bR2sZ37W1kHEn95IPe7l+b50whBUlojy+X+EIL6+1d2JbvL5UBJbjW9OlkSPMnuKmraiGJw1NaNLBrCAqX93nPGmEIhdOmOnov2Oa7uItf1WPECHes4m+e37wjuHTvPHupJ1jqOlO3pPfz/X7Hdnbf1yOuCuYGR7UISoQ8JAHGoQTtu9n9L2gtt6WRbe+iXENyBxH8LDqtM+n3la1ltvF8r/AN5g9enCot+Tjt1Bd6RdG3vFwQfVdTlX8Qa6ylVp146oMSVaDi8MIWeo7uMGqzp5A5Ug/ZaxujnQVS3yYukFJbxbyzDNIscUJ35ZWPBFxzP4deQpPe0JJxSW7GnScQlNv0Ndu0J7O5vF3beJg9tavzZv3sn8XcvzfOtKVs4LTHl8v8Il5eOfdjwS914MSQ2aMp2uBVocgDfauXz6310bToJGkaQv3d8XbAyxJ4AcSaMjDCCYUhq2K2StridL7aJlKA5js/e8X8P4fp7qUdQ6jJJ07f6/r9jW3toreZ2K3likVez3cAcAOlcu4tcjNNG+qnpKhCVCGm6DGJt3nVo4yeMQdet7xnOA27TOi4gs0xbubIzho7mPeU8wwouE5ReYvANLfkET7MPnesZt0+5JxH0/70xp9QfFRZ+ANOmmUpLDV7TO/ZyOvvRev9nGi43FCfEvrsYukRNUngUpNHIq5BKspHEcuBr10YT3RTsmuDyXWZZjzZvACvVQjEqqJ4n6RuuEFncvnr2ZA+nlXjlSh4pIuqRai2d1GfDXTpAvcDvN+FYTv6UdoLJrGkE7TRYLI5hUtJ+8bi35fCl9a5qVvE9vQIhFLgJ2ltdb47MNQ0msbm8cj1s9FcIg7XNLa7jnYLppjIKENiVCEqEIeNQholtYpPaUVZTaPHFMpTaPaycSgrZV5oo6cWVJNnrU8gBWiupGboxZpOz0I5Nirq5kUdvExOgx+9Xv8llXbRINAiHJgPIV7/Kkefxonv6AjPNq8/kssraJmuz1v1xVXdSLK3iWI9AtV+YDWbuZs0VKJdh022j9lBWUqsmXUEi2kaoMKAKzbbLJGdeHpKhD/9k=">
            <a:extLst>
              <a:ext uri="{FF2B5EF4-FFF2-40B4-BE49-F238E27FC236}">
                <a16:creationId xmlns:a16="http://schemas.microsoft.com/office/drawing/2014/main" id="{F6298B9D-72FC-A193-8128-C13D1965DABC}"/>
              </a:ext>
            </a:extLst>
          </p:cNvPr>
          <p:cNvSpPr>
            <a:spLocks noChangeAspect="1" noChangeArrowheads="1"/>
          </p:cNvSpPr>
          <p:nvPr/>
        </p:nvSpPr>
        <p:spPr bwMode="auto">
          <a:xfrm>
            <a:off x="155575" y="-533400"/>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pic>
        <p:nvPicPr>
          <p:cNvPr id="84997" name="Picture 2" descr="\\elcometer.local\public\Marketing\Images\Stock Images\Current images 181209\17 Adhesion\Presentation\Elcometer-510-A.png">
            <a:extLst>
              <a:ext uri="{FF2B5EF4-FFF2-40B4-BE49-F238E27FC236}">
                <a16:creationId xmlns:a16="http://schemas.microsoft.com/office/drawing/2014/main" id="{24D9EB77-87DB-4716-2F92-6D47F9CC9B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720850"/>
            <a:ext cx="2962276"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61442">
                                            <p:txEl>
                                              <p:pRg st="0" end="0"/>
                                            </p:txEl>
                                          </p:spTgt>
                                        </p:tgtEl>
                                        <p:attrNameLst>
                                          <p:attrName>style.visibility</p:attrName>
                                        </p:attrNameLst>
                                      </p:cBhvr>
                                      <p:to>
                                        <p:strVal val="visible"/>
                                      </p:to>
                                    </p:set>
                                    <p:animEffect transition="in" filter="fade">
                                      <p:cBhvr>
                                        <p:cTn id="7" dur="500"/>
                                        <p:tgtEl>
                                          <p:spTgt spid="61442">
                                            <p:txEl>
                                              <p:pRg st="0" end="0"/>
                                            </p:txEl>
                                          </p:spTgt>
                                        </p:tgtEl>
                                      </p:cBhvr>
                                    </p:animEffect>
                                  </p:childTnLst>
                                </p:cTn>
                              </p:par>
                            </p:childTnLst>
                          </p:cTn>
                        </p:par>
                        <p:par>
                          <p:cTn id="8" fill="hold" nodeType="afterGroup">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61442">
                                            <p:txEl>
                                              <p:pRg st="2" end="2"/>
                                            </p:txEl>
                                          </p:spTgt>
                                        </p:tgtEl>
                                        <p:attrNameLst>
                                          <p:attrName>style.visibility</p:attrName>
                                        </p:attrNameLst>
                                      </p:cBhvr>
                                      <p:to>
                                        <p:strVal val="visible"/>
                                      </p:to>
                                    </p:set>
                                    <p:animEffect transition="in" filter="fade">
                                      <p:cBhvr>
                                        <p:cTn id="11" dur="500"/>
                                        <p:tgtEl>
                                          <p:spTgt spid="61442">
                                            <p:txEl>
                                              <p:pRg st="2" end="2"/>
                                            </p:txEl>
                                          </p:spTgt>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61442">
                                            <p:txEl>
                                              <p:pRg st="4" end="4"/>
                                            </p:txEl>
                                          </p:spTgt>
                                        </p:tgtEl>
                                        <p:attrNameLst>
                                          <p:attrName>style.visibility</p:attrName>
                                        </p:attrNameLst>
                                      </p:cBhvr>
                                      <p:to>
                                        <p:strVal val="visible"/>
                                      </p:to>
                                    </p:set>
                                    <p:animEffect transition="in" filter="fade">
                                      <p:cBhvr>
                                        <p:cTn id="14" dur="500"/>
                                        <p:tgtEl>
                                          <p:spTgt spid="61442">
                                            <p:txEl>
                                              <p:pRg st="4" end="4"/>
                                            </p:txEl>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61442">
                                            <p:txEl>
                                              <p:pRg st="5" end="5"/>
                                            </p:txEl>
                                          </p:spTgt>
                                        </p:tgtEl>
                                        <p:attrNameLst>
                                          <p:attrName>style.visibility</p:attrName>
                                        </p:attrNameLst>
                                      </p:cBhvr>
                                      <p:to>
                                        <p:strVal val="visible"/>
                                      </p:to>
                                    </p:set>
                                    <p:animEffect transition="in" filter="fade">
                                      <p:cBhvr>
                                        <p:cTn id="17" dur="500"/>
                                        <p:tgtEl>
                                          <p:spTgt spid="61442">
                                            <p:txEl>
                                              <p:pRg st="5" end="5"/>
                                            </p:txEl>
                                          </p:spTgt>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61442">
                                            <p:txEl>
                                              <p:pRg st="6" end="6"/>
                                            </p:txEl>
                                          </p:spTgt>
                                        </p:tgtEl>
                                        <p:attrNameLst>
                                          <p:attrName>style.visibility</p:attrName>
                                        </p:attrNameLst>
                                      </p:cBhvr>
                                      <p:to>
                                        <p:strVal val="visible"/>
                                      </p:to>
                                    </p:set>
                                    <p:animEffect transition="in" filter="fade">
                                      <p:cBhvr>
                                        <p:cTn id="20" dur="500"/>
                                        <p:tgtEl>
                                          <p:spTgt spid="61442">
                                            <p:txEl>
                                              <p:pRg st="6" end="6"/>
                                            </p:txEl>
                                          </p:spTgt>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61442">
                                            <p:txEl>
                                              <p:pRg st="7" end="7"/>
                                            </p:txEl>
                                          </p:spTgt>
                                        </p:tgtEl>
                                        <p:attrNameLst>
                                          <p:attrName>style.visibility</p:attrName>
                                        </p:attrNameLst>
                                      </p:cBhvr>
                                      <p:to>
                                        <p:strVal val="visible"/>
                                      </p:to>
                                    </p:set>
                                    <p:animEffect transition="in" filter="fade">
                                      <p:cBhvr>
                                        <p:cTn id="23" dur="500"/>
                                        <p:tgtEl>
                                          <p:spTgt spid="61442">
                                            <p:txEl>
                                              <p:pRg st="7" end="7"/>
                                            </p:txEl>
                                          </p:spTgt>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61442">
                                            <p:txEl>
                                              <p:pRg st="8" end="8"/>
                                            </p:txEl>
                                          </p:spTgt>
                                        </p:tgtEl>
                                        <p:attrNameLst>
                                          <p:attrName>style.visibility</p:attrName>
                                        </p:attrNameLst>
                                      </p:cBhvr>
                                      <p:to>
                                        <p:strVal val="visible"/>
                                      </p:to>
                                    </p:set>
                                    <p:animEffect transition="in" filter="fade">
                                      <p:cBhvr>
                                        <p:cTn id="26" dur="500"/>
                                        <p:tgtEl>
                                          <p:spTgt spid="614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allAtOnce"/>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6E11876A-69C2-E57A-347E-CD8165D89E3B}"/>
              </a:ext>
            </a:extLst>
          </p:cNvPr>
          <p:cNvSpPr>
            <a:spLocks noChangeArrowheads="1"/>
          </p:cNvSpPr>
          <p:nvPr/>
        </p:nvSpPr>
        <p:spPr bwMode="auto">
          <a:xfrm>
            <a:off x="2443163" y="1139825"/>
            <a:ext cx="6232525" cy="3778250"/>
          </a:xfrm>
          <a:prstGeom prst="rect">
            <a:avLst/>
          </a:prstGeom>
          <a:noFill/>
          <a:ln>
            <a:noFill/>
          </a:ln>
          <a:effectLst/>
        </p:spPr>
        <p:txBody>
          <a:bodyPr/>
          <a:lstStyle/>
          <a:p>
            <a:pPr marL="342900" indent="-342900">
              <a:buFontTx/>
              <a:buBlip>
                <a:blip r:embed="rId2"/>
              </a:buBlip>
              <a:defRPr/>
            </a:pPr>
            <a:r>
              <a:rPr lang="en-GB" sz="2000" dirty="0" err="1">
                <a:solidFill>
                  <a:srgbClr val="4D4D4D"/>
                </a:solidFill>
                <a:latin typeface="+mn-lt"/>
                <a:cs typeface="+mn-cs"/>
              </a:rPr>
              <a:t>Elcometer</a:t>
            </a:r>
            <a:r>
              <a:rPr lang="en-GB" sz="2000" dirty="0">
                <a:solidFill>
                  <a:srgbClr val="4D4D4D"/>
                </a:solidFill>
                <a:latin typeface="+mn-lt"/>
                <a:cs typeface="+mn-cs"/>
              </a:rPr>
              <a:t> 510:</a:t>
            </a:r>
          </a:p>
          <a:p>
            <a:pPr marL="342900" indent="-342900">
              <a:buFontTx/>
              <a:buBlip>
                <a:blip r:embed="rId2"/>
              </a:buBlip>
              <a:defRPr/>
            </a:pPr>
            <a:endParaRPr lang="en-GB" sz="2000" dirty="0">
              <a:solidFill>
                <a:srgbClr val="4D4D4D"/>
              </a:solidFill>
              <a:latin typeface="+mn-lt"/>
              <a:cs typeface="+mn-cs"/>
            </a:endParaRPr>
          </a:p>
          <a:p>
            <a:pPr marL="742950" lvl="1" indent="-285750">
              <a:buFontTx/>
              <a:buBlip>
                <a:blip r:embed="rId2"/>
              </a:buBlip>
              <a:defRPr/>
            </a:pPr>
            <a:r>
              <a:rPr lang="en-GB" sz="2000" dirty="0">
                <a:solidFill>
                  <a:srgbClr val="4D4D4D"/>
                </a:solidFill>
                <a:latin typeface="+mn-lt"/>
                <a:cs typeface="+mn-cs"/>
              </a:rPr>
              <a:t>Model T</a:t>
            </a:r>
          </a:p>
          <a:p>
            <a:pPr marL="742950" lvl="1" indent="-285750">
              <a:buFontTx/>
              <a:buBlip>
                <a:blip r:embed="rId2"/>
              </a:buBlip>
              <a:defRPr/>
            </a:pPr>
            <a:endParaRPr lang="en-GB" sz="2000" dirty="0">
              <a:solidFill>
                <a:srgbClr val="4D4D4D"/>
              </a:solidFill>
              <a:latin typeface="+mn-lt"/>
              <a:cs typeface="+mn-cs"/>
            </a:endParaRPr>
          </a:p>
          <a:p>
            <a:pPr marL="1200150" lvl="2" indent="-285750">
              <a:buFontTx/>
              <a:buBlip>
                <a:blip r:embed="rId2"/>
              </a:buBlip>
              <a:defRPr/>
            </a:pPr>
            <a:r>
              <a:rPr lang="en-GB" sz="2000" dirty="0">
                <a:solidFill>
                  <a:srgbClr val="4D4D4D"/>
                </a:solidFill>
                <a:latin typeface="+mn-lt"/>
                <a:cs typeface="+mn-cs"/>
              </a:rPr>
              <a:t>Battery and Mains Power</a:t>
            </a:r>
          </a:p>
          <a:p>
            <a:pPr marL="1200150" lvl="2" indent="-285750">
              <a:buFontTx/>
              <a:buBlip>
                <a:blip r:embed="rId2"/>
              </a:buBlip>
              <a:defRPr/>
            </a:pPr>
            <a:r>
              <a:rPr lang="en-GB" sz="2000" dirty="0">
                <a:solidFill>
                  <a:srgbClr val="4D4D4D"/>
                </a:solidFill>
                <a:latin typeface="+mn-lt"/>
                <a:cs typeface="+mn-cs"/>
              </a:rPr>
              <a:t>USB &amp; Bluetooth (Android and iPhone, iPad, iPod)</a:t>
            </a:r>
          </a:p>
          <a:p>
            <a:pPr marL="1200150" lvl="2" indent="-285750">
              <a:buFontTx/>
              <a:buBlip>
                <a:blip r:embed="rId2"/>
              </a:buBlip>
              <a:defRPr/>
            </a:pPr>
            <a:r>
              <a:rPr lang="en-GB" sz="2000" dirty="0">
                <a:solidFill>
                  <a:srgbClr val="4D4D4D"/>
                </a:solidFill>
                <a:latin typeface="+mn-lt"/>
                <a:cs typeface="+mn-cs"/>
              </a:rPr>
              <a:t>Up to 60,000 readings in 2,500 alphanumeric batches </a:t>
            </a:r>
          </a:p>
          <a:p>
            <a:pPr marL="1200150" lvl="2" indent="-285750">
              <a:buFontTx/>
              <a:buBlip>
                <a:blip r:embed="rId2"/>
              </a:buBlip>
              <a:defRPr/>
            </a:pPr>
            <a:r>
              <a:rPr lang="en-GB" sz="2000" dirty="0">
                <a:solidFill>
                  <a:srgbClr val="4D4D4D"/>
                </a:solidFill>
                <a:latin typeface="+mn-lt"/>
                <a:cs typeface="+mn-cs"/>
              </a:rPr>
              <a:t>Cohesive/ adhesive attribute information, </a:t>
            </a:r>
          </a:p>
          <a:p>
            <a:pPr marL="1200150" lvl="2" indent="-285750">
              <a:buFontTx/>
              <a:buBlip>
                <a:blip r:embed="rId2"/>
              </a:buBlip>
              <a:defRPr/>
            </a:pPr>
            <a:r>
              <a:rPr lang="en-GB" sz="2000" dirty="0">
                <a:solidFill>
                  <a:srgbClr val="4D4D4D"/>
                </a:solidFill>
                <a:latin typeface="+mn-lt"/>
                <a:cs typeface="+mn-cs"/>
              </a:rPr>
              <a:t>Pull rate graph</a:t>
            </a:r>
          </a:p>
          <a:p>
            <a:pPr marL="1200150" lvl="2" indent="-285750">
              <a:buFontTx/>
              <a:buBlip>
                <a:blip r:embed="rId2"/>
              </a:buBlip>
              <a:defRPr/>
            </a:pPr>
            <a:r>
              <a:rPr lang="en-GB" sz="2000" dirty="0">
                <a:solidFill>
                  <a:srgbClr val="4D4D4D"/>
                </a:solidFill>
                <a:latin typeface="+mn-lt"/>
                <a:cs typeface="+mn-cs"/>
              </a:rPr>
              <a:t>Pull to Limit setting </a:t>
            </a:r>
          </a:p>
        </p:txBody>
      </p:sp>
      <p:sp>
        <p:nvSpPr>
          <p:cNvPr id="86019" name="AutoShape 5" descr="Z">
            <a:hlinkClick r:id="rId3"/>
            <a:extLst>
              <a:ext uri="{FF2B5EF4-FFF2-40B4-BE49-F238E27FC236}">
                <a16:creationId xmlns:a16="http://schemas.microsoft.com/office/drawing/2014/main" id="{44C7DC67-0C4B-C8E7-ECE4-EE62CF75D3D2}"/>
              </a:ext>
            </a:extLst>
          </p:cNvPr>
          <p:cNvSpPr>
            <a:spLocks noChangeAspect="1" noChangeArrowheads="1"/>
          </p:cNvSpPr>
          <p:nvPr/>
        </p:nvSpPr>
        <p:spPr bwMode="auto">
          <a:xfrm>
            <a:off x="155575" y="46038"/>
            <a:ext cx="14668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pic>
        <p:nvPicPr>
          <p:cNvPr id="154627" name="Picture 3" descr="\\elcometer.local\public\Marketing\Images\Stock Images\Current images 181209\17 Adhesion\Presentation\Elcometer-510-Base.png">
            <a:extLst>
              <a:ext uri="{FF2B5EF4-FFF2-40B4-BE49-F238E27FC236}">
                <a16:creationId xmlns:a16="http://schemas.microsoft.com/office/drawing/2014/main" id="{7A2593A7-F6C5-EF6E-E86B-2132EA57512D}"/>
              </a:ext>
            </a:extLst>
          </p:cNvPr>
          <p:cNvPicPr>
            <a:picLocks noChangeAspect="1" noChangeArrowheads="1"/>
          </p:cNvPicPr>
          <p:nvPr/>
        </p:nvPicPr>
        <p:blipFill>
          <a:blip r:embed="rId4" cstate="screen"/>
          <a:srcRect/>
          <a:stretch>
            <a:fillRect/>
          </a:stretch>
        </p:blipFill>
        <p:spPr bwMode="auto">
          <a:xfrm>
            <a:off x="0" y="4267200"/>
            <a:ext cx="2760144" cy="1828800"/>
          </a:xfrm>
          <a:prstGeom prst="rect">
            <a:avLst/>
          </a:prstGeom>
          <a:noFill/>
          <a:ln>
            <a:solidFill>
              <a:srgbClr val="FF9900"/>
            </a:solidFill>
          </a:ln>
          <a:effectLst>
            <a:reflection blurRad="6350" stA="50000" endA="300" endPos="90000" dir="5400000" sy="-100000" algn="bl" rotWithShape="0"/>
          </a:effectLst>
        </p:spPr>
      </p:pic>
      <p:sp>
        <p:nvSpPr>
          <p:cNvPr id="86021" name="AutoShape 5" descr="data:image/jpeg;base64,/9j/4AAQSkZJRgABAQAAAQABAAD/2wCEAAkGBwgHBgkIBwgKCgkLDRYPDQwMDRsUFRAWIB0iIiAdHx8kKDQsJCYxJx8fLT0tMTU3Ojo6Iys/RD84QzQ5OjcBCgoKDQwNGg8PGjclHyU3Nzc3Nzc3Nzc3Nzc3Nzc3Nzc3Nzc3Nzc3Nzc3Nzc3Nzc3Nzc3Nzc3Nzc3Nzc3Nzc3N//AABEIAHYAdgMBEQACEQEDEQH/xAAcAAACAgMBAQAAAAAAAAAAAAAFBgAEAgMHAQj/xABDEAACAQMBBQQFCAgEBwAAAAABAgMABBEFBhIhMUETUWFxByIyUoEUQpGhscHR4RUjM1NicqLwY4Ky8RYkRGSDksL/xAAbAQACAwEBAQAAAAAAAAAAAAAEBQACAwYBB//EADIRAAIBAwMBBgYBBAMBAAAAAAABAgMEERIhMQUTIjJBUWFxgZGxwdEUQqHh8TNS8Ab/2gAMAwEAAhEDEQA/AO41CEqEJUIYSyJDG0krqiKMszHAA8TXqTbwiCrcbb29zI0GztpLqrqcNOjdnbKfGQ8/8oNMI9NnFZrvR7cv6fvBjKvFcGsSbQXmTd6rBZqeUVhACw85JM5+Cir6LaHhhq+L/C/Zi60mWY9E7ZS8t9qc2OZa9kXPwUgfVWbr6XhRS+S/J6tclnJi2m2y8pr5T3rfTD/6qyqyfkvov0Z65ep6IrqEg2urXiY+ZKVmX47w3vrrzuPxQXy2+239j1VZrzMk1vU7Qj5baRXsfWSzO44/8bE5+DfCqu2oy8EtPx/a/RrGv/2QX0rWtP1dGNjcB3THaQsCskR7mQ8VPmKGrUKlF99fPyfwZvGSlwEKxLEqEJUISoQlQhKhAHtVtPp2zFgbrUJCXbhDAnF5T3AfaeQoq0s6t1PTBfF+SKTmoLLOdNJqe18q3m0jmKwzvQaXESEx0MnVj/eByp6oUrNaaG8vOXn8vQBnWlMZraRIo1jiVUjUYVVGAB5UFKLbyzPJZW4PPNUcCag1oshmEiucru4xQVxHTjAVbvLaML22eA4OWU+yx+w+Ne0p5K1qbjuuAXJMVODRSiYZNL3FXUDzUDNRt4rt0nDyQXcX7K6gbdkj+PUeByDW1OTitPMX5Pg9jJp5QQ2f20kjvY9J2mMcVy53be9QbsVz4H3H8OR6d1D3XTu46tvuvNea/aDKVdS2kO4NKQg9qEJUISoQDbVbQ2ezWkS396c49WKIe1K/RR+PQUTaWs7qqqcPn7IpOagss4nZTXe0esya5rTdowb9UnzVxyAHcPtrrpQhbUVQpbeornUc3ljXFP40vcDPUW45+HOs3A81FhJ/Gq6D3UMuy0m+0v8AKKW3qxgMs3mTGCREkQpIAVPMGgU2nlBzWVhi3q9i8JJGWQ+y33Hxo+hWUtmLq9J091wL00jIcHnTCMcg2oqyXHjWigTUC9Whh1G0e2uBlG5Hqp6EVvRbpyUoltQY9Gm2M7XH/Devy5vIvVtbhz+2Huk9+OR6jxHELqvT4pfyaK2fK9PcOt62ruyOm0hCyVCHjHdGTyqEPnf0g7RvtRtE5hYmxtmMNqueDceL+ZP1AV2/TLNWtDfxPd/hCy4q6ntwXrFVt4I4k4KgxVamZPIE5BK3cswUczWMlhZKuQ1Ls5dR6ct049Y8Wj6qvfSx3tN1NC+oS7aoqev+wJl3oG3WBoyOJcAmsadiX32n/lFK+oxxpD+nyzKQZ12+ksIrSSMAiS6jicEc1bINA0aaqNp+jGFap2cdRd/VXdvjAeNhxFZ96Evc9jKNSOVuhR2h0h4CXjyUPst9x8aa2twpbPkVXNB0nqXApTMUYg86bRWQXUU5ZPGrqJZSFraNGSWC9t2aOaNhiRTgqRxUg94NG27Ti4S4Noy3yjt+we0i7TbPw3bYF1GeyuVHSQDn5EEH41x/ULR2tdw8uV8BvSnrjkY6CNBP9KmtHSNkbhYXK3F5/wAtEQcEbwO8R5LmmfSLft7pZ4jv9OP7mNeeiGThOnRj5RFw4BhXZ1PCxNOQ0QmgsGEpBrQLxbLUoZ3jWQIfZblQt1SdSm4p4PKdbs5qWM4OuWl1Fe26zQNvIw+jwNcnOEqctMuTo6VWNWOqPAu7R6GpVp7dcIPaA+b+X2UfaXTi9Mhbe2n9dP5mvYmJ4prlXBHqjn51p1KSlGLRn0t5nL4Iv7ZkjT7Qjn8th+2hLP8A5H8GH3u1BmjZh7ySeU/9ODx3uWfDxre9VNJeoB03tXJteHzGKWJJYmjlUMrDiKXJtPKHLipLDOX7Q/JBe3MdnL2wgbdaQDhvdVz1I64rpbKU5QTksHO3UI0qmIvKF2RqYpGKkCtYG/ZuD0IP11tS2kbRkFPRBrDaZtT8gkY/J9QXcwTwEiglT9o+IoPrduqtv2i5j9vMY2lTEtPqd3rjhkcY9OF922tadpyk7sFuZmHi7YH+j666r/5+lilOp6vH0/2AXsuEI9kN2RD408luhTNh+KhcA8pFmM4xVWjJyGfZjX5dOmCt60TcGXPP86WXtmqscrk3truVvPK480dKt54rqBZYWDIwyK5qcHB6ZHT06sasFKPBotbFbW5keEARuPZ90+HhV51XOKizOnbxp1XOPma9a05tSitog4RY7lJWPeF44+NSlV7Nt+xetSVWGhl2KOOGNUjUKo4ACs3JyeWXhCMIqMeBO2n2he6km03S5jHBGd27u0PLvjjPvd56efJlaWmcTmvgvyxfe3qpLTHkS7uaMIsECCOGMbqqOgroKVLG75Ofc3J5YOkNEYLKQO1L9iw760prc3jIBw3DWF/bXqHD20yTL5qwb7q3nBVISg/NNfUNoyw0z6jgkWaFJV9l1DDyNfOmsNoeJ5OCelSTtdvLwfu44k/pB++u06MsWUffP3FV4++A7VaYsV1GGoOKisGCykWkFUZm2WIxjFZsqNOzGty2MojbLRN7S/fSq9tI1Vlchlndyt5+z5OhQypNGsiMCrDINc7KLi8M6qE41IqUeGbK8LiZtLr8l482m6VKY4Yzu3d4h4j/AA4z73eennTK1teJ1F8F+WLb29VJaY8ijdSIsaQW6iOGMYVF5CntKGN3yc1Obk8sHSA0WiuSu9XRdSBt/wCscdBWsDeDAd2uQa3QbTZ9IbHzG42V0iYnJeziJ/8AUV8/vY6bmovdj+m8xRxj0oxGPby+J+esTf0AfdXWdHebKPz+4svdpgi1HKmDFNRha2FZSA5MvIlYNlC1DGSQMVnKWCDTs7ofbkXFyCIRyHv/AJUnvb1Q7seRrYWDrPXPw/ccwyqAF4Ach3Uk55OlSSWERnDKVY5BGCO+vEeirqmjJaWiQ2aBbdOEar08D+PWmtrdZl3uTneoWUoPXHdfYVbiAoSGFOoTyJ2sFKVONbxZ4VZlwDWsWe5Bd0OdbxN4MC3nI1quQ+mfRmxkRg2S0eJua2cX+kVwN7LVc1H7s6GmsQRy/wBNNj2O0djfgELc23ZnuyjH7nH0V0XQKuaEqfo/v/oAvlumKVmeVOmJKoZtBkih5gUgzFBvKCBQcp4ZTIf0LRxIRNcDEY5L71LL290d2PI26fYOs9c/D9xrWQKAFwFA8gB+FI929zpUlFYXAP03Vn1KeSaBB+jlG7DO3Ods8WUe50B6+Vb1aHZRSk+96en+TGnXVSbiuEb9RvZLaK3eLBL3UUTA+6xINUo01NtP0ZavU7OGostIrKVcBlIwQetZtOL9y0ZRqQyuGANY0tWUyRZK559R4H8fvpraXf8ASzn7+w7Lvw8P2Fie2ZHKlTzpxGomsih7FG6j3VNEQeTxAO760XEIpgeSFru5ito/bnkWJfNiAPtrRyUIuT8txlQi20kfTtpEtvbRQIMLGgQeQGK+cylrk5PzOhSxsJ3pb0j9I7KPcxrmbT3+UD+TGH+rj8Ka9GuOyulF8S2/RhdQ1UzjNk/KuwaOeqxDtm3EVhNAE0NuhCOR17Tljl30mvXOMG4mlnClKslVewzpJvEImPLliuceWzsklFYXAInmOub0SMw0hTiRxwN4w6D/AAx/V5Uyo0ex3fi+3+fsKb29S7kQpFJuxjAAUcAByFYXKxgr0uWZSZo1CTfgtx/30H2mqW3jfwYwvP8AhZaMpUtvHyq1fTj3F/Tu11trw+ZDewQRPNdOqQRrvSM3IL/fSh4RlKSUeRvJx0vVwUNTltryxhuILZ7YuudyQYbHTPcaa2ynCTjJ5OX6jKi8dksCdqTYJp5RF0RbvX50bELpRC3ov0k6tthDO65gsB27k+9yQfTx/wAtL+sXHY2riuZbfsdWVPMs+h3muMG5jIiyIySKGRhhlIyCDUy08oh877WaFJsxtBNZEH5M/wCstn96M9PMcv8Aeu7sbtXdBT8+H8f8iO7o6JEsphwraaFNSAz6Tddm6nNL69PKBmsMYp4xqUEcLSlLdjm5jQcZl6IT0XvxzpOqSpTckt/L29xjHqdRUuzf1L7AbqqqhVUYVQMADuFeIWyqtvLNdy3Zwr4t91DXPkPOjSzKRUkm3o0UEZW4jl48vVyawpz0Nv2aHVWn2kdLMpLpd2S4uJFSKNd6SV/ZUf3w8aqoynLC3ZZKNOGFskYW1vJqDx3l/GY7WM71raPzJ6SyD3u5fm+dMIQVJaY8+b/CEN/f57sTHVrj1Tk0Zb09xHlyYl6lPknjTilE2hEXL6Yk4GSTyAGc0ZFYD6MDuHo42bOzugKtwuL25PbXH8JxwX4D681xXVLz+VXbj4Vsv2dFb0uzhjzGulxuSoQXdttmIdp9Ia3YiO6iO/bTY9hu4+B5H8qNsL2VpV1cp8oyrUlVjg4U8dzpl9LZX0ZhuYW3XQ9PyxyrtoThWgqkHlM5+vRcXhhmwuwMcawqQAJwGnTL8YALUtrUjCUQ9FMrrkGgJRaMmsGnV33beIjq/wB1BXHkPeieOfwBayDdeSSRY4o13pJG5IO8/wB8eVDxi5yUYrdnQNqKyy3Y2hvDHd30bR2sZ37W1kHEn95IPe7l+b50whBUlojy+X+EIL6+1d2JbvL5UBJbjW9OlkSPMnuKmraiGJw1NaNLBrCAqX93nPGmEIhdOmOnov2Oa7uItf1WPECHes4m+e37wjuHTvPHupJ1jqOlO3pPfz/X7Hdnbf1yOuCuYGR7UISoQ8JAHGoQTtu9n9L2gtt6WRbe+iXENyBxH8LDqtM+n3la1ltvF8r/AN5g9enCot+Tjt1Bd6RdG3vFwQfVdTlX8Qa6ylVp146oMSVaDi8MIWeo7uMGqzp5A5Ug/ZaxujnQVS3yYukFJbxbyzDNIscUJ35ZWPBFxzP4deQpPe0JJxSW7GnScQlNv0Ndu0J7O5vF3beJg9tavzZv3sn8XcvzfOtKVs4LTHl8v8Il5eOfdjwS914MSQ2aMp2uBVocgDfauXz6310bToJGkaQv3d8XbAyxJ4AcSaMjDCCYUhq2K2StridL7aJlKA5js/e8X8P4fp7qUdQ6jJJ07f6/r9jW3toreZ2K3likVez3cAcAOlcu4tcjNNG+qnpKhCVCGm6DGJt3nVo4yeMQdet7xnOA27TOi4gs0xbubIzho7mPeU8wwouE5ReYvANLfkET7MPnesZt0+5JxH0/70xp9QfFRZ+ANOmmUpLDV7TO/ZyOvvRev9nGi43FCfEvrsYukRNUngUpNHIq5BKspHEcuBr10YT3RTsmuDyXWZZjzZvACvVQjEqqJ4n6RuuEFncvnr2ZA+nlXjlSh4pIuqRai2d1GfDXTpAvcDvN+FYTv6UdoLJrGkE7TRYLI5hUtJ+8bi35fCl9a5qVvE9vQIhFLgJ2ltdb47MNQ0msbm8cj1s9FcIg7XNLa7jnYLppjIKENiVCEqEIeNQholtYpPaUVZTaPHFMpTaPaycSgrZV5oo6cWVJNnrU8gBWiupGboxZpOz0I5Nirq5kUdvExOgx+9Xv8llXbRINAiHJgPIV7/Kkefxonv6AjPNq8/kssraJmuz1v1xVXdSLK3iWI9AtV+YDWbuZs0VKJdh022j9lBWUqsmXUEi2kaoMKAKzbbLJGdeHpKhD/9k=">
            <a:extLst>
              <a:ext uri="{FF2B5EF4-FFF2-40B4-BE49-F238E27FC236}">
                <a16:creationId xmlns:a16="http://schemas.microsoft.com/office/drawing/2014/main" id="{7A9DC891-893A-A932-7FDB-54D85E64D5B8}"/>
              </a:ext>
            </a:extLst>
          </p:cNvPr>
          <p:cNvSpPr>
            <a:spLocks noChangeAspect="1" noChangeArrowheads="1"/>
          </p:cNvSpPr>
          <p:nvPr/>
        </p:nvSpPr>
        <p:spPr bwMode="auto">
          <a:xfrm>
            <a:off x="155575" y="-533400"/>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61442">
                                            <p:txEl>
                                              <p:pRg st="0" end="0"/>
                                            </p:txEl>
                                          </p:spTgt>
                                        </p:tgtEl>
                                        <p:attrNameLst>
                                          <p:attrName>style.visibility</p:attrName>
                                        </p:attrNameLst>
                                      </p:cBhvr>
                                      <p:to>
                                        <p:strVal val="visible"/>
                                      </p:to>
                                    </p:set>
                                    <p:animEffect transition="in" filter="fade">
                                      <p:cBhvr>
                                        <p:cTn id="7" dur="500"/>
                                        <p:tgtEl>
                                          <p:spTgt spid="61442">
                                            <p:txEl>
                                              <p:pRg st="0" end="0"/>
                                            </p:txEl>
                                          </p:spTgt>
                                        </p:tgtEl>
                                      </p:cBhvr>
                                    </p:animEffect>
                                  </p:childTnLst>
                                </p:cTn>
                              </p:par>
                            </p:childTnLst>
                          </p:cTn>
                        </p:par>
                        <p:par>
                          <p:cTn id="8" fill="hold" nodeType="afterGroup">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61442">
                                            <p:txEl>
                                              <p:pRg st="2" end="2"/>
                                            </p:txEl>
                                          </p:spTgt>
                                        </p:tgtEl>
                                        <p:attrNameLst>
                                          <p:attrName>style.visibility</p:attrName>
                                        </p:attrNameLst>
                                      </p:cBhvr>
                                      <p:to>
                                        <p:strVal val="visible"/>
                                      </p:to>
                                    </p:set>
                                    <p:animEffect transition="in" filter="fade">
                                      <p:cBhvr>
                                        <p:cTn id="11" dur="500"/>
                                        <p:tgtEl>
                                          <p:spTgt spid="61442">
                                            <p:txEl>
                                              <p:pRg st="2" end="2"/>
                                            </p:txEl>
                                          </p:spTgt>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61442">
                                            <p:txEl>
                                              <p:pRg st="4" end="4"/>
                                            </p:txEl>
                                          </p:spTgt>
                                        </p:tgtEl>
                                        <p:attrNameLst>
                                          <p:attrName>style.visibility</p:attrName>
                                        </p:attrNameLst>
                                      </p:cBhvr>
                                      <p:to>
                                        <p:strVal val="visible"/>
                                      </p:to>
                                    </p:set>
                                    <p:animEffect transition="in" filter="fade">
                                      <p:cBhvr>
                                        <p:cTn id="14" dur="500"/>
                                        <p:tgtEl>
                                          <p:spTgt spid="61442">
                                            <p:txEl>
                                              <p:pRg st="4" end="4"/>
                                            </p:txEl>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61442">
                                            <p:txEl>
                                              <p:pRg st="5" end="5"/>
                                            </p:txEl>
                                          </p:spTgt>
                                        </p:tgtEl>
                                        <p:attrNameLst>
                                          <p:attrName>style.visibility</p:attrName>
                                        </p:attrNameLst>
                                      </p:cBhvr>
                                      <p:to>
                                        <p:strVal val="visible"/>
                                      </p:to>
                                    </p:set>
                                    <p:animEffect transition="in" filter="fade">
                                      <p:cBhvr>
                                        <p:cTn id="17" dur="500"/>
                                        <p:tgtEl>
                                          <p:spTgt spid="61442">
                                            <p:txEl>
                                              <p:pRg st="5" end="5"/>
                                            </p:txEl>
                                          </p:spTgt>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61442">
                                            <p:txEl>
                                              <p:pRg st="6" end="6"/>
                                            </p:txEl>
                                          </p:spTgt>
                                        </p:tgtEl>
                                        <p:attrNameLst>
                                          <p:attrName>style.visibility</p:attrName>
                                        </p:attrNameLst>
                                      </p:cBhvr>
                                      <p:to>
                                        <p:strVal val="visible"/>
                                      </p:to>
                                    </p:set>
                                    <p:animEffect transition="in" filter="fade">
                                      <p:cBhvr>
                                        <p:cTn id="20" dur="500"/>
                                        <p:tgtEl>
                                          <p:spTgt spid="61442">
                                            <p:txEl>
                                              <p:pRg st="6" end="6"/>
                                            </p:txEl>
                                          </p:spTgt>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61442">
                                            <p:txEl>
                                              <p:pRg st="7" end="7"/>
                                            </p:txEl>
                                          </p:spTgt>
                                        </p:tgtEl>
                                        <p:attrNameLst>
                                          <p:attrName>style.visibility</p:attrName>
                                        </p:attrNameLst>
                                      </p:cBhvr>
                                      <p:to>
                                        <p:strVal val="visible"/>
                                      </p:to>
                                    </p:set>
                                    <p:animEffect transition="in" filter="fade">
                                      <p:cBhvr>
                                        <p:cTn id="23" dur="500"/>
                                        <p:tgtEl>
                                          <p:spTgt spid="61442">
                                            <p:txEl>
                                              <p:pRg st="7" end="7"/>
                                            </p:txEl>
                                          </p:spTgt>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61442">
                                            <p:txEl>
                                              <p:pRg st="8" end="8"/>
                                            </p:txEl>
                                          </p:spTgt>
                                        </p:tgtEl>
                                        <p:attrNameLst>
                                          <p:attrName>style.visibility</p:attrName>
                                        </p:attrNameLst>
                                      </p:cBhvr>
                                      <p:to>
                                        <p:strVal val="visible"/>
                                      </p:to>
                                    </p:set>
                                    <p:animEffect transition="in" filter="fade">
                                      <p:cBhvr>
                                        <p:cTn id="26" dur="500"/>
                                        <p:tgtEl>
                                          <p:spTgt spid="61442">
                                            <p:txEl>
                                              <p:pRg st="8" end="8"/>
                                            </p:txEl>
                                          </p:spTgt>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61442">
                                            <p:txEl>
                                              <p:pRg st="9" end="9"/>
                                            </p:txEl>
                                          </p:spTgt>
                                        </p:tgtEl>
                                        <p:attrNameLst>
                                          <p:attrName>style.visibility</p:attrName>
                                        </p:attrNameLst>
                                      </p:cBhvr>
                                      <p:to>
                                        <p:strVal val="visible"/>
                                      </p:to>
                                    </p:set>
                                    <p:animEffect transition="in" filter="fade">
                                      <p:cBhvr>
                                        <p:cTn id="29" dur="500"/>
                                        <p:tgtEl>
                                          <p:spTgt spid="614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allAtOnce"/>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6">
            <a:extLst>
              <a:ext uri="{FF2B5EF4-FFF2-40B4-BE49-F238E27FC236}">
                <a16:creationId xmlns:a16="http://schemas.microsoft.com/office/drawing/2014/main" id="{DDD4DE8C-AC5A-317A-794D-6C931C7F77A2}"/>
              </a:ext>
            </a:extLst>
          </p:cNvPr>
          <p:cNvSpPr>
            <a:spLocks noChangeArrowheads="1"/>
          </p:cNvSpPr>
          <p:nvPr/>
        </p:nvSpPr>
        <p:spPr bwMode="auto">
          <a:xfrm>
            <a:off x="6096000" y="5540375"/>
            <a:ext cx="3076575" cy="307975"/>
          </a:xfrm>
          <a:prstGeom prst="rect">
            <a:avLst/>
          </a:prstGeom>
          <a:noFill/>
          <a:ln>
            <a:noFill/>
          </a:ln>
          <a:effectLst/>
        </p:spPr>
        <p:txBody>
          <a:bodyPr>
            <a:spAutoFit/>
          </a:bodyPr>
          <a:lstStyle>
            <a:lvl1pPr>
              <a:spcBef>
                <a:spcPct val="20000"/>
              </a:spcBef>
              <a:buSzPct val="60000"/>
              <a:buBlip>
                <a:blip r:embed="rId2"/>
              </a:buBlip>
              <a:defRPr sz="2400">
                <a:solidFill>
                  <a:schemeClr val="tx1"/>
                </a:solidFill>
                <a:latin typeface="Arial" charset="0"/>
                <a:cs typeface="Arial" charset="0"/>
              </a:defRPr>
            </a:lvl1pPr>
            <a:lvl2pPr marL="742950" indent="-285750">
              <a:spcBef>
                <a:spcPct val="20000"/>
              </a:spcBef>
              <a:buSzPct val="60000"/>
              <a:buBlip>
                <a:blip r:embed="rId2"/>
              </a:buBlip>
              <a:defRPr sz="2000">
                <a:solidFill>
                  <a:srgbClr val="4D4D4D"/>
                </a:solidFill>
                <a:latin typeface="Arial" charset="0"/>
                <a:cs typeface="Arial" charset="0"/>
              </a:defRPr>
            </a:lvl2pPr>
            <a:lvl3pPr marL="1143000" indent="-228600">
              <a:spcBef>
                <a:spcPct val="20000"/>
              </a:spcBef>
              <a:buSzPct val="60000"/>
              <a:buBlip>
                <a:blip r:embed="rId2"/>
              </a:buBlip>
              <a:defRPr>
                <a:solidFill>
                  <a:srgbClr val="808080"/>
                </a:solidFill>
                <a:latin typeface="Arial" charset="0"/>
                <a:cs typeface="Arial" charset="0"/>
              </a:defRPr>
            </a:lvl3pPr>
            <a:lvl4pPr marL="1600200" indent="-228600">
              <a:spcBef>
                <a:spcPct val="20000"/>
              </a:spcBef>
              <a:buSzPct val="60000"/>
              <a:buBlip>
                <a:blip r:embed="rId2"/>
              </a:buBlip>
              <a:defRPr>
                <a:solidFill>
                  <a:srgbClr val="808080"/>
                </a:solidFill>
                <a:latin typeface="Arial" charset="0"/>
                <a:cs typeface="Arial" charset="0"/>
              </a:defRPr>
            </a:lvl4pPr>
            <a:lvl5pPr marL="2057400" indent="-228600">
              <a:spcBef>
                <a:spcPct val="20000"/>
              </a:spcBef>
              <a:buSzPct val="60000"/>
              <a:buBlip>
                <a:blip r:embed="rId2"/>
              </a:buBlip>
              <a:defRPr>
                <a:solidFill>
                  <a:srgbClr val="808080"/>
                </a:solidFill>
                <a:latin typeface="Arial" charset="0"/>
                <a:cs typeface="Arial" charset="0"/>
              </a:defRPr>
            </a:lvl5pPr>
            <a:lvl6pPr marL="25146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6pPr>
            <a:lvl7pPr marL="29718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7pPr>
            <a:lvl8pPr marL="34290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8pPr>
            <a:lvl9pPr marL="38862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9pPr>
          </a:lstStyle>
          <a:p>
            <a:pPr>
              <a:spcBef>
                <a:spcPct val="0"/>
              </a:spcBef>
              <a:buSzTx/>
              <a:buFontTx/>
              <a:buNone/>
              <a:defRPr/>
            </a:pPr>
            <a:r>
              <a:rPr lang="en-US" altLang="en-US" sz="1400" dirty="0">
                <a:solidFill>
                  <a:schemeClr val="bg2">
                    <a:lumMod val="75000"/>
                  </a:schemeClr>
                </a:solidFill>
                <a:latin typeface="+mn-lt"/>
              </a:rPr>
              <a:t>Optional thin substrate skirt</a:t>
            </a:r>
          </a:p>
        </p:txBody>
      </p:sp>
      <p:sp>
        <p:nvSpPr>
          <p:cNvPr id="31753" name="Rectangle 9">
            <a:extLst>
              <a:ext uri="{FF2B5EF4-FFF2-40B4-BE49-F238E27FC236}">
                <a16:creationId xmlns:a16="http://schemas.microsoft.com/office/drawing/2014/main" id="{01CCCAB6-D4CA-E05A-7FEC-AFA7E097CB9B}"/>
              </a:ext>
            </a:extLst>
          </p:cNvPr>
          <p:cNvSpPr>
            <a:spLocks noChangeArrowheads="1"/>
          </p:cNvSpPr>
          <p:nvPr/>
        </p:nvSpPr>
        <p:spPr bwMode="auto">
          <a:xfrm>
            <a:off x="606425" y="1558925"/>
            <a:ext cx="2570163" cy="1169988"/>
          </a:xfrm>
          <a:prstGeom prst="rect">
            <a:avLst/>
          </a:prstGeom>
          <a:noFill/>
          <a:ln>
            <a:noFill/>
          </a:ln>
          <a:effectLst/>
        </p:spPr>
        <p:txBody>
          <a:bodyPr>
            <a:spAutoFit/>
          </a:bodyPr>
          <a:lstStyle>
            <a:lvl1pPr>
              <a:spcBef>
                <a:spcPct val="20000"/>
              </a:spcBef>
              <a:buSzPct val="60000"/>
              <a:buBlip>
                <a:blip r:embed="rId2"/>
              </a:buBlip>
              <a:defRPr sz="2400">
                <a:solidFill>
                  <a:schemeClr val="tx1"/>
                </a:solidFill>
                <a:latin typeface="Arial" charset="0"/>
                <a:cs typeface="Arial" charset="0"/>
              </a:defRPr>
            </a:lvl1pPr>
            <a:lvl2pPr marL="742950" indent="-285750">
              <a:spcBef>
                <a:spcPct val="20000"/>
              </a:spcBef>
              <a:buSzPct val="60000"/>
              <a:buBlip>
                <a:blip r:embed="rId2"/>
              </a:buBlip>
              <a:defRPr sz="2000">
                <a:solidFill>
                  <a:srgbClr val="4D4D4D"/>
                </a:solidFill>
                <a:latin typeface="Arial" charset="0"/>
                <a:cs typeface="Arial" charset="0"/>
              </a:defRPr>
            </a:lvl2pPr>
            <a:lvl3pPr marL="1143000" indent="-228600">
              <a:spcBef>
                <a:spcPct val="20000"/>
              </a:spcBef>
              <a:buSzPct val="60000"/>
              <a:buBlip>
                <a:blip r:embed="rId2"/>
              </a:buBlip>
              <a:defRPr>
                <a:solidFill>
                  <a:srgbClr val="808080"/>
                </a:solidFill>
                <a:latin typeface="Arial" charset="0"/>
                <a:cs typeface="Arial" charset="0"/>
              </a:defRPr>
            </a:lvl3pPr>
            <a:lvl4pPr marL="1600200" indent="-228600">
              <a:spcBef>
                <a:spcPct val="20000"/>
              </a:spcBef>
              <a:buSzPct val="60000"/>
              <a:buBlip>
                <a:blip r:embed="rId2"/>
              </a:buBlip>
              <a:defRPr>
                <a:solidFill>
                  <a:srgbClr val="808080"/>
                </a:solidFill>
                <a:latin typeface="Arial" charset="0"/>
                <a:cs typeface="Arial" charset="0"/>
              </a:defRPr>
            </a:lvl4pPr>
            <a:lvl5pPr marL="2057400" indent="-228600">
              <a:spcBef>
                <a:spcPct val="20000"/>
              </a:spcBef>
              <a:buSzPct val="60000"/>
              <a:buBlip>
                <a:blip r:embed="rId2"/>
              </a:buBlip>
              <a:defRPr>
                <a:solidFill>
                  <a:srgbClr val="808080"/>
                </a:solidFill>
                <a:latin typeface="Arial" charset="0"/>
                <a:cs typeface="Arial" charset="0"/>
              </a:defRPr>
            </a:lvl5pPr>
            <a:lvl6pPr marL="25146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6pPr>
            <a:lvl7pPr marL="29718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7pPr>
            <a:lvl8pPr marL="34290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8pPr>
            <a:lvl9pPr marL="38862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9pPr>
          </a:lstStyle>
          <a:p>
            <a:pPr>
              <a:spcBef>
                <a:spcPct val="0"/>
              </a:spcBef>
              <a:buSzTx/>
              <a:buFontTx/>
              <a:buNone/>
              <a:defRPr/>
            </a:pPr>
            <a:r>
              <a:rPr lang="en-US" altLang="en-US" sz="1400" dirty="0">
                <a:solidFill>
                  <a:schemeClr val="bg2">
                    <a:lumMod val="75000"/>
                  </a:schemeClr>
                </a:solidFill>
                <a:latin typeface="+mn-lt"/>
              </a:rPr>
              <a:t>Variable pull rates 0.1 – 1.4MPa/s (15-203psi) to meet national and international standards</a:t>
            </a:r>
          </a:p>
          <a:p>
            <a:pPr>
              <a:spcBef>
                <a:spcPct val="0"/>
              </a:spcBef>
              <a:buSzTx/>
              <a:buFontTx/>
              <a:buNone/>
              <a:defRPr/>
            </a:pPr>
            <a:endParaRPr lang="en-US" altLang="en-US" sz="1400" dirty="0">
              <a:solidFill>
                <a:schemeClr val="bg2">
                  <a:lumMod val="75000"/>
                </a:schemeClr>
              </a:solidFill>
              <a:latin typeface="+mn-lt"/>
            </a:endParaRPr>
          </a:p>
        </p:txBody>
      </p:sp>
      <p:sp>
        <p:nvSpPr>
          <p:cNvPr id="31755" name="Rectangle 11">
            <a:extLst>
              <a:ext uri="{FF2B5EF4-FFF2-40B4-BE49-F238E27FC236}">
                <a16:creationId xmlns:a16="http://schemas.microsoft.com/office/drawing/2014/main" id="{7DCFC018-F76F-4B1E-CC75-4D00157FA027}"/>
              </a:ext>
            </a:extLst>
          </p:cNvPr>
          <p:cNvSpPr>
            <a:spLocks noChangeArrowheads="1"/>
          </p:cNvSpPr>
          <p:nvPr/>
        </p:nvSpPr>
        <p:spPr bwMode="auto">
          <a:xfrm>
            <a:off x="606425" y="3867150"/>
            <a:ext cx="2840038" cy="1816100"/>
          </a:xfrm>
          <a:prstGeom prst="rect">
            <a:avLst/>
          </a:prstGeom>
          <a:noFill/>
          <a:ln>
            <a:noFill/>
          </a:ln>
          <a:effectLst/>
        </p:spPr>
        <p:txBody>
          <a:bodyPr>
            <a:spAutoFit/>
          </a:bodyPr>
          <a:lstStyle>
            <a:lvl1pPr>
              <a:spcBef>
                <a:spcPct val="20000"/>
              </a:spcBef>
              <a:buSzPct val="60000"/>
              <a:buBlip>
                <a:blip r:embed="rId2"/>
              </a:buBlip>
              <a:defRPr sz="2400">
                <a:solidFill>
                  <a:schemeClr val="tx1"/>
                </a:solidFill>
                <a:latin typeface="Arial" charset="0"/>
                <a:cs typeface="Arial" charset="0"/>
              </a:defRPr>
            </a:lvl1pPr>
            <a:lvl2pPr marL="742950" indent="-285750">
              <a:spcBef>
                <a:spcPct val="20000"/>
              </a:spcBef>
              <a:buSzPct val="60000"/>
              <a:buBlip>
                <a:blip r:embed="rId2"/>
              </a:buBlip>
              <a:defRPr sz="2000">
                <a:solidFill>
                  <a:srgbClr val="4D4D4D"/>
                </a:solidFill>
                <a:latin typeface="Arial" charset="0"/>
                <a:cs typeface="Arial" charset="0"/>
              </a:defRPr>
            </a:lvl2pPr>
            <a:lvl3pPr marL="1143000" indent="-228600">
              <a:spcBef>
                <a:spcPct val="20000"/>
              </a:spcBef>
              <a:buSzPct val="60000"/>
              <a:buBlip>
                <a:blip r:embed="rId2"/>
              </a:buBlip>
              <a:defRPr>
                <a:solidFill>
                  <a:srgbClr val="808080"/>
                </a:solidFill>
                <a:latin typeface="Arial" charset="0"/>
                <a:cs typeface="Arial" charset="0"/>
              </a:defRPr>
            </a:lvl3pPr>
            <a:lvl4pPr marL="1600200" indent="-228600">
              <a:spcBef>
                <a:spcPct val="20000"/>
              </a:spcBef>
              <a:buSzPct val="60000"/>
              <a:buBlip>
                <a:blip r:embed="rId2"/>
              </a:buBlip>
              <a:defRPr>
                <a:solidFill>
                  <a:srgbClr val="808080"/>
                </a:solidFill>
                <a:latin typeface="Arial" charset="0"/>
                <a:cs typeface="Arial" charset="0"/>
              </a:defRPr>
            </a:lvl4pPr>
            <a:lvl5pPr marL="2057400" indent="-228600">
              <a:spcBef>
                <a:spcPct val="20000"/>
              </a:spcBef>
              <a:buSzPct val="60000"/>
              <a:buBlip>
                <a:blip r:embed="rId2"/>
              </a:buBlip>
              <a:defRPr>
                <a:solidFill>
                  <a:srgbClr val="808080"/>
                </a:solidFill>
                <a:latin typeface="Arial" charset="0"/>
                <a:cs typeface="Arial" charset="0"/>
              </a:defRPr>
            </a:lvl5pPr>
            <a:lvl6pPr marL="25146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6pPr>
            <a:lvl7pPr marL="29718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7pPr>
            <a:lvl8pPr marL="34290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8pPr>
            <a:lvl9pPr marL="38862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9pPr>
          </a:lstStyle>
          <a:p>
            <a:pPr>
              <a:spcBef>
                <a:spcPct val="0"/>
              </a:spcBef>
              <a:buSzTx/>
              <a:buFontTx/>
              <a:buNone/>
              <a:defRPr/>
            </a:pPr>
            <a:r>
              <a:rPr lang="en-US" altLang="en-US" sz="1400" dirty="0">
                <a:solidFill>
                  <a:schemeClr val="bg2">
                    <a:lumMod val="75000"/>
                  </a:schemeClr>
                </a:solidFill>
                <a:latin typeface="+mn-lt"/>
              </a:rPr>
              <a:t>  10mm dolly:  	&lt;100MPa (14400psi)</a:t>
            </a:r>
          </a:p>
          <a:p>
            <a:pPr>
              <a:spcBef>
                <a:spcPct val="0"/>
              </a:spcBef>
              <a:buSzTx/>
              <a:buFontTx/>
              <a:buNone/>
              <a:defRPr/>
            </a:pPr>
            <a:r>
              <a:rPr lang="en-US" altLang="en-US" sz="1400" dirty="0">
                <a:solidFill>
                  <a:schemeClr val="bg2">
                    <a:lumMod val="75000"/>
                  </a:schemeClr>
                </a:solidFill>
                <a:latin typeface="+mn-lt"/>
              </a:rPr>
              <a:t>  14.2mm dolly: 	&lt;50MPa (7200psi)</a:t>
            </a:r>
          </a:p>
          <a:p>
            <a:pPr>
              <a:spcBef>
                <a:spcPct val="0"/>
              </a:spcBef>
              <a:buSzTx/>
              <a:buFontTx/>
              <a:buNone/>
              <a:defRPr/>
            </a:pPr>
            <a:r>
              <a:rPr lang="en-US" altLang="en-US" sz="1400" dirty="0">
                <a:solidFill>
                  <a:schemeClr val="bg2">
                    <a:lumMod val="75000"/>
                  </a:schemeClr>
                </a:solidFill>
                <a:latin typeface="+mn-lt"/>
              </a:rPr>
              <a:t>  20mm dolly: 	&lt;25MPa (3600psi)</a:t>
            </a:r>
          </a:p>
          <a:p>
            <a:pPr>
              <a:spcBef>
                <a:spcPct val="0"/>
              </a:spcBef>
              <a:buSzTx/>
              <a:buFontTx/>
              <a:buNone/>
              <a:defRPr/>
            </a:pPr>
            <a:r>
              <a:rPr lang="en-US" altLang="en-US" sz="1400" dirty="0">
                <a:solidFill>
                  <a:schemeClr val="bg2">
                    <a:lumMod val="75000"/>
                  </a:schemeClr>
                </a:solidFill>
                <a:latin typeface="+mn-lt"/>
              </a:rPr>
              <a:t>  50mm dolly: 	&lt;4MPa (580psi)</a:t>
            </a:r>
          </a:p>
        </p:txBody>
      </p:sp>
      <p:grpSp>
        <p:nvGrpSpPr>
          <p:cNvPr id="87045" name="Group 31">
            <a:extLst>
              <a:ext uri="{FF2B5EF4-FFF2-40B4-BE49-F238E27FC236}">
                <a16:creationId xmlns:a16="http://schemas.microsoft.com/office/drawing/2014/main" id="{5302CB75-AC30-091A-238D-E0AC8E3CCA4F}"/>
              </a:ext>
            </a:extLst>
          </p:cNvPr>
          <p:cNvGrpSpPr>
            <a:grpSpLocks/>
          </p:cNvGrpSpPr>
          <p:nvPr/>
        </p:nvGrpSpPr>
        <p:grpSpPr bwMode="auto">
          <a:xfrm>
            <a:off x="1331913" y="6215063"/>
            <a:ext cx="1538287" cy="352425"/>
            <a:chOff x="1369535" y="6215059"/>
            <a:chExt cx="1538019" cy="352064"/>
          </a:xfrm>
        </p:grpSpPr>
        <p:sp>
          <p:nvSpPr>
            <p:cNvPr id="67" name="Rounded Rectangle 66">
              <a:extLst>
                <a:ext uri="{FF2B5EF4-FFF2-40B4-BE49-F238E27FC236}">
                  <a16:creationId xmlns:a16="http://schemas.microsoft.com/office/drawing/2014/main" id="{7E03B201-9714-E299-A1A5-DC7521070236}"/>
                </a:ext>
              </a:extLst>
            </p:cNvPr>
            <p:cNvSpPr/>
            <p:nvPr/>
          </p:nvSpPr>
          <p:spPr bwMode="auto">
            <a:xfrm>
              <a:off x="1369535" y="6215059"/>
              <a:ext cx="1538019" cy="352064"/>
            </a:xfrm>
            <a:prstGeom prst="roundRect">
              <a:avLst/>
            </a:prstGeom>
            <a:ln w="6350">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spcBef>
                  <a:spcPct val="20000"/>
                </a:spcBef>
                <a:buSzPct val="60000"/>
                <a:buFontTx/>
                <a:buBlip>
                  <a:blip r:embed="rId2"/>
                </a:buBlip>
                <a:defRPr/>
              </a:pPr>
              <a:endParaRPr lang="en-GB" sz="2000">
                <a:solidFill>
                  <a:schemeClr val="tx1"/>
                </a:solidFill>
              </a:endParaRPr>
            </a:p>
          </p:txBody>
        </p:sp>
        <p:pic>
          <p:nvPicPr>
            <p:cNvPr id="87068" name="Picture 48">
              <a:extLst>
                <a:ext uri="{FF2B5EF4-FFF2-40B4-BE49-F238E27FC236}">
                  <a16:creationId xmlns:a16="http://schemas.microsoft.com/office/drawing/2014/main" id="{AA187DEE-C072-BA03-C759-C05CFEA13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050" y="6252735"/>
              <a:ext cx="1392758" cy="29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7046" name="Group 31772">
            <a:extLst>
              <a:ext uri="{FF2B5EF4-FFF2-40B4-BE49-F238E27FC236}">
                <a16:creationId xmlns:a16="http://schemas.microsoft.com/office/drawing/2014/main" id="{6BA59EA1-732A-D614-C96F-620123FE080C}"/>
              </a:ext>
            </a:extLst>
          </p:cNvPr>
          <p:cNvGrpSpPr>
            <a:grpSpLocks/>
          </p:cNvGrpSpPr>
          <p:nvPr/>
        </p:nvGrpSpPr>
        <p:grpSpPr bwMode="auto">
          <a:xfrm>
            <a:off x="76200" y="6215063"/>
            <a:ext cx="1206500" cy="352425"/>
            <a:chOff x="75746" y="6215059"/>
            <a:chExt cx="1207416" cy="352064"/>
          </a:xfrm>
        </p:grpSpPr>
        <p:sp>
          <p:nvSpPr>
            <p:cNvPr id="31772" name="Rounded Rectangle 31771">
              <a:extLst>
                <a:ext uri="{FF2B5EF4-FFF2-40B4-BE49-F238E27FC236}">
                  <a16:creationId xmlns:a16="http://schemas.microsoft.com/office/drawing/2014/main" id="{654B488E-8AB5-25F2-9041-678EF2739B1E}"/>
                </a:ext>
              </a:extLst>
            </p:cNvPr>
            <p:cNvSpPr/>
            <p:nvPr/>
          </p:nvSpPr>
          <p:spPr bwMode="auto">
            <a:xfrm>
              <a:off x="75746" y="6215059"/>
              <a:ext cx="1207416" cy="352064"/>
            </a:xfrm>
            <a:prstGeom prst="roundRect">
              <a:avLst/>
            </a:prstGeom>
            <a:ln w="6350">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spcBef>
                  <a:spcPct val="20000"/>
                </a:spcBef>
                <a:buSzPct val="60000"/>
                <a:buFontTx/>
                <a:buBlip>
                  <a:blip r:embed="rId2"/>
                </a:buBlip>
                <a:defRPr/>
              </a:pPr>
              <a:endParaRPr lang="en-GB" sz="2000">
                <a:solidFill>
                  <a:schemeClr val="tx1"/>
                </a:solidFill>
              </a:endParaRPr>
            </a:p>
          </p:txBody>
        </p:sp>
        <p:pic>
          <p:nvPicPr>
            <p:cNvPr id="87066" name="Picture 49">
              <a:extLst>
                <a:ext uri="{FF2B5EF4-FFF2-40B4-BE49-F238E27FC236}">
                  <a16:creationId xmlns:a16="http://schemas.microsoft.com/office/drawing/2014/main" id="{CDDFA7B7-FF76-DEFA-58D4-F225D30DF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64" y="6256342"/>
              <a:ext cx="997769" cy="31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 name="Rectangle 10">
            <a:extLst>
              <a:ext uri="{FF2B5EF4-FFF2-40B4-BE49-F238E27FC236}">
                <a16:creationId xmlns:a16="http://schemas.microsoft.com/office/drawing/2014/main" id="{01588CEB-D11D-69F4-3262-2FBD640F28E1}"/>
              </a:ext>
            </a:extLst>
          </p:cNvPr>
          <p:cNvSpPr>
            <a:spLocks noChangeArrowheads="1"/>
          </p:cNvSpPr>
          <p:nvPr/>
        </p:nvSpPr>
        <p:spPr bwMode="auto">
          <a:xfrm>
            <a:off x="279400" y="2660650"/>
            <a:ext cx="2590800" cy="954088"/>
          </a:xfrm>
          <a:prstGeom prst="rect">
            <a:avLst/>
          </a:prstGeom>
          <a:noFill/>
          <a:ln>
            <a:noFill/>
          </a:ln>
          <a:effectLst/>
        </p:spPr>
        <p:txBody>
          <a:bodyPr>
            <a:spAutoFit/>
          </a:bodyPr>
          <a:lstStyle>
            <a:lvl1pPr>
              <a:spcBef>
                <a:spcPct val="20000"/>
              </a:spcBef>
              <a:buSzPct val="60000"/>
              <a:buBlip>
                <a:blip r:embed="rId2"/>
              </a:buBlip>
              <a:defRPr sz="2400">
                <a:solidFill>
                  <a:schemeClr val="tx1"/>
                </a:solidFill>
                <a:latin typeface="Arial" charset="0"/>
                <a:cs typeface="Arial" charset="0"/>
              </a:defRPr>
            </a:lvl1pPr>
            <a:lvl2pPr marL="742950" indent="-285750">
              <a:spcBef>
                <a:spcPct val="20000"/>
              </a:spcBef>
              <a:buSzPct val="60000"/>
              <a:buBlip>
                <a:blip r:embed="rId2"/>
              </a:buBlip>
              <a:defRPr sz="2000">
                <a:solidFill>
                  <a:srgbClr val="4D4D4D"/>
                </a:solidFill>
                <a:latin typeface="Arial" charset="0"/>
                <a:cs typeface="Arial" charset="0"/>
              </a:defRPr>
            </a:lvl2pPr>
            <a:lvl3pPr marL="1143000" indent="-228600">
              <a:spcBef>
                <a:spcPct val="20000"/>
              </a:spcBef>
              <a:buSzPct val="60000"/>
              <a:buBlip>
                <a:blip r:embed="rId2"/>
              </a:buBlip>
              <a:defRPr>
                <a:solidFill>
                  <a:srgbClr val="808080"/>
                </a:solidFill>
                <a:latin typeface="Arial" charset="0"/>
                <a:cs typeface="Arial" charset="0"/>
              </a:defRPr>
            </a:lvl3pPr>
            <a:lvl4pPr marL="1600200" indent="-228600">
              <a:spcBef>
                <a:spcPct val="20000"/>
              </a:spcBef>
              <a:buSzPct val="60000"/>
              <a:buBlip>
                <a:blip r:embed="rId2"/>
              </a:buBlip>
              <a:defRPr>
                <a:solidFill>
                  <a:srgbClr val="808080"/>
                </a:solidFill>
                <a:latin typeface="Arial" charset="0"/>
                <a:cs typeface="Arial" charset="0"/>
              </a:defRPr>
            </a:lvl4pPr>
            <a:lvl5pPr marL="2057400" indent="-228600">
              <a:spcBef>
                <a:spcPct val="20000"/>
              </a:spcBef>
              <a:buSzPct val="60000"/>
              <a:buBlip>
                <a:blip r:embed="rId2"/>
              </a:buBlip>
              <a:defRPr>
                <a:solidFill>
                  <a:srgbClr val="808080"/>
                </a:solidFill>
                <a:latin typeface="Arial" charset="0"/>
                <a:cs typeface="Arial" charset="0"/>
              </a:defRPr>
            </a:lvl5pPr>
            <a:lvl6pPr marL="25146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6pPr>
            <a:lvl7pPr marL="29718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7pPr>
            <a:lvl8pPr marL="34290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8pPr>
            <a:lvl9pPr marL="38862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9pPr>
          </a:lstStyle>
          <a:p>
            <a:pPr>
              <a:spcBef>
                <a:spcPct val="0"/>
              </a:spcBef>
              <a:buSzTx/>
              <a:buFontTx/>
              <a:buNone/>
              <a:defRPr/>
            </a:pPr>
            <a:r>
              <a:rPr lang="en-US" altLang="en-US" sz="1400" dirty="0">
                <a:solidFill>
                  <a:schemeClr val="bg2">
                    <a:lumMod val="75000"/>
                  </a:schemeClr>
                </a:solidFill>
                <a:latin typeface="+mn-lt"/>
              </a:rPr>
              <a:t>Store up to 10,000 readings, 2,500 alpha numerical batches with attributes and pull rate graphs</a:t>
            </a:r>
            <a:endParaRPr lang="en-US" altLang="en-US" sz="1400" i="1" dirty="0">
              <a:solidFill>
                <a:schemeClr val="bg2">
                  <a:lumMod val="75000"/>
                </a:schemeClr>
              </a:solidFill>
              <a:latin typeface="+mn-lt"/>
            </a:endParaRPr>
          </a:p>
        </p:txBody>
      </p:sp>
      <p:sp>
        <p:nvSpPr>
          <p:cNvPr id="28" name="Rectangle 6">
            <a:extLst>
              <a:ext uri="{FF2B5EF4-FFF2-40B4-BE49-F238E27FC236}">
                <a16:creationId xmlns:a16="http://schemas.microsoft.com/office/drawing/2014/main" id="{11DFD9F5-E421-9F73-8278-47F5534D6AEE}"/>
              </a:ext>
            </a:extLst>
          </p:cNvPr>
          <p:cNvSpPr>
            <a:spLocks noChangeArrowheads="1"/>
          </p:cNvSpPr>
          <p:nvPr/>
        </p:nvSpPr>
        <p:spPr bwMode="auto">
          <a:xfrm>
            <a:off x="3725863" y="1558925"/>
            <a:ext cx="2590800" cy="738188"/>
          </a:xfrm>
          <a:prstGeom prst="rect">
            <a:avLst/>
          </a:prstGeom>
          <a:noFill/>
          <a:ln>
            <a:noFill/>
          </a:ln>
          <a:effectLst/>
        </p:spPr>
        <p:txBody>
          <a:bodyPr>
            <a:spAutoFit/>
          </a:bodyPr>
          <a:lstStyle>
            <a:lvl1pPr>
              <a:spcBef>
                <a:spcPct val="20000"/>
              </a:spcBef>
              <a:buSzPct val="60000"/>
              <a:buBlip>
                <a:blip r:embed="rId2"/>
              </a:buBlip>
              <a:defRPr sz="2400">
                <a:solidFill>
                  <a:schemeClr val="tx1"/>
                </a:solidFill>
                <a:latin typeface="Arial" charset="0"/>
                <a:cs typeface="Arial" charset="0"/>
              </a:defRPr>
            </a:lvl1pPr>
            <a:lvl2pPr marL="742950" indent="-285750">
              <a:spcBef>
                <a:spcPct val="20000"/>
              </a:spcBef>
              <a:buSzPct val="60000"/>
              <a:buBlip>
                <a:blip r:embed="rId2"/>
              </a:buBlip>
              <a:defRPr sz="2000">
                <a:solidFill>
                  <a:srgbClr val="4D4D4D"/>
                </a:solidFill>
                <a:latin typeface="Arial" charset="0"/>
                <a:cs typeface="Arial" charset="0"/>
              </a:defRPr>
            </a:lvl2pPr>
            <a:lvl3pPr marL="1143000" indent="-228600">
              <a:spcBef>
                <a:spcPct val="20000"/>
              </a:spcBef>
              <a:buSzPct val="60000"/>
              <a:buBlip>
                <a:blip r:embed="rId2"/>
              </a:buBlip>
              <a:defRPr>
                <a:solidFill>
                  <a:srgbClr val="808080"/>
                </a:solidFill>
                <a:latin typeface="Arial" charset="0"/>
                <a:cs typeface="Arial" charset="0"/>
              </a:defRPr>
            </a:lvl3pPr>
            <a:lvl4pPr marL="1600200" indent="-228600">
              <a:spcBef>
                <a:spcPct val="20000"/>
              </a:spcBef>
              <a:buSzPct val="60000"/>
              <a:buBlip>
                <a:blip r:embed="rId2"/>
              </a:buBlip>
              <a:defRPr>
                <a:solidFill>
                  <a:srgbClr val="808080"/>
                </a:solidFill>
                <a:latin typeface="Arial" charset="0"/>
                <a:cs typeface="Arial" charset="0"/>
              </a:defRPr>
            </a:lvl4pPr>
            <a:lvl5pPr marL="2057400" indent="-228600">
              <a:spcBef>
                <a:spcPct val="20000"/>
              </a:spcBef>
              <a:buSzPct val="60000"/>
              <a:buBlip>
                <a:blip r:embed="rId2"/>
              </a:buBlip>
              <a:defRPr>
                <a:solidFill>
                  <a:srgbClr val="808080"/>
                </a:solidFill>
                <a:latin typeface="Arial" charset="0"/>
                <a:cs typeface="Arial" charset="0"/>
              </a:defRPr>
            </a:lvl5pPr>
            <a:lvl6pPr marL="25146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6pPr>
            <a:lvl7pPr marL="29718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7pPr>
            <a:lvl8pPr marL="34290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8pPr>
            <a:lvl9pPr marL="38862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9pPr>
          </a:lstStyle>
          <a:p>
            <a:pPr>
              <a:spcBef>
                <a:spcPct val="0"/>
              </a:spcBef>
              <a:buSzTx/>
              <a:buFontTx/>
              <a:buNone/>
              <a:defRPr/>
            </a:pPr>
            <a:r>
              <a:rPr lang="en-US" altLang="en-US" sz="1400" dirty="0">
                <a:solidFill>
                  <a:schemeClr val="bg2">
                    <a:lumMod val="75000"/>
                  </a:schemeClr>
                </a:solidFill>
                <a:latin typeface="+mn-lt"/>
              </a:rPr>
              <a:t>Smooth and continuous pressure application for consistently repeatable results</a:t>
            </a:r>
          </a:p>
        </p:txBody>
      </p:sp>
      <p:sp>
        <p:nvSpPr>
          <p:cNvPr id="31" name="Rectangle 6">
            <a:extLst>
              <a:ext uri="{FF2B5EF4-FFF2-40B4-BE49-F238E27FC236}">
                <a16:creationId xmlns:a16="http://schemas.microsoft.com/office/drawing/2014/main" id="{FE19BAB9-9846-5184-1646-62C51229FAA7}"/>
              </a:ext>
            </a:extLst>
          </p:cNvPr>
          <p:cNvSpPr>
            <a:spLocks noChangeArrowheads="1"/>
          </p:cNvSpPr>
          <p:nvPr/>
        </p:nvSpPr>
        <p:spPr bwMode="auto">
          <a:xfrm>
            <a:off x="6904038" y="2108200"/>
            <a:ext cx="1908175" cy="523875"/>
          </a:xfrm>
          <a:prstGeom prst="rect">
            <a:avLst/>
          </a:prstGeom>
          <a:noFill/>
          <a:ln>
            <a:noFill/>
          </a:ln>
          <a:effectLst/>
        </p:spPr>
        <p:txBody>
          <a:bodyPr>
            <a:spAutoFit/>
          </a:bodyPr>
          <a:lstStyle>
            <a:lvl1pPr>
              <a:spcBef>
                <a:spcPct val="20000"/>
              </a:spcBef>
              <a:buSzPct val="60000"/>
              <a:buBlip>
                <a:blip r:embed="rId2"/>
              </a:buBlip>
              <a:defRPr sz="2400">
                <a:solidFill>
                  <a:schemeClr val="tx1"/>
                </a:solidFill>
                <a:latin typeface="Arial" charset="0"/>
                <a:cs typeface="Arial" charset="0"/>
              </a:defRPr>
            </a:lvl1pPr>
            <a:lvl2pPr marL="742950" indent="-285750">
              <a:spcBef>
                <a:spcPct val="20000"/>
              </a:spcBef>
              <a:buSzPct val="60000"/>
              <a:buBlip>
                <a:blip r:embed="rId2"/>
              </a:buBlip>
              <a:defRPr sz="2000">
                <a:solidFill>
                  <a:srgbClr val="4D4D4D"/>
                </a:solidFill>
                <a:latin typeface="Arial" charset="0"/>
                <a:cs typeface="Arial" charset="0"/>
              </a:defRPr>
            </a:lvl2pPr>
            <a:lvl3pPr marL="1143000" indent="-228600">
              <a:spcBef>
                <a:spcPct val="20000"/>
              </a:spcBef>
              <a:buSzPct val="60000"/>
              <a:buBlip>
                <a:blip r:embed="rId2"/>
              </a:buBlip>
              <a:defRPr>
                <a:solidFill>
                  <a:srgbClr val="808080"/>
                </a:solidFill>
                <a:latin typeface="Arial" charset="0"/>
                <a:cs typeface="Arial" charset="0"/>
              </a:defRPr>
            </a:lvl3pPr>
            <a:lvl4pPr marL="1600200" indent="-228600">
              <a:spcBef>
                <a:spcPct val="20000"/>
              </a:spcBef>
              <a:buSzPct val="60000"/>
              <a:buBlip>
                <a:blip r:embed="rId2"/>
              </a:buBlip>
              <a:defRPr>
                <a:solidFill>
                  <a:srgbClr val="808080"/>
                </a:solidFill>
                <a:latin typeface="Arial" charset="0"/>
                <a:cs typeface="Arial" charset="0"/>
              </a:defRPr>
            </a:lvl4pPr>
            <a:lvl5pPr marL="2057400" indent="-228600">
              <a:spcBef>
                <a:spcPct val="20000"/>
              </a:spcBef>
              <a:buSzPct val="60000"/>
              <a:buBlip>
                <a:blip r:embed="rId2"/>
              </a:buBlip>
              <a:defRPr>
                <a:solidFill>
                  <a:srgbClr val="808080"/>
                </a:solidFill>
                <a:latin typeface="Arial" charset="0"/>
                <a:cs typeface="Arial" charset="0"/>
              </a:defRPr>
            </a:lvl5pPr>
            <a:lvl6pPr marL="25146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6pPr>
            <a:lvl7pPr marL="29718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7pPr>
            <a:lvl8pPr marL="34290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8pPr>
            <a:lvl9pPr marL="38862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9pPr>
          </a:lstStyle>
          <a:p>
            <a:pPr>
              <a:spcBef>
                <a:spcPct val="0"/>
              </a:spcBef>
              <a:buSzTx/>
              <a:buFontTx/>
              <a:buNone/>
              <a:defRPr/>
            </a:pPr>
            <a:r>
              <a:rPr lang="en-US" altLang="en-US" sz="1400" dirty="0">
                <a:solidFill>
                  <a:schemeClr val="bg2">
                    <a:lumMod val="75000"/>
                  </a:schemeClr>
                </a:solidFill>
                <a:latin typeface="+mn-lt"/>
              </a:rPr>
              <a:t>      MPa, psi, N/mm² and N</a:t>
            </a:r>
          </a:p>
        </p:txBody>
      </p:sp>
      <p:grpSp>
        <p:nvGrpSpPr>
          <p:cNvPr id="87050" name="Group 9">
            <a:extLst>
              <a:ext uri="{FF2B5EF4-FFF2-40B4-BE49-F238E27FC236}">
                <a16:creationId xmlns:a16="http://schemas.microsoft.com/office/drawing/2014/main" id="{3474C524-01C5-B337-24D3-F1452EA45A9E}"/>
              </a:ext>
            </a:extLst>
          </p:cNvPr>
          <p:cNvGrpSpPr>
            <a:grpSpLocks/>
          </p:cNvGrpSpPr>
          <p:nvPr/>
        </p:nvGrpSpPr>
        <p:grpSpPr bwMode="auto">
          <a:xfrm>
            <a:off x="2919413" y="6216650"/>
            <a:ext cx="3132137" cy="352425"/>
            <a:chOff x="2985665" y="6226354"/>
            <a:chExt cx="3133192" cy="352064"/>
          </a:xfrm>
        </p:grpSpPr>
        <p:grpSp>
          <p:nvGrpSpPr>
            <p:cNvPr id="87059" name="Group 7">
              <a:extLst>
                <a:ext uri="{FF2B5EF4-FFF2-40B4-BE49-F238E27FC236}">
                  <a16:creationId xmlns:a16="http://schemas.microsoft.com/office/drawing/2014/main" id="{07C3B65A-18C6-25CB-C197-2E26079B4C88}"/>
                </a:ext>
              </a:extLst>
            </p:cNvPr>
            <p:cNvGrpSpPr>
              <a:grpSpLocks/>
            </p:cNvGrpSpPr>
            <p:nvPr/>
          </p:nvGrpSpPr>
          <p:grpSpPr bwMode="auto">
            <a:xfrm>
              <a:off x="4580838" y="6226354"/>
              <a:ext cx="1538019" cy="352064"/>
              <a:chOff x="4272687" y="6235700"/>
              <a:chExt cx="1538019" cy="352064"/>
            </a:xfrm>
          </p:grpSpPr>
          <p:sp>
            <p:nvSpPr>
              <p:cNvPr id="43" name="Rounded Rectangle 42">
                <a:extLst>
                  <a:ext uri="{FF2B5EF4-FFF2-40B4-BE49-F238E27FC236}">
                    <a16:creationId xmlns:a16="http://schemas.microsoft.com/office/drawing/2014/main" id="{909C8D93-69F7-0B25-1194-C8CC5848F5BF}"/>
                  </a:ext>
                </a:extLst>
              </p:cNvPr>
              <p:cNvSpPr/>
              <p:nvPr/>
            </p:nvSpPr>
            <p:spPr bwMode="auto">
              <a:xfrm>
                <a:off x="4271901" y="6235700"/>
                <a:ext cx="1538805" cy="352064"/>
              </a:xfrm>
              <a:prstGeom prst="roundRect">
                <a:avLst/>
              </a:prstGeom>
              <a:ln w="6350">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spcBef>
                    <a:spcPct val="20000"/>
                  </a:spcBef>
                  <a:buSzPct val="60000"/>
                  <a:buFontTx/>
                  <a:buBlip>
                    <a:blip r:embed="rId2"/>
                  </a:buBlip>
                  <a:defRPr/>
                </a:pPr>
                <a:endParaRPr lang="en-GB" sz="2000">
                  <a:solidFill>
                    <a:schemeClr val="tx1"/>
                  </a:solidFill>
                </a:endParaRPr>
              </a:p>
            </p:txBody>
          </p:sp>
          <p:pic>
            <p:nvPicPr>
              <p:cNvPr id="87064" name="Picture 6">
                <a:extLst>
                  <a:ext uri="{FF2B5EF4-FFF2-40B4-BE49-F238E27FC236}">
                    <a16:creationId xmlns:a16="http://schemas.microsoft.com/office/drawing/2014/main" id="{511624D5-CC8F-AACA-666F-AF212051F6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595" y="6245043"/>
                <a:ext cx="11525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7060" name="Group 8">
              <a:extLst>
                <a:ext uri="{FF2B5EF4-FFF2-40B4-BE49-F238E27FC236}">
                  <a16:creationId xmlns:a16="http://schemas.microsoft.com/office/drawing/2014/main" id="{7FD20C5C-D189-644C-6301-97CFBD72977E}"/>
                </a:ext>
              </a:extLst>
            </p:cNvPr>
            <p:cNvGrpSpPr>
              <a:grpSpLocks/>
            </p:cNvGrpSpPr>
            <p:nvPr/>
          </p:nvGrpSpPr>
          <p:grpSpPr bwMode="auto">
            <a:xfrm>
              <a:off x="2985665" y="6226354"/>
              <a:ext cx="1538019" cy="352064"/>
              <a:chOff x="2985665" y="6226354"/>
              <a:chExt cx="1538019" cy="352064"/>
            </a:xfrm>
          </p:grpSpPr>
          <p:sp>
            <p:nvSpPr>
              <p:cNvPr id="45" name="Rounded Rectangle 44">
                <a:extLst>
                  <a:ext uri="{FF2B5EF4-FFF2-40B4-BE49-F238E27FC236}">
                    <a16:creationId xmlns:a16="http://schemas.microsoft.com/office/drawing/2014/main" id="{DBC2017B-3968-054F-A090-ED277BB29181}"/>
                  </a:ext>
                </a:extLst>
              </p:cNvPr>
              <p:cNvSpPr/>
              <p:nvPr/>
            </p:nvSpPr>
            <p:spPr bwMode="auto">
              <a:xfrm>
                <a:off x="2985665" y="6226354"/>
                <a:ext cx="1538805" cy="352064"/>
              </a:xfrm>
              <a:prstGeom prst="roundRect">
                <a:avLst/>
              </a:prstGeom>
              <a:ln w="6350">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spcBef>
                    <a:spcPct val="20000"/>
                  </a:spcBef>
                  <a:buSzPct val="60000"/>
                  <a:buFontTx/>
                  <a:buBlip>
                    <a:blip r:embed="rId2"/>
                  </a:buBlip>
                  <a:defRPr/>
                </a:pPr>
                <a:endParaRPr lang="en-GB" sz="2000">
                  <a:solidFill>
                    <a:schemeClr val="tx1"/>
                  </a:solidFill>
                </a:endParaRPr>
              </a:p>
            </p:txBody>
          </p:sp>
          <p:pic>
            <p:nvPicPr>
              <p:cNvPr id="87062" name="Picture 7">
                <a:extLst>
                  <a:ext uri="{FF2B5EF4-FFF2-40B4-BE49-F238E27FC236}">
                    <a16:creationId xmlns:a16="http://schemas.microsoft.com/office/drawing/2014/main" id="{28F8D964-B09E-88C6-2E8D-58CA956B9A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8191" y="6239458"/>
                <a:ext cx="1192965" cy="33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87051" name="AutoShape 2" descr="data:image/jpeg;base64,/9j/4AAQSkZJRgABAQAAAQABAAD/2wCEAAkGBwgHBhUIBxIWFhUXFiEbGRQXGCQfFRofHCgjHR0bHh8fHDQkIiYlHh4kITMhLjUtLjEuIR8zODMtOCgtLy0BCgoKBQUFDgUFDisZExkrKysrKysrKysrKysrKysrKysrKysrKysrKysrKysrKysrKysrKysrKysrKysrKysrK//AABEIAHwBlwMBIgACEQEDEQH/xAAbAAEBAAMBAQEAAAAAAAAAAAAABgQFBwMBAv/EAE4QAAEDAwEEBgUHBwgJBQAAAAEAAgMEBREGBxIhMRMWQVGU0xciMlWTFDdhcYGysxVSc3SRodIIIzM0VHJ1sRgkNjhCU4OStENigsLw/8QAFAEBAAAAAAAAAAAAAAAAAAAAAP/EABQRAQAAAAAAAAAAAAAAAAAAAAD/2gAMAwEAAhEDEQA/AO4oiICIiAiIgIiICIiAiIgIiICIiAiIgIiICIiAiIgIiICIiAiIgIiICIiAiIgIiICIiAiIgIiICIiAiIgIiICIiAiKS1pU1tfcINL2uR0TqgOfNMz244I8B26exz3ODA7jjie5BlXPXOnLbWmhmn3pRzjiY6V7cfnCNp3fqOFj+kGw91T4SfylvbLZ7dYqBtDaYmxxtHBrRz+knmT9JySs5BKekGw91T4Sfyk9INh7qnwk/lKrRBKekGw91T4Sfyk9INh7qnwk/lKrRBKekGw91T4Sfyk9INh7qnwk/lKrRBKekGw91T4Sfyk9INh7qnwk/lKrRBKekGw91T4Sfyk9INh7qnwk/lKrRBKekGw91T4Sfyk9INh7qnwk/lKrRBKekGw91T4Sfyk9INh7qnwk/lKrRBKekGw91T4Sfyk9INh7qnwk/lKrRBKekGw91T4Sfyk9INh7qnwk/lKrRBKekGw91T4Sfyk9INh7qnwk/lKrRBKekGw91T4Sfyk9INh7qnwk/lKrRBKekGw91T4Sfyk9INh7qnwk/lKrRBKekGw91T4Sfyk9INh7qnwk/lKrRBKekGw91T4Sfyk9INh7qnwk/lKrRBKekGw91T4Sfyk9INh7qnwk/lKrRBKekGw91T4Sfyk9INh7qnwk/lKrRBKekGw91T4Sfyk9INh7qnwk/lKrRBKekGw91T4Sfyk9INh7qnwk/lKrRBKekGw91T4Sfyk9INh7qnwk/lKrRBKekGw91T4Sfyk9INh7qnwk/lKrRBKekGw91T4Sfyk9INh7qnwk/lKrRBKekGw91T4Sfyk9INh7qnwk/lKrRBorLrCwXuqNJb5x0o/9J7XRy9/BjwHH6wFvVqNSactuo6L5PcW8RxZK3hLE4cQ+N3NpB493fkLB0Nc66ropbdeSHVNLKYZHgYEgwHRy4zw32OBx373JBSoiICjW8dsTs9lrbj6MzOz+3A/YFZKNZ88Tv8Lb+M5BZKd2g3Sts2kpq62ENlBY1hIyAXvazJB5+0qJTW0Ghqrlp8UlEwvLqiEkDsa2RrnH6gBlBpnauuMmz2Orh3RXPkFKGkDAnD+jeccuAa6THcOxbHTmqjJomlu90bLJJKwZEELpHF3HPqxtOBw+gLW0Glq6DaJJK5gFGHuq2EdtRKxsLgR9AD35/wDcForVQamt2jbZb6iGpbC10oq46Z27Ve04w4IcCGk8XbpHBBfjV9jNgN8dNiEOLSXNcHh4O6WFhG9vb3Ddxn7ForXqqS67SfkNO+VsAoC90EsRjc2QSAbxD2h3sOH0YUvRaYvkWnDOylk34L18sbTSPDpZIhjgHlxDnYJ9Yk5LTzJ47k0N11NrKW4uppqWKW1yUzXyhokDy4EOIa47vtHAzn1Se0IKi36zstxrmUlM5/8AOEiKR0T2wyluciORzd1/I8jxxwytZtN1BU2ekpqSidLG6oqWRuljiL3sZzfueoRvkDAbgk5cQDjhodKafcHUdvvdNcRJTOYQ4zB1E10Qw17f5z2SOAaBkbxHLiqjXdvq6+W3mjYX9HcYpH4/4WNDwXH6BkIPvW20WeBlFNJUTPbE17z0D3zMY4ZD5wyP1DjiQQD9CyLjrSwW+OJ882RPGXw7jXPMgGBhgaDk5cPV58+440TPyppfU9fUCilqWVTmSRSQ7pO81u4YpN5w3QCMh3EYJ7eC12lNIXKyXK0RVbN75PBUdI8cWRvmO8G5z2bxbkc8HvQdNieJIxI3PEZ48DxX6REBERAREQEREBERAREQEREBERAREQEREBERAREQEREBERAREQEREBERAREQFG6Z4bSLsB+bSn7dx4z+wD9gVko3TXzk3b+5SfckQWSIiAo1nzxO/wALb+M5WSjWfPE7/C2/jOQWS8ayrpqGmdVVr2xsbxc97g1o+sngF7LQayANBBn+2034rEH3rrpT3hSeIZ/EnXXSnvCk8Qz+JYGn6OqvFC+tqauoBNRO3dY5oaBHNJG0AbnY1oX3UFDVWm3fLaasqS5ssQw5zS0h0jGuBG52gkIKWhraW4UoqqCRkkbuT2ODmHHA4IODxGF7rRaU4R1OP7ZN95TN515eqHabFpiCj3oX7uZPW3yHY3pGkcA1mSCMH2TxCDoaLnO0LabUaS1FHZKOiNQ+SNrmkSEOJe5zAwNEZJOW9/HPJaibbBeLQ9r9S2eeCInHSZI+wB8YBP0ZCDrqLAsd3ob9amXO1v343jIPb3EEdhB4ELPQEREBFKbT9QV2mNHyXW2bvSNcwDfGW+s4A8M9xWXoG71V+0fT3Sv3ekkaS7dGG+0RwGe4IKBay5363WycU9S55eRvbkUT5XgHIDi2Jji0EggE4BIPctmo38qV9NrCegtkEcr5CXkyzGNrWxR04wC2J5OTNnHDHHvQbPrfavzarwNT5CzLZf7dc5/k9M54fje3JYnxPIGAXNbKxpcASASMgZHepw2nU51B+WN0Zz/QflOX5N7O7/R/I8fT9fFfZbrcKjWNLbrnBHE+N4fmKYyNc2WKqGCXRMIwYc44jl3ILVFObQdQVmmNKy3W3w9K9mPVOd1oJwXuxxwPs+sLWUet6obM+t1fTYeGbxh3i0O9bcBBIJAcPWHA8D280Fsi4/Q7XNSXGl+W2+xzSRfnsc9zTjgcEQ4OCqvQW0i16xldRtY6CoYMuhfx5cDuuwM4PMEA/QgtUXNrXra71W12bS8vR9AwOIw31+DQ4cc957l0lAREQEREBERAREQFpqnU9rp6h0BMzi04cYqeaRoI5t3o4y3I5EZyO1blc9tNMLhdIaGaSZsZkuTy2KeSLLm1TQ0kxPaTgPdwPDiUFJ1ttf5tV4Ko8hOttr/NqvBVHkL9dVLd/wAys8fU+enVS3f8ys8fU+egy7XeqC6vdHSF280Alkkb43gHOHbsjQ7BII3sYyD3LYqQ0o57q6LpHOcRTPG89xc44lwMucSTwHMnKxtqmsbpo62w1FqpxKZJN1znAljOWAQ0g5dnA+o80FwiitZa7l0to6nv09KXPmcxroHP3DGXsc8gncPFpbu4wPsUsza1qb5GLg6xzGEt3hIHP3d08d7e6HGMcc8kHXkUzobW9q1rQuntu817MCSJ/ttzyPDgQcHB/wAlTICIiAildp1/rdM6Oluts3ekY5gG8Mt9ZwaeGe4rK0Dd6q/aQp7pX7vSSMJdujDeZHAZ7ggoFG6a+cm7f3KT7kislG6a+cm7f3KT7kiCyREQFGs+eJ3+Ft/GcrJRrPnid/hbfxnILJaHWX9Rg/XKb8Vi3y0Osv6jB+uU34rEGspKu5aWtr462GLoxPM8TPqWsYRLK+Vud4cDh+PsK+VdbctUWoRUEMRY6WM9Mypa9gDHte72Rx4N5LFbUtmAvssLJ6iarkpqZsrsRQtjdIz2t125vCJz3EAuc5zW8g3H2SXEBv8ABEyCqp6lsNQInZimYXNa9pdut3/UfvNJALXjd/OBDf6U/o6n9bl/zUretdXWh2qwaVhZEYZA0lxa7pPWBJwd/HZ3Kq0p/R1P63L/AJrluqf94ak/us/ycg8tqPz42z66b8Zy6RtSrbbR6EqhdXNAfC5jGu5ukIO4GjtIdg/RjPYuWbZ6Ftz2uUNvkcWiWOGMub7Td+V7cj6RnKrqbYjYjVie7VFTUY/4XvAaR3Egb2PqIQaTZPfotG7KJbzeM7jql3Qs7ZCWtbhv/wAmu+rdcVm0GqNqd/oPyzaKOmZCeMcb/be36MvBP1+rnmFg/wAoqn+RafoaOiYGQNe4brRhrSGgMAH1by7HbBTi3Rijx0fRt3Mct3A3cfYgjdmm0OLWLH0VbH0NXEMvi44IBwXNB4jDuBaeIyOJWq1ttIukGphpbRUDZ6nOHudxaDjJaBvAcBxLicDiPqltO4/0jJvyZ7G/L0m7y9g7+f8Arc/pWVsa6J2066Oqv6bekxnnjpTv/v3UGv2l6g1pDpR9p1rSRtbMWmKeE+qHMcHFj8OI4tBxyPA8+OOn7Ivm4o/0Z+85azbz0fo5l6TGekj3c9+92fZn962eyL5uKP8ARn7zkFgoqj+dB/6Kb7tCrVRVH86D/wBFN92hQWqhrl86kP6OH7lwVyoa5fOpD+jh+5cEGz2j6gq9L6Pmu9vDHSMLMB4JZ6zmtOQCDyPepW+3uq1HsJlu9eGCSSIlwYCGcJN0YBJPId62m3H5s6n64/xGKZh/3bv+ifxSgpNhnDZpTk/nSffcoeCSluf8optRYcOa3JkeziwkRlr3ZHDGSGE9rs9+T47OdmFNqfR0dwqKyojbIXh0LCNz1XFvI94C6zo7RNk0dTmO0MO8725XnMjsdhOMAfQAAg4/VXmSx7daqqpoXzyHLI4Wc3vcxoaCewdpPYAVubrtF2g6TrY6jV1DC2CR2MR/tIa9sjgHduHc8HHePOxMa7+UbUFw5BxH0Ho2j/IkKl/lAMa7Z6S4cpmEfQeI/wAiQgrrtqm12rS3WOdxMPRte3A9Z+/jcDR3nI+rtwAVzu2av2mappDdtPUVMyn49G2Q5e/HAgEvGeIxvYaP2FT+0Z0p2J2rHs5jz9fRv3f3ZXZtGCnGkKT5H7HyaPd+rdH70Evs32jnVNZJZrxD0FZFneYM7jt04dgHi0tPAtJPfk8caOs2qXmj1tVafbTMmLSWU0cbXCR78txvuLiA0M3iTgchy4laaYM/0lG/Iee8N7HLPQev+7n9OVkaRY138oOsLhnAkI+g+qM/sJH2oPS47R9faSr45dZUMQgkOP5vn9Ia4SuAI57rueD9a6RqfWNs09pb8vynfY5rTE1p4yl4ywA/SOOewAnipL+UO1rtBtJHKpZj/teFBbVHz+jyxsBPR/J/W/N3gyPdz9hd+9BZM1BtWq7T+XaSlpREW77achxmLOYON/JOOOMgnsHHCs9nusabWlh/KELdx7Xbkkec7rufA9oIOQfrHYpZlq2vlgLLhQYxww3hjw6y9kmhrxo2WqfeJIXdOWECIuIBbv5zvMbj2hjCDoqhNM/7RQ/XdP8Ay41dqE0z/tFD9d0/8uNBdoiII/SX9ei/V5PxisTa5rK5aLs8NZamxuc+XcIkBIxgnhuuHHgsvSX9ei/V5PxipH+Ul/sxTfrH/wBXIG3uofV7NaSplxl9RG445ZMUhOFe6Iljp9A0U07g1raOIlzjhoAY3iSeQXPNuHzV0X6aH8KReem9j1uvOm6asrayq3ZIY5DE1zd1pc0OIbkEYGe5BhbHNyr2p3Gvs4/1bdkwRwZ68gMYx2ZDXEdwBVPJctrVc01NJSUkLf8Ahie7MhHcTv4z/wBv2KqprfY9nulZZbfFuxRMdI/HGR5A7SeZPIdg4cgoLTdbtA2iwuutLWR0NNvFrGsjD3nH18TjkTkZIOGhBR7Mdfz6rlmtl4iENVAfXa3O64A7pIBJILXcCMnmOPYNdrfaRc6fUo0touBs9TnD3O4tacZ3QN4DIHEuJwOXfiV2Q0k1DtirqWpl6V7Y5g6UjBe7pI95xGTjJ44WTsa6N21C5uqv6bMmM8/6X1/37qDA2lag1pDpR9p1rSRtbMW9FPCfVDmODix+HEcWg45HgefHHUNkfzcUf6M/ectZt4Mfo4m38Z6SPdz37w5fZn7MrZ7I/m4o/wBGfvOQV6jdNfOTdv7lJ9yRWSjdNfOTdv7lJ9yRBZIiICjWfPE7/C2/jOVko6v3bftUp6yc4bU0b6dp7OkjeJQM9mWudjv3eCCxWg1mQKCEn+2U34rFv141dLT1tM6mrGNkY4Ycx7Q5pHcQeBQTNwtVTRmWGGnjq6SZ5kdTOc0SMeTvOLN/1HBz/XwS0tcSQTkBqjtVTXtipZaeOjo4ntkFM1zTI97DvsDuj9RjWvAeQC4ucBkgZDs/qZpX3dSeHj/hTqZpX3dSeHj/AIUDSZBiqSP7ZN95S160Nda7atBqmF0XQRhoLS49J6oIOBu47e9X9HSU1BTCloY2Rsb7LGNDWDt4ADA4r3Qc11poO7XzaRR6io3RCKDod8OcRIejkMjsANI5HhxHFdKREGg1vpak1hp99qrDu5IcyQDJY8cnY7eZBHDIJ4jmuf2zT21awW38iWyopnxDLY5XHL429gGW54dxDschwAXX0QQezLZ4zRzH1tfIJquUYfIM7rRnJa0nicu4lxxnA4DHHSaz2bXoar61aGnbFM45ex3D1jwc5pwQQ7ta4Yzk5OcDq6IOO3rQOuNYWx51VVQ77G/6vAw4iDyRvPkLW/mZA58+ziD0LQNnq9P6QgtNxLDJG0glhJZ7RIwSAeRHYqBEBRxtHy/V1RNDUy080eN3oxGS6OVkIJIljcMb8GARji1wVisG52a1Xbd/KtPDNu+z0sbX4zzxvA4QSBGoRqj8k/Lavo846Tooc43N/pc/JNzc3/5rdzvb3Hksl9nNFrClnmqZaiZ7jvdIIwWxRRzgECKNvDfnwSc8XNC2/UzSvu6k8PH/AArOtlltVo3vyVTww73tdFG1mccs7oGUGn2kWCs1Po+a0W4sEjyzBeSG+q5rjkgE8h3LTR6MujdkXVMui6foy3e3j0WTJv8APdzy+jmugIgl9mun6zS+kIrRcSwyMLySwkt9ZxcMEgHke5VCIg5zbNDXWk2szarkdF0DwQGhx6Ti0N4jdxzHetxtR01Xas0obXbCwPMjXZkJDcN58Q0lVyIJCDRcVbs6i0tfMEtha0uYfZe3k5pI7D+3iDzUdadL7UNLURtFjqaaSAE9G9/tMB7QHN4ceO76wXYEQc+2bbOXaXq5LzeZRPWS53njO43eO87BPFxceJcQO4Acc+Vg0PdbdtTqNUTui6GUPDWhx6T1t3GRu47O9dGRBG7VtLV+r9MC2Wsxh4ma/MhIbgBwPJp48QvxXaChvWzuDTN2cGyRRMDZWcQyRjd3eGcZHMEcMg9hwRaog5FatP7WNP0otluqaWWJg3Y3ScS1o5DizPAdnEDkOCv9G0uoqS0lmrZo5pzITvRjDQ04w32RyOezt7ea3yICg7JDXR1jLjRQ9KI5rhG9oe1rgZKkPafWI7Iz+0K8WprdMafuFSaqvoqaR7ub3wsc844DJLcngMIMarvtxpIemnoJcZA4PY45cQ0cGknmRx5DmcAEr2/Kl3/sD/ix/wAa8+pmlfd1J4eP+FOpmlfd1J4eP+FBg6bp5qS6x09UA14pXFzcg7u9KSOI/wD3ArXbXdHXLWdmho7U6NrmS75MjiBjdI4Yae0qvtlotlpYWWqCKEOOXCKNrASO07oGVmoOf7R9F3PU+iaay290Ykikjc4vcQzDGOYcENJ5uHYq3TFBNatN01uqSC+KCONxbxbljQ04yOWQtmiDAv8Aaob5ZZrXUkhssZYSOYyOY+kHiuV6a0htM0tTPs1nqKXoHOJbK/JLM83NBbkHt3TkZ+0nsaIOX6B2cXXSmuZrvUTNmikic3fLj0znOLHOc4buOLmntPZzXjrXZtdzqjrToadsM5OXsdwBceBc04IO92tcME5OeOF1ZEHHbvoDXGrra86sqoi9jf8AV4GHdiDyRl8hazsbkD2ufZxB6FoCzVmn9IQWm4lhkjaQSwkt9pxGCQDyI7FQIgKN0185N2/uUn3JFZKO0Xu12qbpeYTmN80cLT2H5OzdeR3jfeRnlwQWKIiAtXqSw0eorYaGt3h6wcyRhxJG9vsyMd2OB7frHatoiCOgr9aWZoprhSNrgOAqYJGxvdjkXxSEAE9u6SPoXt1mv3uep+LB5qq0QSnWa/e56n4sHmp1mv3uep+LB5qq0QSnWa/e56n4sHmp1mv3uep+LB5qq0QSnWa/e56n4sHmp1mv3uep+LB5qq0QSnWa/e56n4sHmp1mv3uep+LB5qq0QSnWa/e56n4sHmp1mv3uep+LB5qq0QSnWa/e56n4sHmp1mv3uep+LB5qq0QSnWa/e56n4sHmp1mv3uep+LB5qq0QSnWa/e56n4sHmp1mv3uep+LB5qq0QSnWa/e56n4sHmp1mv3uep+LB5qq0QSnWa/e56n4sHmp1mv3uep+LB5qq0QSnWa/e56n4sHmp1mv3uep+LB5qq0QSnWa/e56n4sHmp1mv3uep+LB5qq0QSnWa/e56n4sHmp1mv3uep+LB5qq0QSnWa/e56n4sHmp1mv3uep+LB5qq0QSnWa/e56n4sHmp1mv3uep+LB5qq0QSnWa/e56n4sHmp1mv3uep+LB5qq0QSnWa/e56n4sHmp1mv3uep+LB5qq0QSnWa/e56n4sHmp1mv3uep+LB5qq0QSnWa/e56n4sHmp1mv3uep+LB5qq0QSnWa/e56n4sHmp1mv3uep+LB5qq0QSnWa/e56n4sHmp1mv3uep+LB5qq0QSnWa/e56n4sHmp1mv3uep+LB5qq0QRdV1x1Kw0fRC3Qu4PlMjZKtze0RhnqRkjI3iSRzAyqiz2ujstsjtttYGRxtw1o/aSe8k8Se0klZiICIiAiIgIiICIiAiIgIiICIiAiIgIiICIiAiIgIiICIiAiIgIiICIiAiIgIiICIiAiIgIiICIiAiIgIiICIiAiIgIiIP/2Q==">
            <a:extLst>
              <a:ext uri="{FF2B5EF4-FFF2-40B4-BE49-F238E27FC236}">
                <a16:creationId xmlns:a16="http://schemas.microsoft.com/office/drawing/2014/main" id="{30565E28-EFA8-1D0F-2E17-7143A05F5554}"/>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pic>
        <p:nvPicPr>
          <p:cNvPr id="87052" name="Picture 3" descr="\\elcometer.local\public\Marketing\Images\Stock Images\Current images 181209\17 Adhesion\Presentation\Elcometer-510-Dollies.png">
            <a:extLst>
              <a:ext uri="{FF2B5EF4-FFF2-40B4-BE49-F238E27FC236}">
                <a16:creationId xmlns:a16="http://schemas.microsoft.com/office/drawing/2014/main" id="{8BCC0F57-1886-AE18-D0D7-FB230D987A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0188" y="4540250"/>
            <a:ext cx="10096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3" name="Picture 5" descr="\\elcometer.local\public\Marketing\Images\Stock Images\Current images 181209\17 Adhesion\Presentation\Elcometer-510-Skirts.png">
            <a:extLst>
              <a:ext uri="{FF2B5EF4-FFF2-40B4-BE49-F238E27FC236}">
                <a16:creationId xmlns:a16="http://schemas.microsoft.com/office/drawing/2014/main" id="{7AB93A0F-24B8-9823-5DE0-2752A7E7EA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5864"/>
          <a:stretch>
            <a:fillRect/>
          </a:stretch>
        </p:blipFill>
        <p:spPr bwMode="auto">
          <a:xfrm>
            <a:off x="6330950" y="4102100"/>
            <a:ext cx="14398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4" name="Picture 3">
            <a:extLst>
              <a:ext uri="{FF2B5EF4-FFF2-40B4-BE49-F238E27FC236}">
                <a16:creationId xmlns:a16="http://schemas.microsoft.com/office/drawing/2014/main" id="{7E57FB21-8DCD-25B5-E73B-DFCB7C8BF5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7750" y="6215063"/>
            <a:ext cx="1730375" cy="36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55" name="Picture 3" descr="\\elcometer.local\public\Marketing\Images\Stock Images\Current images 181209\17 Adhesion\Presentation\Android.jpg">
            <a:extLst>
              <a:ext uri="{FF2B5EF4-FFF2-40B4-BE49-F238E27FC236}">
                <a16:creationId xmlns:a16="http://schemas.microsoft.com/office/drawing/2014/main" id="{AD7E2463-9886-36D6-1075-268CB07202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1334"/>
          <a:stretch>
            <a:fillRect/>
          </a:stretch>
        </p:blipFill>
        <p:spPr bwMode="auto">
          <a:xfrm>
            <a:off x="7905750" y="6200775"/>
            <a:ext cx="1209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6">
            <a:extLst>
              <a:ext uri="{FF2B5EF4-FFF2-40B4-BE49-F238E27FC236}">
                <a16:creationId xmlns:a16="http://schemas.microsoft.com/office/drawing/2014/main" id="{C661B74B-9E5B-A83E-8BA4-B01A0758250A}"/>
              </a:ext>
            </a:extLst>
          </p:cNvPr>
          <p:cNvSpPr>
            <a:spLocks noChangeArrowheads="1"/>
          </p:cNvSpPr>
          <p:nvPr/>
        </p:nvSpPr>
        <p:spPr bwMode="auto">
          <a:xfrm>
            <a:off x="7329488" y="5948363"/>
            <a:ext cx="1787525"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r>
              <a:rPr lang="en-US" altLang="en-US" sz="900">
                <a:solidFill>
                  <a:srgbClr val="FF6600"/>
                </a:solidFill>
                <a:latin typeface="Times New Roman" panose="02020603050405020304" pitchFamily="18" charset="0"/>
              </a:rPr>
              <a:t>.</a:t>
            </a:r>
          </a:p>
        </p:txBody>
      </p:sp>
      <p:sp>
        <p:nvSpPr>
          <p:cNvPr id="34" name="Rectangle 6">
            <a:extLst>
              <a:ext uri="{FF2B5EF4-FFF2-40B4-BE49-F238E27FC236}">
                <a16:creationId xmlns:a16="http://schemas.microsoft.com/office/drawing/2014/main" id="{BCCE3E51-825D-8404-C89C-DEC8BA8AA5E8}"/>
              </a:ext>
            </a:extLst>
          </p:cNvPr>
          <p:cNvSpPr>
            <a:spLocks noChangeArrowheads="1"/>
          </p:cNvSpPr>
          <p:nvPr/>
        </p:nvSpPr>
        <p:spPr bwMode="auto">
          <a:xfrm>
            <a:off x="6992938" y="3363913"/>
            <a:ext cx="1906587" cy="738187"/>
          </a:xfrm>
          <a:prstGeom prst="rect">
            <a:avLst/>
          </a:prstGeom>
          <a:noFill/>
          <a:ln>
            <a:noFill/>
          </a:ln>
          <a:effectLst/>
        </p:spPr>
        <p:txBody>
          <a:bodyPr>
            <a:spAutoFit/>
          </a:bodyPr>
          <a:lstStyle>
            <a:lvl1pPr>
              <a:spcBef>
                <a:spcPct val="20000"/>
              </a:spcBef>
              <a:buSzPct val="60000"/>
              <a:buBlip>
                <a:blip r:embed="rId2"/>
              </a:buBlip>
              <a:defRPr sz="2400">
                <a:solidFill>
                  <a:schemeClr val="tx1"/>
                </a:solidFill>
                <a:latin typeface="Arial" charset="0"/>
                <a:cs typeface="Arial" charset="0"/>
              </a:defRPr>
            </a:lvl1pPr>
            <a:lvl2pPr marL="742950" indent="-285750">
              <a:spcBef>
                <a:spcPct val="20000"/>
              </a:spcBef>
              <a:buSzPct val="60000"/>
              <a:buBlip>
                <a:blip r:embed="rId2"/>
              </a:buBlip>
              <a:defRPr sz="2000">
                <a:solidFill>
                  <a:srgbClr val="4D4D4D"/>
                </a:solidFill>
                <a:latin typeface="Arial" charset="0"/>
                <a:cs typeface="Arial" charset="0"/>
              </a:defRPr>
            </a:lvl2pPr>
            <a:lvl3pPr marL="1143000" indent="-228600">
              <a:spcBef>
                <a:spcPct val="20000"/>
              </a:spcBef>
              <a:buSzPct val="60000"/>
              <a:buBlip>
                <a:blip r:embed="rId2"/>
              </a:buBlip>
              <a:defRPr>
                <a:solidFill>
                  <a:srgbClr val="808080"/>
                </a:solidFill>
                <a:latin typeface="Arial" charset="0"/>
                <a:cs typeface="Arial" charset="0"/>
              </a:defRPr>
            </a:lvl3pPr>
            <a:lvl4pPr marL="1600200" indent="-228600">
              <a:spcBef>
                <a:spcPct val="20000"/>
              </a:spcBef>
              <a:buSzPct val="60000"/>
              <a:buBlip>
                <a:blip r:embed="rId2"/>
              </a:buBlip>
              <a:defRPr>
                <a:solidFill>
                  <a:srgbClr val="808080"/>
                </a:solidFill>
                <a:latin typeface="Arial" charset="0"/>
                <a:cs typeface="Arial" charset="0"/>
              </a:defRPr>
            </a:lvl4pPr>
            <a:lvl5pPr marL="2057400" indent="-228600">
              <a:spcBef>
                <a:spcPct val="20000"/>
              </a:spcBef>
              <a:buSzPct val="60000"/>
              <a:buBlip>
                <a:blip r:embed="rId2"/>
              </a:buBlip>
              <a:defRPr>
                <a:solidFill>
                  <a:srgbClr val="808080"/>
                </a:solidFill>
                <a:latin typeface="Arial" charset="0"/>
                <a:cs typeface="Arial" charset="0"/>
              </a:defRPr>
            </a:lvl5pPr>
            <a:lvl6pPr marL="25146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6pPr>
            <a:lvl7pPr marL="29718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7pPr>
            <a:lvl8pPr marL="34290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8pPr>
            <a:lvl9pPr marL="38862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9pPr>
          </a:lstStyle>
          <a:p>
            <a:pPr>
              <a:spcBef>
                <a:spcPct val="0"/>
              </a:spcBef>
              <a:buSzTx/>
              <a:buFontTx/>
              <a:buNone/>
              <a:defRPr/>
            </a:pPr>
            <a:r>
              <a:rPr lang="en-US" altLang="en-US" sz="1400" dirty="0">
                <a:solidFill>
                  <a:schemeClr val="bg2">
                    <a:lumMod val="75000"/>
                  </a:schemeClr>
                </a:solidFill>
                <a:latin typeface="+mn-lt"/>
              </a:rPr>
              <a:t>Pull to maximum or to a pre-defined limit (non-destructive test)</a:t>
            </a:r>
          </a:p>
        </p:txBody>
      </p:sp>
      <p:pic>
        <p:nvPicPr>
          <p:cNvPr id="87058" name="Picture 2" descr="\\elcometer.local\public\Marketing\Images\Stock Images\Current images 181209\17 Adhesion\Presentation\Elcometer-510-A.png">
            <a:extLst>
              <a:ext uri="{FF2B5EF4-FFF2-40B4-BE49-F238E27FC236}">
                <a16:creationId xmlns:a16="http://schemas.microsoft.com/office/drawing/2014/main" id="{062EB67C-A789-E789-2657-A389A96040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4025" y="1733550"/>
            <a:ext cx="2579688"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subTnLst>
                                    <p:animClr clrSpc="rgb" dir="cw">
                                      <p:cBhvr override="childStyle">
                                        <p:cTn dur="1" fill="hold" display="0" masterRel="nextClick" afterEffect="1"/>
                                        <p:tgtEl>
                                          <p:spTgt spid="28"/>
                                        </p:tgtEl>
                                        <p:attrNameLst>
                                          <p:attrName>ppt_c</p:attrName>
                                        </p:attrNameLst>
                                      </p:cBhvr>
                                      <p:to>
                                        <a:schemeClr val="folHlink"/>
                                      </p:to>
                                    </p:animClr>
                                  </p:subTnLst>
                                </p:cTn>
                              </p:par>
                            </p:childTnLst>
                          </p:cTn>
                        </p:par>
                        <p:par>
                          <p:cTn id="8" fill="hold" nodeType="afterGroup">
                            <p:stCondLst>
                              <p:cond delay="1000"/>
                            </p:stCondLst>
                            <p:childTnLst>
                              <p:par>
                                <p:cTn id="9" presetID="10" presetClass="entr" presetSubtype="0" fill="hold" grpId="0" nodeType="afterEffect">
                                  <p:stCondLst>
                                    <p:cond delay="750"/>
                                  </p:stCondLst>
                                  <p:childTnLst>
                                    <p:set>
                                      <p:cBhvr>
                                        <p:cTn id="10" dur="1" fill="hold">
                                          <p:stCondLst>
                                            <p:cond delay="0"/>
                                          </p:stCondLst>
                                        </p:cTn>
                                        <p:tgtEl>
                                          <p:spTgt spid="31753"/>
                                        </p:tgtEl>
                                        <p:attrNameLst>
                                          <p:attrName>style.visibility</p:attrName>
                                        </p:attrNameLst>
                                      </p:cBhvr>
                                      <p:to>
                                        <p:strVal val="visible"/>
                                      </p:to>
                                    </p:set>
                                    <p:animEffect transition="in" filter="fade">
                                      <p:cBhvr>
                                        <p:cTn id="11" dur="250"/>
                                        <p:tgtEl>
                                          <p:spTgt spid="31753"/>
                                        </p:tgtEl>
                                      </p:cBhvr>
                                    </p:animEffect>
                                  </p:childTnLst>
                                  <p:subTnLst>
                                    <p:animClr clrSpc="rgb" dir="cw">
                                      <p:cBhvr override="childStyle">
                                        <p:cTn dur="1" fill="hold" display="0" masterRel="nextClick" afterEffect="1"/>
                                        <p:tgtEl>
                                          <p:spTgt spid="31753"/>
                                        </p:tgtEl>
                                        <p:attrNameLst>
                                          <p:attrName>ppt_c</p:attrName>
                                        </p:attrNameLst>
                                      </p:cBhvr>
                                      <p:to>
                                        <a:schemeClr val="folHlink"/>
                                      </p:to>
                                    </p:animClr>
                                  </p:subTnLst>
                                </p:cTn>
                              </p:par>
                            </p:childTnLst>
                          </p:cTn>
                        </p:par>
                        <p:par>
                          <p:cTn id="12" fill="hold" nodeType="afterGroup">
                            <p:stCondLst>
                              <p:cond delay="2000"/>
                            </p:stCondLst>
                            <p:childTnLst>
                              <p:par>
                                <p:cTn id="13" presetID="10" presetClass="entr" presetSubtype="0" fill="hold" grpId="0" nodeType="afterEffect">
                                  <p:stCondLst>
                                    <p:cond delay="750"/>
                                  </p:stCondLst>
                                  <p:childTnLst>
                                    <p:set>
                                      <p:cBhvr>
                                        <p:cTn id="14" dur="1" fill="hold">
                                          <p:stCondLst>
                                            <p:cond delay="0"/>
                                          </p:stCondLst>
                                        </p:cTn>
                                        <p:tgtEl>
                                          <p:spTgt spid="31755"/>
                                        </p:tgtEl>
                                        <p:attrNameLst>
                                          <p:attrName>style.visibility</p:attrName>
                                        </p:attrNameLst>
                                      </p:cBhvr>
                                      <p:to>
                                        <p:strVal val="visible"/>
                                      </p:to>
                                    </p:set>
                                    <p:animEffect transition="in" filter="fade">
                                      <p:cBhvr>
                                        <p:cTn id="15" dur="250"/>
                                        <p:tgtEl>
                                          <p:spTgt spid="31755"/>
                                        </p:tgtEl>
                                      </p:cBhvr>
                                    </p:animEffect>
                                  </p:childTnLst>
                                  <p:subTnLst>
                                    <p:animClr clrSpc="rgb" dir="cw">
                                      <p:cBhvr override="childStyle">
                                        <p:cTn dur="1" fill="hold" display="0" masterRel="nextClick" afterEffect="1"/>
                                        <p:tgtEl>
                                          <p:spTgt spid="31755"/>
                                        </p:tgtEl>
                                        <p:attrNameLst>
                                          <p:attrName>ppt_c</p:attrName>
                                        </p:attrNameLst>
                                      </p:cBhvr>
                                      <p:to>
                                        <a:schemeClr val="folHlink"/>
                                      </p:to>
                                    </p:animClr>
                                  </p:subTnLst>
                                </p:cTn>
                              </p:par>
                            </p:childTnLst>
                          </p:cTn>
                        </p:par>
                        <p:par>
                          <p:cTn id="16" fill="hold" nodeType="afterGroup">
                            <p:stCondLst>
                              <p:cond delay="3000"/>
                            </p:stCondLst>
                            <p:childTnLst>
                              <p:par>
                                <p:cTn id="17" presetID="10" presetClass="entr" presetSubtype="0" fill="hold" grpId="0" nodeType="afterEffect">
                                  <p:stCondLst>
                                    <p:cond delay="75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250"/>
                                        <p:tgtEl>
                                          <p:spTgt spid="73"/>
                                        </p:tgtEl>
                                      </p:cBhvr>
                                    </p:animEffect>
                                  </p:childTnLst>
                                  <p:subTnLst>
                                    <p:animClr clrSpc="rgb" dir="cw">
                                      <p:cBhvr override="childStyle">
                                        <p:cTn dur="1" fill="hold" display="0" masterRel="nextClick" afterEffect="1"/>
                                        <p:tgtEl>
                                          <p:spTgt spid="73"/>
                                        </p:tgtEl>
                                        <p:attrNameLst>
                                          <p:attrName>ppt_c</p:attrName>
                                        </p:attrNameLst>
                                      </p:cBhvr>
                                      <p:to>
                                        <a:schemeClr val="folHlink"/>
                                      </p:to>
                                    </p:animClr>
                                  </p:subTnLst>
                                </p:cTn>
                              </p:par>
                            </p:childTnLst>
                          </p:cTn>
                        </p:par>
                        <p:par>
                          <p:cTn id="20" fill="hold" nodeType="afterGroup">
                            <p:stCondLst>
                              <p:cond delay="4000"/>
                            </p:stCondLst>
                            <p:childTnLst>
                              <p:par>
                                <p:cTn id="21" presetID="10" presetClass="entr" presetSubtype="0" fill="hold" grpId="0" nodeType="afterEffect">
                                  <p:stCondLst>
                                    <p:cond delay="750"/>
                                  </p:stCondLst>
                                  <p:childTnLst>
                                    <p:set>
                                      <p:cBhvr>
                                        <p:cTn id="22" dur="1" fill="hold">
                                          <p:stCondLst>
                                            <p:cond delay="0"/>
                                          </p:stCondLst>
                                        </p:cTn>
                                        <p:tgtEl>
                                          <p:spTgt spid="31750"/>
                                        </p:tgtEl>
                                        <p:attrNameLst>
                                          <p:attrName>style.visibility</p:attrName>
                                        </p:attrNameLst>
                                      </p:cBhvr>
                                      <p:to>
                                        <p:strVal val="visible"/>
                                      </p:to>
                                    </p:set>
                                    <p:animEffect transition="in" filter="fade">
                                      <p:cBhvr>
                                        <p:cTn id="23" dur="250"/>
                                        <p:tgtEl>
                                          <p:spTgt spid="31750"/>
                                        </p:tgtEl>
                                      </p:cBhvr>
                                    </p:animEffect>
                                  </p:childTnLst>
                                  <p:subTnLst>
                                    <p:animClr clrSpc="rgb" dir="cw">
                                      <p:cBhvr override="childStyle">
                                        <p:cTn dur="1" fill="hold" display="0" masterRel="nextClick" afterEffect="1"/>
                                        <p:tgtEl>
                                          <p:spTgt spid="31750"/>
                                        </p:tgtEl>
                                        <p:attrNameLst>
                                          <p:attrName>ppt_c</p:attrName>
                                        </p:attrNameLst>
                                      </p:cBhvr>
                                      <p:to>
                                        <a:schemeClr val="folHlink"/>
                                      </p:to>
                                    </p:animClr>
                                  </p:subTnLst>
                                </p:cTn>
                              </p:par>
                            </p:childTnLst>
                          </p:cTn>
                        </p:par>
                        <p:par>
                          <p:cTn id="24" fill="hold" nodeType="afterGroup">
                            <p:stCondLst>
                              <p:cond delay="5000"/>
                            </p:stCondLst>
                            <p:childTnLst>
                              <p:par>
                                <p:cTn id="25" presetID="10" presetClass="entr" presetSubtype="0" fill="hold" grpId="0" nodeType="afterEffect">
                                  <p:stCondLst>
                                    <p:cond delay="75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25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folHlink"/>
                                      </p:to>
                                    </p:animClr>
                                  </p:subTnLst>
                                </p:cTn>
                              </p:par>
                            </p:childTnLst>
                          </p:cTn>
                        </p:par>
                        <p:par>
                          <p:cTn id="28" fill="hold" nodeType="afterGroup">
                            <p:stCondLst>
                              <p:cond delay="6000"/>
                            </p:stCondLst>
                            <p:childTnLst>
                              <p:par>
                                <p:cTn id="29" presetID="10" presetClass="entr" presetSubtype="0" fill="hold" grpId="0" nodeType="afterEffect">
                                  <p:stCondLst>
                                    <p:cond delay="75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25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folHlink"/>
                                      </p:to>
                                    </p:animClr>
                                  </p:subTnLst>
                                </p:cTn>
                              </p:par>
                            </p:childTnLst>
                          </p:cTn>
                        </p:par>
                        <p:par>
                          <p:cTn id="32" fill="hold" nodeType="afterGroup">
                            <p:stCondLst>
                              <p:cond delay="7000"/>
                            </p:stCondLst>
                            <p:childTnLst>
                              <p:par>
                                <p:cTn id="33" presetID="10" presetClass="entr" presetSubtype="0" fill="hold" grpId="0" nodeType="afterEffect">
                                  <p:stCondLst>
                                    <p:cond delay="75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3" grpId="0"/>
      <p:bldP spid="31755" grpId="0"/>
      <p:bldP spid="73" grpId="0"/>
      <p:bldP spid="28" grpId="0"/>
      <p:bldP spid="31" grpId="0"/>
      <p:bldP spid="33" grpId="0"/>
      <p:bldP spid="3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itle 2">
            <a:extLst>
              <a:ext uri="{FF2B5EF4-FFF2-40B4-BE49-F238E27FC236}">
                <a16:creationId xmlns:a16="http://schemas.microsoft.com/office/drawing/2014/main" id="{32BEC7F5-5EE3-EC41-3421-9F112F00D96E}"/>
              </a:ext>
            </a:extLst>
          </p:cNvPr>
          <p:cNvSpPr>
            <a:spLocks noGrp="1"/>
          </p:cNvSpPr>
          <p:nvPr>
            <p:ph type="title"/>
          </p:nvPr>
        </p:nvSpPr>
        <p:spPr>
          <a:xfrm>
            <a:off x="171450" y="1069975"/>
            <a:ext cx="8067675" cy="706438"/>
          </a:xfrm>
        </p:spPr>
        <p:txBody>
          <a:bodyPr rtlCol="0"/>
          <a:lstStyle/>
          <a:p>
            <a:pPr eaLnBrk="1" fontAlgn="auto" hangingPunct="1">
              <a:spcAft>
                <a:spcPts val="0"/>
              </a:spcAft>
              <a:defRPr/>
            </a:pPr>
            <a:r>
              <a:rPr lang="en-GB" altLang="en-US" sz="2000" dirty="0">
                <a:solidFill>
                  <a:srgbClr val="4D4D4D"/>
                </a:solidFill>
                <a:latin typeface="+mn-lt"/>
                <a:ea typeface="+mn-ea"/>
                <a:cs typeface="+mn-cs"/>
              </a:rPr>
              <a:t>Cohesive / Adhesive Failure Attributes</a:t>
            </a:r>
          </a:p>
        </p:txBody>
      </p:sp>
      <p:pic>
        <p:nvPicPr>
          <p:cNvPr id="88067" name="Picture 2" descr="cohesive adhesive code">
            <a:extLst>
              <a:ext uri="{FF2B5EF4-FFF2-40B4-BE49-F238E27FC236}">
                <a16:creationId xmlns:a16="http://schemas.microsoft.com/office/drawing/2014/main" id="{18741D3F-3003-C7A0-CA7D-2F52EFDB9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2136775"/>
            <a:ext cx="3708400" cy="2728913"/>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88068" name="Picture 3">
            <a:extLst>
              <a:ext uri="{FF2B5EF4-FFF2-40B4-BE49-F238E27FC236}">
                <a16:creationId xmlns:a16="http://schemas.microsoft.com/office/drawing/2014/main" id="{556DE518-C71B-BB12-0677-32CF5FBE8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2105025"/>
            <a:ext cx="4381500"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864D4946-9A8F-F0BD-C83A-A1C5028871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4388" y="4511675"/>
            <a:ext cx="3429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4">
            <a:extLst>
              <a:ext uri="{FF2B5EF4-FFF2-40B4-BE49-F238E27FC236}">
                <a16:creationId xmlns:a16="http://schemas.microsoft.com/office/drawing/2014/main" id="{E2AF67A2-7866-37B5-6912-1BEA174D5310}"/>
              </a:ext>
            </a:extLst>
          </p:cNvPr>
          <p:cNvSpPr>
            <a:spLocks noChangeArrowheads="1"/>
          </p:cNvSpPr>
          <p:nvPr/>
        </p:nvSpPr>
        <p:spPr bwMode="auto">
          <a:xfrm>
            <a:off x="3286125" y="2490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sp>
        <p:nvSpPr>
          <p:cNvPr id="20485" name="Rectangle 6">
            <a:extLst>
              <a:ext uri="{FF2B5EF4-FFF2-40B4-BE49-F238E27FC236}">
                <a16:creationId xmlns:a16="http://schemas.microsoft.com/office/drawing/2014/main" id="{07BBC22C-AA7E-C38D-B69A-18DD2C888C7C}"/>
              </a:ext>
            </a:extLst>
          </p:cNvPr>
          <p:cNvSpPr>
            <a:spLocks noChangeArrowheads="1"/>
          </p:cNvSpPr>
          <p:nvPr/>
        </p:nvSpPr>
        <p:spPr bwMode="auto">
          <a:xfrm>
            <a:off x="846138" y="1173163"/>
            <a:ext cx="6732587" cy="4656137"/>
          </a:xfrm>
          <a:prstGeom prst="rect">
            <a:avLst/>
          </a:prstGeom>
          <a:noFill/>
          <a:ln>
            <a:noFill/>
          </a:ln>
          <a:effectLst/>
        </p:spPr>
        <p:txBody>
          <a:bodyPr/>
          <a:lstStyle/>
          <a:p>
            <a:pPr marL="39688" lvl="2">
              <a:lnSpc>
                <a:spcPct val="90000"/>
              </a:lnSpc>
              <a:spcBef>
                <a:spcPct val="20000"/>
              </a:spcBef>
              <a:buSzPct val="60000"/>
              <a:defRPr/>
            </a:pPr>
            <a:r>
              <a:rPr lang="en-GB" sz="2000" dirty="0">
                <a:solidFill>
                  <a:srgbClr val="4D4D4D"/>
                </a:solidFill>
                <a:latin typeface="+mn-lt"/>
                <a:cs typeface="+mn-cs"/>
              </a:rPr>
              <a:t>ASTM D4417 Method B – Dial Depth Gauge </a:t>
            </a:r>
          </a:p>
          <a:p>
            <a:pPr marL="1143000" lvl="2" indent="-228600">
              <a:lnSpc>
                <a:spcPct val="90000"/>
              </a:lnSpc>
              <a:spcBef>
                <a:spcPct val="20000"/>
              </a:spcBef>
              <a:buSzPct val="60000"/>
              <a:buFontTx/>
              <a:buBlip>
                <a:blip r:embed="rId3"/>
              </a:buBlip>
              <a:defRPr/>
            </a:pPr>
            <a:endParaRPr lang="en-GB" sz="2000" dirty="0">
              <a:solidFill>
                <a:srgbClr val="4D4D4D"/>
              </a:solidFill>
              <a:latin typeface="+mn-lt"/>
              <a:cs typeface="+mn-cs"/>
            </a:endParaRPr>
          </a:p>
          <a:p>
            <a:pPr marL="268288" lvl="3" indent="-228600">
              <a:lnSpc>
                <a:spcPct val="90000"/>
              </a:lnSpc>
              <a:spcBef>
                <a:spcPct val="20000"/>
              </a:spcBef>
              <a:buSzPct val="60000"/>
              <a:buFontTx/>
              <a:buBlip>
                <a:blip r:embed="rId3"/>
              </a:buBlip>
              <a:defRPr/>
            </a:pPr>
            <a:r>
              <a:rPr lang="en-GB" sz="2000" dirty="0">
                <a:solidFill>
                  <a:srgbClr val="4D4D4D"/>
                </a:solidFill>
                <a:latin typeface="+mn-lt"/>
                <a:cs typeface="+mn-cs"/>
              </a:rPr>
              <a:t>Method of Use</a:t>
            </a:r>
          </a:p>
          <a:p>
            <a:pPr marL="725488" lvl="4" indent="-228600">
              <a:lnSpc>
                <a:spcPct val="90000"/>
              </a:lnSpc>
              <a:spcBef>
                <a:spcPct val="20000"/>
              </a:spcBef>
              <a:buSzPct val="60000"/>
              <a:buFontTx/>
              <a:buBlip>
                <a:blip r:embed="rId3"/>
              </a:buBlip>
              <a:defRPr/>
            </a:pPr>
            <a:r>
              <a:rPr lang="en-GB" sz="2000" dirty="0">
                <a:solidFill>
                  <a:srgbClr val="4D4D4D"/>
                </a:solidFill>
                <a:latin typeface="+mn-lt"/>
                <a:cs typeface="+mn-cs"/>
              </a:rPr>
              <a:t>Set zero on flat surface (Glass slide)</a:t>
            </a:r>
          </a:p>
          <a:p>
            <a:pPr marL="725488" lvl="4" indent="-228600">
              <a:lnSpc>
                <a:spcPct val="90000"/>
              </a:lnSpc>
              <a:spcBef>
                <a:spcPct val="20000"/>
              </a:spcBef>
              <a:buSzPct val="60000"/>
              <a:buFontTx/>
              <a:buBlip>
                <a:blip r:embed="rId3"/>
              </a:buBlip>
              <a:defRPr/>
            </a:pPr>
            <a:r>
              <a:rPr lang="en-GB" sz="2000" dirty="0">
                <a:solidFill>
                  <a:srgbClr val="4D4D4D"/>
                </a:solidFill>
                <a:latin typeface="+mn-lt"/>
                <a:cs typeface="+mn-cs"/>
              </a:rPr>
              <a:t>Take average of 10 readings in same area</a:t>
            </a:r>
          </a:p>
          <a:p>
            <a:pPr marL="268288" lvl="3" indent="-228600">
              <a:lnSpc>
                <a:spcPct val="90000"/>
              </a:lnSpc>
              <a:spcBef>
                <a:spcPct val="20000"/>
              </a:spcBef>
              <a:buSzPct val="60000"/>
              <a:buFontTx/>
              <a:buBlip>
                <a:blip r:embed="rId3"/>
              </a:buBlip>
              <a:defRPr/>
            </a:pPr>
            <a:r>
              <a:rPr lang="en-GB" sz="2000" dirty="0">
                <a:solidFill>
                  <a:srgbClr val="4D4D4D"/>
                </a:solidFill>
                <a:latin typeface="+mn-lt"/>
                <a:cs typeface="+mn-cs"/>
              </a:rPr>
              <a:t>Quick to use, durable, low cost per test</a:t>
            </a:r>
          </a:p>
          <a:p>
            <a:pPr marL="268288" lvl="3" indent="-228600">
              <a:lnSpc>
                <a:spcPct val="90000"/>
              </a:lnSpc>
              <a:spcBef>
                <a:spcPct val="20000"/>
              </a:spcBef>
              <a:buSzPct val="60000"/>
              <a:buFontTx/>
              <a:buBlip>
                <a:blip r:embed="rId3"/>
              </a:buBlip>
              <a:defRPr/>
            </a:pPr>
            <a:r>
              <a:rPr lang="en-GB" sz="2000" dirty="0">
                <a:solidFill>
                  <a:srgbClr val="4D4D4D"/>
                </a:solidFill>
                <a:latin typeface="+mn-lt"/>
                <a:cs typeface="+mn-cs"/>
              </a:rPr>
              <a:t>Calibration check against glass slide</a:t>
            </a:r>
          </a:p>
          <a:p>
            <a:pPr marL="268288" lvl="3" indent="-228600">
              <a:lnSpc>
                <a:spcPct val="90000"/>
              </a:lnSpc>
              <a:spcBef>
                <a:spcPct val="20000"/>
              </a:spcBef>
              <a:buSzPct val="60000"/>
              <a:buFontTx/>
              <a:buBlip>
                <a:blip r:embed="rId3"/>
              </a:buBlip>
              <a:defRPr/>
            </a:pPr>
            <a:r>
              <a:rPr lang="en-GB" sz="2000" dirty="0">
                <a:solidFill>
                  <a:srgbClr val="4D4D4D"/>
                </a:solidFill>
                <a:latin typeface="+mn-lt"/>
                <a:cs typeface="+mn-cs"/>
              </a:rPr>
              <a:t>Verify by visual inspection of tip, field check using shims </a:t>
            </a:r>
          </a:p>
          <a:p>
            <a:pPr marL="268288" lvl="3" indent="-228600">
              <a:lnSpc>
                <a:spcPct val="90000"/>
              </a:lnSpc>
              <a:spcBef>
                <a:spcPct val="20000"/>
              </a:spcBef>
              <a:buSzPct val="60000"/>
              <a:buFontTx/>
              <a:buBlip>
                <a:blip r:embed="rId3"/>
              </a:buBlip>
              <a:defRPr/>
            </a:pPr>
            <a:endParaRPr lang="en-GB" sz="2000" dirty="0">
              <a:cs typeface="+mn-cs"/>
            </a:endParaRPr>
          </a:p>
        </p:txBody>
      </p:sp>
      <p:pic>
        <p:nvPicPr>
          <p:cNvPr id="15365" name="Picture 12" descr="Digital Surface Profile Gauge - Elcometer 224 Integral">
            <a:extLst>
              <a:ext uri="{FF2B5EF4-FFF2-40B4-BE49-F238E27FC236}">
                <a16:creationId xmlns:a16="http://schemas.microsoft.com/office/drawing/2014/main" id="{E3A9E929-FF41-20F4-2EE4-5B1D69D3E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5" y="1306513"/>
            <a:ext cx="1154113"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4" descr="Digital Surface Profile Gauge - Elcometer 224 Separate">
            <a:extLst>
              <a:ext uri="{FF2B5EF4-FFF2-40B4-BE49-F238E27FC236}">
                <a16:creationId xmlns:a16="http://schemas.microsoft.com/office/drawing/2014/main" id="{38800C46-7E08-ABEF-9B80-C35C36399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1438" y="4910138"/>
            <a:ext cx="27432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TextBox 8">
            <a:extLst>
              <a:ext uri="{FF2B5EF4-FFF2-40B4-BE49-F238E27FC236}">
                <a16:creationId xmlns:a16="http://schemas.microsoft.com/office/drawing/2014/main" id="{C7BB6470-92BF-4830-9D22-65417904704B}"/>
              </a:ext>
            </a:extLst>
          </p:cNvPr>
          <p:cNvSpPr txBox="1">
            <a:spLocks noChangeArrowheads="1"/>
          </p:cNvSpPr>
          <p:nvPr/>
        </p:nvSpPr>
        <p:spPr bwMode="auto">
          <a:xfrm>
            <a:off x="2260600" y="3200400"/>
            <a:ext cx="46116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r>
              <a:rPr lang="en-GB" altLang="en-US" sz="2400">
                <a:latin typeface="Times New Roman" panose="02020603050405020304" pitchFamily="18" charset="0"/>
                <a:hlinkClick r:id="rId2"/>
              </a:rPr>
              <a:t>https://youtu.be/xOJp-uOYQCs</a:t>
            </a:r>
            <a:endParaRPr lang="en-GB" altLang="en-US" sz="2400">
              <a:latin typeface="Times New Roman" panose="02020603050405020304" pitchFamily="18" charset="0"/>
            </a:endParaRPr>
          </a:p>
          <a:p>
            <a:pPr>
              <a:spcBef>
                <a:spcPct val="0"/>
              </a:spcBef>
              <a:buClrTx/>
              <a:buFontTx/>
              <a:buNone/>
            </a:pPr>
            <a:endParaRPr lang="en-GB" altLang="en-US" sz="2400">
              <a:latin typeface="Times New Roman" panose="02020603050405020304" pitchFamily="18" charset="0"/>
            </a:endParaRPr>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2">
            <a:extLst>
              <a:ext uri="{FF2B5EF4-FFF2-40B4-BE49-F238E27FC236}">
                <a16:creationId xmlns:a16="http://schemas.microsoft.com/office/drawing/2014/main" id="{1EF403C3-88B0-3251-0C10-260FA1806953}"/>
              </a:ext>
            </a:extLst>
          </p:cNvPr>
          <p:cNvSpPr txBox="1">
            <a:spLocks noChangeArrowheads="1"/>
          </p:cNvSpPr>
          <p:nvPr/>
        </p:nvSpPr>
        <p:spPr bwMode="auto">
          <a:xfrm>
            <a:off x="1066800" y="2778125"/>
            <a:ext cx="7162800" cy="584200"/>
          </a:xfrm>
          <a:prstGeom prst="rect">
            <a:avLst/>
          </a:prstGeom>
          <a:noFill/>
          <a:ln>
            <a:noFill/>
          </a:ln>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spcBef>
                <a:spcPct val="50000"/>
              </a:spcBef>
              <a:defRPr/>
            </a:pPr>
            <a:r>
              <a:rPr lang="en-US" sz="3200" dirty="0">
                <a:solidFill>
                  <a:srgbClr val="4D4D4D"/>
                </a:solidFill>
                <a:latin typeface="+mn-lt"/>
                <a:cs typeface="+mn-cs"/>
              </a:rPr>
              <a:t>Porosity Detection in Coatings</a:t>
            </a:r>
          </a:p>
        </p:txBody>
      </p:sp>
      <p:sp>
        <p:nvSpPr>
          <p:cNvPr id="90115" name="Text Box 3">
            <a:hlinkClick r:id="rId2" action="ppaction://hlinksldjump"/>
            <a:extLst>
              <a:ext uri="{FF2B5EF4-FFF2-40B4-BE49-F238E27FC236}">
                <a16:creationId xmlns:a16="http://schemas.microsoft.com/office/drawing/2014/main" id="{39D8DE47-C5E2-FEC6-C998-14BF47037AF1}"/>
              </a:ext>
            </a:extLst>
          </p:cNvPr>
          <p:cNvSpPr txBox="1">
            <a:spLocks noChangeArrowheads="1"/>
          </p:cNvSpPr>
          <p:nvPr/>
        </p:nvSpPr>
        <p:spPr bwMode="auto">
          <a:xfrm>
            <a:off x="473075" y="6911975"/>
            <a:ext cx="158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50000"/>
              </a:spcBef>
              <a:buClrTx/>
              <a:buFontTx/>
              <a:buNone/>
            </a:pPr>
            <a:r>
              <a:rPr lang="en-GB" altLang="en-US" sz="2400" b="1">
                <a:solidFill>
                  <a:srgbClr val="C0C0C0"/>
                </a:solidFill>
                <a:latin typeface="Monotype Corsiva" panose="03010101010201010101" pitchFamily="66" charset="0"/>
              </a:rPr>
              <a:t>Main Menu</a:t>
            </a:r>
          </a:p>
        </p:txBody>
      </p:sp>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3">
            <a:extLst>
              <a:ext uri="{FF2B5EF4-FFF2-40B4-BE49-F238E27FC236}">
                <a16:creationId xmlns:a16="http://schemas.microsoft.com/office/drawing/2014/main" id="{48F3AFC7-784D-D54A-72BC-81CD9ABD6F10}"/>
              </a:ext>
            </a:extLst>
          </p:cNvPr>
          <p:cNvSpPr>
            <a:spLocks noGrp="1" noChangeArrowheads="1"/>
          </p:cNvSpPr>
          <p:nvPr>
            <p:ph idx="1"/>
          </p:nvPr>
        </p:nvSpPr>
        <p:spPr>
          <a:xfrm>
            <a:off x="661988" y="1773238"/>
            <a:ext cx="7772400" cy="2441575"/>
          </a:xfrm>
        </p:spPr>
        <p:txBody>
          <a:bodyPr rtlCol="0">
            <a:normAutofit/>
          </a:bodyPr>
          <a:lstStyle/>
          <a:p>
            <a:pPr marL="0" indent="0" eaLnBrk="1" fontAlgn="auto" hangingPunct="1">
              <a:spcAft>
                <a:spcPts val="0"/>
              </a:spcAft>
              <a:buFontTx/>
              <a:buNone/>
              <a:tabLst>
                <a:tab pos="355600" algn="l"/>
              </a:tabLst>
              <a:defRPr/>
            </a:pPr>
            <a:r>
              <a:rPr lang="en-US" sz="2000" b="1" dirty="0">
                <a:latin typeface="+mj-lt"/>
              </a:rPr>
              <a:t>	</a:t>
            </a:r>
            <a:r>
              <a:rPr lang="en-US" sz="2000" dirty="0">
                <a:solidFill>
                  <a:srgbClr val="4D4D4D"/>
                </a:solidFill>
              </a:rPr>
              <a:t>Definition of Porosity</a:t>
            </a:r>
          </a:p>
          <a:p>
            <a:pPr eaLnBrk="1" fontAlgn="auto" hangingPunct="1">
              <a:spcAft>
                <a:spcPts val="0"/>
              </a:spcAft>
              <a:buFontTx/>
              <a:buNone/>
              <a:defRPr/>
            </a:pPr>
            <a:r>
              <a:rPr lang="en-US" sz="2000" dirty="0">
                <a:solidFill>
                  <a:srgbClr val="4D4D4D"/>
                </a:solidFill>
              </a:rPr>
              <a:t>	A flaw or defect in the cured coating that reduces the effectiveness of the coating as a protection against corrosion.</a:t>
            </a:r>
          </a:p>
        </p:txBody>
      </p:sp>
      <p:pic>
        <p:nvPicPr>
          <p:cNvPr id="91139" name="Picture 5" descr="TS_6">
            <a:extLst>
              <a:ext uri="{FF2B5EF4-FFF2-40B4-BE49-F238E27FC236}">
                <a16:creationId xmlns:a16="http://schemas.microsoft.com/office/drawing/2014/main" id="{FC30884C-16B1-2092-501D-1F8BADD54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738" y="3060700"/>
            <a:ext cx="3421062"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3">
            <a:extLst>
              <a:ext uri="{FF2B5EF4-FFF2-40B4-BE49-F238E27FC236}">
                <a16:creationId xmlns:a16="http://schemas.microsoft.com/office/drawing/2014/main" id="{869E5BA3-16D9-A71E-DC4F-9E8C65021F4F}"/>
              </a:ext>
            </a:extLst>
          </p:cNvPr>
          <p:cNvSpPr>
            <a:spLocks noGrp="1" noChangeArrowheads="1"/>
          </p:cNvSpPr>
          <p:nvPr>
            <p:ph idx="1"/>
          </p:nvPr>
        </p:nvSpPr>
        <p:spPr>
          <a:xfrm>
            <a:off x="661988" y="1939925"/>
            <a:ext cx="7772400" cy="4217988"/>
          </a:xfrm>
        </p:spPr>
        <p:txBody>
          <a:bodyPr rtlCol="0">
            <a:normAutofit fontScale="92500" lnSpcReduction="10000"/>
          </a:bodyPr>
          <a:lstStyle/>
          <a:p>
            <a:pPr marL="0" indent="0" eaLnBrk="1" fontAlgn="auto" hangingPunct="1">
              <a:spcAft>
                <a:spcPts val="0"/>
              </a:spcAft>
              <a:buFontTx/>
              <a:buNone/>
              <a:tabLst>
                <a:tab pos="355600" algn="l"/>
              </a:tabLst>
              <a:defRPr/>
            </a:pPr>
            <a:r>
              <a:rPr lang="en-US" sz="2000" b="1" dirty="0">
                <a:latin typeface="+mj-lt"/>
              </a:rPr>
              <a:t>	</a:t>
            </a:r>
            <a:r>
              <a:rPr lang="en-US" sz="2000" dirty="0">
                <a:solidFill>
                  <a:srgbClr val="4D4D4D"/>
                </a:solidFill>
              </a:rPr>
              <a:t>Porosity Test Methods</a:t>
            </a:r>
          </a:p>
          <a:p>
            <a:pPr lvl="4" eaLnBrk="1" fontAlgn="auto" hangingPunct="1">
              <a:spcAft>
                <a:spcPts val="0"/>
              </a:spcAft>
              <a:defRPr/>
            </a:pPr>
            <a:endParaRPr lang="en-US" dirty="0">
              <a:solidFill>
                <a:srgbClr val="4D4D4D"/>
              </a:solidFill>
            </a:endParaRPr>
          </a:p>
          <a:p>
            <a:pPr lvl="1" eaLnBrk="1" fontAlgn="auto" hangingPunct="1">
              <a:spcAft>
                <a:spcPts val="0"/>
              </a:spcAft>
              <a:defRPr/>
            </a:pPr>
            <a:r>
              <a:rPr lang="en-US" dirty="0"/>
              <a:t>Low Voltage (Wet Sponge Method)</a:t>
            </a:r>
          </a:p>
          <a:p>
            <a:pPr lvl="4" eaLnBrk="1" fontAlgn="auto" hangingPunct="1">
              <a:spcAft>
                <a:spcPts val="0"/>
              </a:spcAft>
              <a:defRPr/>
            </a:pPr>
            <a:endParaRPr lang="en-US" dirty="0">
              <a:solidFill>
                <a:srgbClr val="4D4D4D"/>
              </a:solidFill>
            </a:endParaRPr>
          </a:p>
          <a:p>
            <a:pPr lvl="1" eaLnBrk="1" fontAlgn="auto" hangingPunct="1">
              <a:spcAft>
                <a:spcPts val="0"/>
              </a:spcAft>
              <a:defRPr/>
            </a:pPr>
            <a:r>
              <a:rPr lang="en-US" dirty="0"/>
              <a:t>High Voltage (DC / Pulsed DC) Holiday Detection</a:t>
            </a:r>
          </a:p>
          <a:p>
            <a:pPr marL="457200" lvl="1" indent="0" eaLnBrk="1" fontAlgn="auto" hangingPunct="1">
              <a:spcAft>
                <a:spcPts val="0"/>
              </a:spcAft>
              <a:buFontTx/>
              <a:buNone/>
              <a:defRPr/>
            </a:pPr>
            <a:endParaRPr lang="en-US" dirty="0"/>
          </a:p>
          <a:p>
            <a:pPr lvl="2" eaLnBrk="1" fontAlgn="auto" hangingPunct="1">
              <a:spcBef>
                <a:spcPts val="0"/>
              </a:spcBef>
              <a:spcAft>
                <a:spcPts val="0"/>
              </a:spcAft>
              <a:defRPr/>
            </a:pPr>
            <a:r>
              <a:rPr lang="en-US" sz="2000" dirty="0">
                <a:solidFill>
                  <a:srgbClr val="4D4D4D"/>
                </a:solidFill>
              </a:rPr>
              <a:t>(Also known as spark testing)</a:t>
            </a:r>
          </a:p>
          <a:p>
            <a:pPr lvl="2" eaLnBrk="1" fontAlgn="auto" hangingPunct="1">
              <a:spcBef>
                <a:spcPts val="0"/>
              </a:spcBef>
              <a:spcAft>
                <a:spcPts val="0"/>
              </a:spcAft>
              <a:defRPr/>
            </a:pPr>
            <a:endParaRPr lang="en-US" sz="2000" dirty="0">
              <a:solidFill>
                <a:srgbClr val="4D4D4D"/>
              </a:solidFill>
            </a:endParaRPr>
          </a:p>
          <a:p>
            <a:pPr marL="914400" lvl="2" indent="0" eaLnBrk="1" fontAlgn="auto" hangingPunct="1">
              <a:spcBef>
                <a:spcPts val="0"/>
              </a:spcBef>
              <a:spcAft>
                <a:spcPts val="0"/>
              </a:spcAft>
              <a:buFontTx/>
              <a:buNone/>
              <a:defRPr/>
            </a:pPr>
            <a:endParaRPr lang="en-US" sz="2000" dirty="0">
              <a:solidFill>
                <a:srgbClr val="4D4D4D"/>
              </a:solidFill>
            </a:endParaRPr>
          </a:p>
          <a:p>
            <a:pPr marL="914400" lvl="2" indent="0" eaLnBrk="1" fontAlgn="auto" hangingPunct="1">
              <a:spcBef>
                <a:spcPts val="0"/>
              </a:spcBef>
              <a:spcAft>
                <a:spcPts val="0"/>
              </a:spcAft>
              <a:buFontTx/>
              <a:buNone/>
              <a:defRPr/>
            </a:pPr>
            <a:endParaRPr lang="en-US" sz="2000" dirty="0">
              <a:solidFill>
                <a:srgbClr val="4D4D4D"/>
              </a:solidFill>
            </a:endParaRPr>
          </a:p>
          <a:p>
            <a:pPr marL="914400" lvl="2" indent="0" eaLnBrk="1" fontAlgn="auto" hangingPunct="1">
              <a:spcBef>
                <a:spcPts val="0"/>
              </a:spcBef>
              <a:spcAft>
                <a:spcPts val="0"/>
              </a:spcAft>
              <a:buFontTx/>
              <a:buNone/>
              <a:defRPr/>
            </a:pPr>
            <a:endParaRPr lang="en-US" sz="2000" dirty="0">
              <a:solidFill>
                <a:srgbClr val="4D4D4D"/>
              </a:solidFill>
            </a:endParaRPr>
          </a:p>
          <a:p>
            <a:pPr marL="914400" lvl="2" indent="0" eaLnBrk="1" fontAlgn="auto" hangingPunct="1">
              <a:spcBef>
                <a:spcPts val="0"/>
              </a:spcBef>
              <a:spcAft>
                <a:spcPts val="0"/>
              </a:spcAft>
              <a:buFontTx/>
              <a:buNone/>
              <a:defRPr/>
            </a:pPr>
            <a:r>
              <a:rPr lang="en-US" sz="2000" dirty="0">
                <a:solidFill>
                  <a:srgbClr val="4D4D4D"/>
                </a:solidFill>
              </a:rPr>
              <a:t>- ONLY USE ON NON CONDUCTIVE COATINGS !!!</a:t>
            </a:r>
          </a:p>
          <a:p>
            <a:pPr lvl="4" eaLnBrk="1" fontAlgn="auto" hangingPunct="1">
              <a:spcAft>
                <a:spcPts val="0"/>
              </a:spcAft>
              <a:defRPr/>
            </a:pPr>
            <a:endParaRPr lang="en-US" b="1" dirty="0">
              <a:solidFill>
                <a:schemeClr val="tx1">
                  <a:lumMod val="50000"/>
                  <a:lumOff val="50000"/>
                </a:schemeClr>
              </a:solidFill>
            </a:endParaRPr>
          </a:p>
          <a:p>
            <a:pPr lvl="1" eaLnBrk="1" fontAlgn="auto" hangingPunct="1">
              <a:spcAft>
                <a:spcPts val="0"/>
              </a:spcAft>
              <a:buFontTx/>
              <a:buNone/>
              <a:defRPr/>
            </a:pPr>
            <a:endParaRPr lang="en-US" b="1" dirty="0"/>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3">
            <a:extLst>
              <a:ext uri="{FF2B5EF4-FFF2-40B4-BE49-F238E27FC236}">
                <a16:creationId xmlns:a16="http://schemas.microsoft.com/office/drawing/2014/main" id="{45B917BD-B800-FD39-16AB-0D8661755EE0}"/>
              </a:ext>
            </a:extLst>
          </p:cNvPr>
          <p:cNvSpPr>
            <a:spLocks noGrp="1" noChangeArrowheads="1"/>
          </p:cNvSpPr>
          <p:nvPr>
            <p:ph type="body" sz="half" idx="1"/>
          </p:nvPr>
        </p:nvSpPr>
        <p:spPr>
          <a:xfrm>
            <a:off x="0" y="1971675"/>
            <a:ext cx="7421563" cy="3836988"/>
          </a:xfrm>
        </p:spPr>
        <p:txBody>
          <a:bodyPr rtlCol="0">
            <a:normAutofit/>
          </a:bodyPr>
          <a:lstStyle/>
          <a:p>
            <a:pPr marL="1828800" lvl="4" indent="0" eaLnBrk="1" fontAlgn="auto" hangingPunct="1">
              <a:spcAft>
                <a:spcPts val="1000"/>
              </a:spcAft>
              <a:buFontTx/>
              <a:buNone/>
              <a:defRPr/>
            </a:pPr>
            <a:endParaRPr lang="en-US" sz="1600" dirty="0">
              <a:solidFill>
                <a:schemeClr val="tx1">
                  <a:lumMod val="50000"/>
                  <a:lumOff val="50000"/>
                </a:schemeClr>
              </a:solidFill>
              <a:latin typeface="+mj-lt"/>
            </a:endParaRPr>
          </a:p>
          <a:p>
            <a:pPr lvl="1" eaLnBrk="1" fontAlgn="auto" hangingPunct="1">
              <a:spcAft>
                <a:spcPts val="1000"/>
              </a:spcAft>
              <a:defRPr/>
            </a:pPr>
            <a:r>
              <a:rPr lang="en-US" dirty="0"/>
              <a:t>Low Voltage Method</a:t>
            </a:r>
          </a:p>
          <a:p>
            <a:pPr lvl="1" eaLnBrk="1" fontAlgn="auto" hangingPunct="1">
              <a:spcAft>
                <a:spcPts val="1000"/>
              </a:spcAft>
              <a:defRPr/>
            </a:pPr>
            <a:r>
              <a:rPr lang="en-US" dirty="0"/>
              <a:t>Wet Sponge Pinhole Detection ( wet sponge &amp; squeeze out )</a:t>
            </a:r>
          </a:p>
          <a:p>
            <a:pPr lvl="1" eaLnBrk="1" fontAlgn="auto" hangingPunct="1">
              <a:spcAft>
                <a:spcPts val="0"/>
              </a:spcAft>
              <a:defRPr/>
            </a:pPr>
            <a:endParaRPr lang="en-US" dirty="0"/>
          </a:p>
        </p:txBody>
      </p:sp>
      <p:sp>
        <p:nvSpPr>
          <p:cNvPr id="2" name="TextBox 1">
            <a:extLst>
              <a:ext uri="{FF2B5EF4-FFF2-40B4-BE49-F238E27FC236}">
                <a16:creationId xmlns:a16="http://schemas.microsoft.com/office/drawing/2014/main" id="{F5627A1C-8AF9-AF81-2989-5A8AB106660E}"/>
              </a:ext>
            </a:extLst>
          </p:cNvPr>
          <p:cNvSpPr txBox="1"/>
          <p:nvPr/>
        </p:nvSpPr>
        <p:spPr>
          <a:xfrm>
            <a:off x="542925" y="1308100"/>
            <a:ext cx="4810125" cy="461963"/>
          </a:xfrm>
          <a:prstGeom prst="rect">
            <a:avLst/>
          </a:prstGeom>
          <a:noFill/>
        </p:spPr>
        <p:txBody>
          <a:bodyPr>
            <a:spAutoFit/>
          </a:bodyPr>
          <a:lstStyle/>
          <a:p>
            <a:pPr eaLnBrk="1" hangingPunct="1">
              <a:defRPr/>
            </a:pPr>
            <a:r>
              <a:rPr lang="en-US" dirty="0">
                <a:solidFill>
                  <a:srgbClr val="4D4D4D"/>
                </a:solidFill>
                <a:latin typeface="+mn-lt"/>
                <a:cs typeface="+mn-cs"/>
              </a:rPr>
              <a:t>Elcometer 270 Pinhole Detectors </a:t>
            </a:r>
          </a:p>
        </p:txBody>
      </p:sp>
      <p:pic>
        <p:nvPicPr>
          <p:cNvPr id="93188" name="Picture 7">
            <a:extLst>
              <a:ext uri="{FF2B5EF4-FFF2-40B4-BE49-F238E27FC236}">
                <a16:creationId xmlns:a16="http://schemas.microsoft.com/office/drawing/2014/main" id="{EAC9A5C1-78F1-2794-4C71-B207E0565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288" y="3446463"/>
            <a:ext cx="4597400" cy="253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9900"/>
                </a:solidFill>
                <a:miter lim="800000"/>
                <a:headEnd/>
                <a:tailEnd/>
              </a14:hiddenLine>
            </a:ext>
          </a:extLst>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3">
            <a:extLst>
              <a:ext uri="{FF2B5EF4-FFF2-40B4-BE49-F238E27FC236}">
                <a16:creationId xmlns:a16="http://schemas.microsoft.com/office/drawing/2014/main" id="{4704E35C-2DC9-DFDB-8196-DF1B71372C55}"/>
              </a:ext>
            </a:extLst>
          </p:cNvPr>
          <p:cNvSpPr>
            <a:spLocks noGrp="1" noChangeArrowheads="1"/>
          </p:cNvSpPr>
          <p:nvPr>
            <p:ph type="body" sz="half" idx="2"/>
          </p:nvPr>
        </p:nvSpPr>
        <p:spPr>
          <a:xfrm>
            <a:off x="533400" y="1752600"/>
            <a:ext cx="6934200" cy="4419600"/>
          </a:xfrm>
        </p:spPr>
        <p:txBody>
          <a:bodyPr rtlCol="0">
            <a:normAutofit/>
          </a:bodyPr>
          <a:lstStyle/>
          <a:p>
            <a:pPr marL="0" indent="0" eaLnBrk="1" fontAlgn="auto" hangingPunct="1">
              <a:spcAft>
                <a:spcPts val="0"/>
              </a:spcAft>
              <a:buFontTx/>
              <a:buNone/>
              <a:tabLst>
                <a:tab pos="355600" algn="l"/>
              </a:tabLst>
              <a:defRPr/>
            </a:pPr>
            <a:r>
              <a:rPr lang="en-GB" sz="2000" b="1" dirty="0">
                <a:latin typeface="+mj-lt"/>
              </a:rPr>
              <a:t>	</a:t>
            </a:r>
            <a:r>
              <a:rPr lang="en-GB" sz="2000" dirty="0">
                <a:solidFill>
                  <a:srgbClr val="4D4D4D"/>
                </a:solidFill>
              </a:rPr>
              <a:t>Summary - 270</a:t>
            </a:r>
          </a:p>
          <a:p>
            <a:pPr eaLnBrk="1" fontAlgn="auto" hangingPunct="1">
              <a:lnSpc>
                <a:spcPct val="20000"/>
              </a:lnSpc>
              <a:spcAft>
                <a:spcPts val="0"/>
              </a:spcAft>
              <a:defRPr/>
            </a:pPr>
            <a:endParaRPr lang="en-GB" sz="2000" dirty="0">
              <a:solidFill>
                <a:srgbClr val="4D4D4D"/>
              </a:solidFill>
            </a:endParaRPr>
          </a:p>
          <a:p>
            <a:pPr lvl="1" eaLnBrk="1" fontAlgn="auto" hangingPunct="1">
              <a:spcAft>
                <a:spcPts val="400"/>
              </a:spcAft>
              <a:defRPr/>
            </a:pPr>
            <a:r>
              <a:rPr lang="en-GB" dirty="0"/>
              <a:t>Suitable for non-conductive coatings on a conductive substrate</a:t>
            </a:r>
          </a:p>
          <a:p>
            <a:pPr lvl="1" eaLnBrk="1" fontAlgn="auto" hangingPunct="1">
              <a:spcAft>
                <a:spcPts val="400"/>
              </a:spcAft>
              <a:defRPr/>
            </a:pPr>
            <a:endParaRPr lang="en-GB" dirty="0"/>
          </a:p>
          <a:p>
            <a:pPr lvl="1" eaLnBrk="1" fontAlgn="auto" hangingPunct="1">
              <a:spcAft>
                <a:spcPts val="400"/>
              </a:spcAft>
              <a:defRPr/>
            </a:pPr>
            <a:r>
              <a:rPr lang="en-GB" dirty="0"/>
              <a:t>9V for coatings up to 300 µm</a:t>
            </a:r>
          </a:p>
          <a:p>
            <a:pPr lvl="1" eaLnBrk="1" fontAlgn="auto" hangingPunct="1">
              <a:spcAft>
                <a:spcPts val="400"/>
              </a:spcAft>
              <a:defRPr/>
            </a:pPr>
            <a:endParaRPr lang="en-GB" dirty="0"/>
          </a:p>
          <a:p>
            <a:pPr lvl="1" eaLnBrk="1" fontAlgn="auto" hangingPunct="1">
              <a:spcAft>
                <a:spcPts val="400"/>
              </a:spcAft>
              <a:defRPr/>
            </a:pPr>
            <a:r>
              <a:rPr lang="en-GB" dirty="0"/>
              <a:t>90V for coatings up to 500 µm</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7187" name="Rectangle 3">
            <a:extLst>
              <a:ext uri="{FF2B5EF4-FFF2-40B4-BE49-F238E27FC236}">
                <a16:creationId xmlns:a16="http://schemas.microsoft.com/office/drawing/2014/main" id="{62F46EF0-8A87-91F5-A71B-8240EB69A810}"/>
              </a:ext>
            </a:extLst>
          </p:cNvPr>
          <p:cNvSpPr>
            <a:spLocks noGrp="1" noChangeArrowheads="1"/>
          </p:cNvSpPr>
          <p:nvPr>
            <p:ph idx="1"/>
          </p:nvPr>
        </p:nvSpPr>
        <p:spPr>
          <a:xfrm>
            <a:off x="723900" y="1766888"/>
            <a:ext cx="7931150" cy="2266950"/>
          </a:xfrm>
        </p:spPr>
        <p:txBody>
          <a:bodyPr rtlCol="0">
            <a:normAutofit/>
          </a:bodyPr>
          <a:lstStyle/>
          <a:p>
            <a:pPr marL="92075" indent="0" eaLnBrk="1" fontAlgn="auto" hangingPunct="1">
              <a:spcAft>
                <a:spcPts val="0"/>
              </a:spcAft>
              <a:buFontTx/>
              <a:buNone/>
              <a:defRPr/>
            </a:pPr>
            <a:endParaRPr lang="en-GB" sz="2000" dirty="0">
              <a:solidFill>
                <a:srgbClr val="FF7A1F"/>
              </a:solidFill>
            </a:endParaRPr>
          </a:p>
          <a:p>
            <a:pPr marL="92075" indent="0" eaLnBrk="1" fontAlgn="auto" hangingPunct="1">
              <a:spcAft>
                <a:spcPts val="0"/>
              </a:spcAft>
              <a:buFontTx/>
              <a:buNone/>
              <a:defRPr/>
            </a:pPr>
            <a:endParaRPr lang="en-GB" sz="2000" dirty="0">
              <a:solidFill>
                <a:srgbClr val="4D4D4D"/>
              </a:solidFill>
              <a:latin typeface="+mj-lt"/>
            </a:endParaRPr>
          </a:p>
          <a:p>
            <a:pPr marL="92075" indent="0" eaLnBrk="1" fontAlgn="auto" hangingPunct="1">
              <a:spcAft>
                <a:spcPts val="0"/>
              </a:spcAft>
              <a:buFontTx/>
              <a:buNone/>
              <a:defRPr/>
            </a:pPr>
            <a:r>
              <a:rPr lang="en-GB" sz="2000" dirty="0">
                <a:solidFill>
                  <a:srgbClr val="4D4D4D"/>
                </a:solidFill>
              </a:rPr>
              <a:t>High Voltage Holiday Detection is a method of locating flaws in electrically insulating protective coatings on conductive substrates</a:t>
            </a:r>
            <a:r>
              <a:rPr lang="en-GB" sz="1800" dirty="0">
                <a:solidFill>
                  <a:srgbClr val="4D4D4D"/>
                </a:solidFill>
                <a:latin typeface="+mj-lt"/>
              </a:rPr>
              <a:t>. </a:t>
            </a:r>
          </a:p>
          <a:p>
            <a:pPr marL="92075" indent="0" eaLnBrk="1" fontAlgn="auto" hangingPunct="1">
              <a:spcAft>
                <a:spcPts val="0"/>
              </a:spcAft>
              <a:buFontTx/>
              <a:buNone/>
              <a:defRPr/>
            </a:pPr>
            <a:endParaRPr lang="en-GB" sz="1800" dirty="0">
              <a:solidFill>
                <a:srgbClr val="4D4D4D"/>
              </a:solidFill>
              <a:latin typeface="+mj-lt"/>
            </a:endParaRPr>
          </a:p>
          <a:p>
            <a:pPr marL="92075" indent="0" eaLnBrk="1" fontAlgn="auto" hangingPunct="1">
              <a:spcAft>
                <a:spcPts val="0"/>
              </a:spcAft>
              <a:buFontTx/>
              <a:buNone/>
              <a:defRPr/>
            </a:pPr>
            <a:endParaRPr lang="en-GB" sz="2000" dirty="0">
              <a:solidFill>
                <a:srgbClr val="FF7A1F"/>
              </a:solidFill>
            </a:endParaRPr>
          </a:p>
        </p:txBody>
      </p:sp>
      <p:sp>
        <p:nvSpPr>
          <p:cNvPr id="1117186" name="Rectangle 2">
            <a:extLst>
              <a:ext uri="{FF2B5EF4-FFF2-40B4-BE49-F238E27FC236}">
                <a16:creationId xmlns:a16="http://schemas.microsoft.com/office/drawing/2014/main" id="{3FF6B501-ACD3-E481-B291-DB0B23CD84F0}"/>
              </a:ext>
            </a:extLst>
          </p:cNvPr>
          <p:cNvSpPr>
            <a:spLocks noGrp="1" noChangeArrowheads="1"/>
          </p:cNvSpPr>
          <p:nvPr>
            <p:ph type="title" idx="4294967295"/>
          </p:nvPr>
        </p:nvSpPr>
        <p:spPr>
          <a:xfrm>
            <a:off x="192088" y="762000"/>
            <a:ext cx="8951912" cy="1074738"/>
          </a:xfrm>
        </p:spPr>
        <p:txBody>
          <a:bodyPr rtlCol="0">
            <a:normAutofit fontScale="90000"/>
          </a:bodyPr>
          <a:lstStyle/>
          <a:p>
            <a:pPr eaLnBrk="1" fontAlgn="auto" hangingPunct="1">
              <a:spcAft>
                <a:spcPts val="0"/>
              </a:spcAft>
              <a:defRPr/>
            </a:pPr>
            <a:br>
              <a:rPr lang="en-GB" altLang="en-US" sz="2400" dirty="0"/>
            </a:br>
            <a:br>
              <a:rPr lang="en-GB" altLang="en-US" sz="2400" dirty="0"/>
            </a:br>
            <a:r>
              <a:rPr lang="en-GB" altLang="en-US" sz="2000" dirty="0">
                <a:solidFill>
                  <a:srgbClr val="4D4D4D"/>
                </a:solidFill>
                <a:latin typeface="+mn-lt"/>
                <a:ea typeface="+mn-ea"/>
                <a:cs typeface="+mn-cs"/>
              </a:rPr>
              <a:t>High Voltage Holiday Detection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17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186" grpId="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7186" name="Rectangle 2">
            <a:extLst>
              <a:ext uri="{FF2B5EF4-FFF2-40B4-BE49-F238E27FC236}">
                <a16:creationId xmlns:a16="http://schemas.microsoft.com/office/drawing/2014/main" id="{211328E8-438B-EC16-25F1-03AB52129884}"/>
              </a:ext>
            </a:extLst>
          </p:cNvPr>
          <p:cNvSpPr>
            <a:spLocks noGrp="1" noChangeArrowheads="1"/>
          </p:cNvSpPr>
          <p:nvPr>
            <p:ph type="title" idx="4294967295"/>
          </p:nvPr>
        </p:nvSpPr>
        <p:spPr>
          <a:xfrm>
            <a:off x="192088" y="762000"/>
            <a:ext cx="8951912" cy="1074738"/>
          </a:xfrm>
        </p:spPr>
        <p:txBody>
          <a:bodyPr rtlCol="0">
            <a:normAutofit fontScale="90000"/>
          </a:bodyPr>
          <a:lstStyle/>
          <a:p>
            <a:pPr eaLnBrk="1" fontAlgn="auto" hangingPunct="1">
              <a:spcAft>
                <a:spcPts val="0"/>
              </a:spcAft>
              <a:defRPr/>
            </a:pPr>
            <a:br>
              <a:rPr lang="en-GB" altLang="en-US" sz="2400"/>
            </a:br>
            <a:br>
              <a:rPr lang="en-GB" altLang="en-US" sz="2400"/>
            </a:br>
            <a:endParaRPr lang="en-GB" altLang="en-US" sz="3600"/>
          </a:p>
        </p:txBody>
      </p:sp>
      <p:pic>
        <p:nvPicPr>
          <p:cNvPr id="96259" name="Picture 2" descr="http://thestar.blogs.com/.a/6a00d8341bf8f353ef015390fc53f2970b-pi">
            <a:extLst>
              <a:ext uri="{FF2B5EF4-FFF2-40B4-BE49-F238E27FC236}">
                <a16:creationId xmlns:a16="http://schemas.microsoft.com/office/drawing/2014/main" id="{D8F4E28F-E230-82DC-E6B4-8B94B19E0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38" y="996950"/>
            <a:ext cx="7410450"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17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186" grpId="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4355" name="Rectangle 3">
            <a:extLst>
              <a:ext uri="{FF2B5EF4-FFF2-40B4-BE49-F238E27FC236}">
                <a16:creationId xmlns:a16="http://schemas.microsoft.com/office/drawing/2014/main" id="{04419BF5-54FD-2CDC-1A71-87FE573EB977}"/>
              </a:ext>
            </a:extLst>
          </p:cNvPr>
          <p:cNvSpPr>
            <a:spLocks noGrp="1" noChangeArrowheads="1"/>
          </p:cNvSpPr>
          <p:nvPr>
            <p:ph idx="1"/>
          </p:nvPr>
        </p:nvSpPr>
        <p:spPr>
          <a:xfrm>
            <a:off x="219075" y="1285875"/>
            <a:ext cx="5927725" cy="4811713"/>
          </a:xfrm>
        </p:spPr>
        <p:txBody>
          <a:bodyPr rtlCol="0">
            <a:normAutofit/>
          </a:bodyPr>
          <a:lstStyle/>
          <a:p>
            <a:pPr marL="92075" indent="0" eaLnBrk="1" fontAlgn="auto" hangingPunct="1">
              <a:spcAft>
                <a:spcPts val="0"/>
              </a:spcAft>
              <a:buFontTx/>
              <a:buNone/>
              <a:defRPr/>
            </a:pPr>
            <a:endParaRPr lang="en-GB" sz="1800" i="1" dirty="0"/>
          </a:p>
          <a:p>
            <a:pPr marL="92075" indent="0" eaLnBrk="1" fontAlgn="auto" hangingPunct="1">
              <a:spcAft>
                <a:spcPts val="0"/>
              </a:spcAft>
              <a:buFontTx/>
              <a:buNone/>
              <a:defRPr/>
            </a:pPr>
            <a:r>
              <a:rPr lang="en-GB" sz="2000" dirty="0">
                <a:solidFill>
                  <a:srgbClr val="4D4D4D"/>
                </a:solidFill>
              </a:rPr>
              <a:t>Pulsed DC</a:t>
            </a:r>
          </a:p>
          <a:p>
            <a:pPr marL="92075" indent="0" eaLnBrk="1" fontAlgn="auto" hangingPunct="1">
              <a:spcAft>
                <a:spcPts val="0"/>
              </a:spcAft>
              <a:buFontTx/>
              <a:buNone/>
              <a:defRPr/>
            </a:pPr>
            <a:r>
              <a:rPr lang="en-GB" sz="2000" dirty="0">
                <a:solidFill>
                  <a:srgbClr val="4D4D4D"/>
                </a:solidFill>
              </a:rPr>
              <a:t>The Elcometer 280 operates using this principle</a:t>
            </a:r>
          </a:p>
          <a:p>
            <a:pPr marL="92075" indent="0" eaLnBrk="1" fontAlgn="auto" hangingPunct="1">
              <a:spcAft>
                <a:spcPts val="0"/>
              </a:spcAft>
              <a:buFontTx/>
              <a:buNone/>
              <a:defRPr/>
            </a:pPr>
            <a:endParaRPr lang="en-GB" sz="2000" dirty="0">
              <a:solidFill>
                <a:srgbClr val="4D4D4D"/>
              </a:solidFill>
            </a:endParaRPr>
          </a:p>
          <a:p>
            <a:pPr marL="92075" indent="0" eaLnBrk="1" fontAlgn="auto" hangingPunct="1">
              <a:spcAft>
                <a:spcPts val="0"/>
              </a:spcAft>
              <a:buFontTx/>
              <a:buNone/>
              <a:defRPr/>
            </a:pPr>
            <a:endParaRPr lang="en-GB" sz="2000" dirty="0">
              <a:solidFill>
                <a:srgbClr val="4D4D4D"/>
              </a:solidFill>
            </a:endParaRPr>
          </a:p>
          <a:p>
            <a:pPr marL="92075" indent="0" eaLnBrk="1" fontAlgn="auto" hangingPunct="1">
              <a:spcAft>
                <a:spcPts val="0"/>
              </a:spcAft>
              <a:buFontTx/>
              <a:buNone/>
              <a:defRPr/>
            </a:pPr>
            <a:endParaRPr lang="en-GB" sz="2000" dirty="0">
              <a:solidFill>
                <a:srgbClr val="4D4D4D"/>
              </a:solidFill>
            </a:endParaRPr>
          </a:p>
          <a:p>
            <a:pPr marL="92075" indent="0" eaLnBrk="1" fontAlgn="auto" hangingPunct="1">
              <a:spcAft>
                <a:spcPts val="0"/>
              </a:spcAft>
              <a:buFontTx/>
              <a:buNone/>
              <a:defRPr/>
            </a:pPr>
            <a:endParaRPr lang="en-GB" sz="2000" dirty="0">
              <a:solidFill>
                <a:srgbClr val="4D4D4D"/>
              </a:solidFill>
            </a:endParaRPr>
          </a:p>
          <a:p>
            <a:pPr marL="92075" indent="0" eaLnBrk="1" fontAlgn="auto" hangingPunct="1">
              <a:spcAft>
                <a:spcPts val="0"/>
              </a:spcAft>
              <a:buFontTx/>
              <a:buNone/>
              <a:defRPr/>
            </a:pPr>
            <a:endParaRPr lang="en-GB" sz="2000" dirty="0">
              <a:solidFill>
                <a:srgbClr val="4D4D4D"/>
              </a:solidFill>
            </a:endParaRPr>
          </a:p>
          <a:p>
            <a:pPr marL="92075" indent="0" eaLnBrk="1" fontAlgn="auto" hangingPunct="1">
              <a:spcAft>
                <a:spcPts val="0"/>
              </a:spcAft>
              <a:buFontTx/>
              <a:buNone/>
              <a:defRPr/>
            </a:pPr>
            <a:r>
              <a:rPr lang="en-GB" sz="2000" dirty="0">
                <a:solidFill>
                  <a:srgbClr val="4D4D4D"/>
                </a:solidFill>
              </a:rPr>
              <a:t>Continuous DC </a:t>
            </a:r>
          </a:p>
          <a:p>
            <a:pPr marL="92075" indent="0" eaLnBrk="1" fontAlgn="auto" hangingPunct="1">
              <a:spcAft>
                <a:spcPts val="0"/>
              </a:spcAft>
              <a:buFontTx/>
              <a:buNone/>
              <a:defRPr/>
            </a:pPr>
            <a:r>
              <a:rPr lang="en-GB" sz="2000" dirty="0">
                <a:solidFill>
                  <a:srgbClr val="4D4D4D"/>
                </a:solidFill>
              </a:rPr>
              <a:t>The Elcometer 236 and 266 operate using this principle</a:t>
            </a:r>
          </a:p>
          <a:p>
            <a:pPr marL="92075" indent="0" eaLnBrk="1" fontAlgn="auto" hangingPunct="1">
              <a:spcAft>
                <a:spcPts val="0"/>
              </a:spcAft>
              <a:buFontTx/>
              <a:buNone/>
              <a:defRPr/>
            </a:pPr>
            <a:endParaRPr lang="en-GB" sz="1800" dirty="0">
              <a:solidFill>
                <a:srgbClr val="4D4D4D"/>
              </a:solidFill>
              <a:latin typeface="+mj-lt"/>
            </a:endParaRPr>
          </a:p>
          <a:p>
            <a:pPr marL="92075" indent="0" eaLnBrk="1" fontAlgn="auto" hangingPunct="1">
              <a:spcAft>
                <a:spcPts val="0"/>
              </a:spcAft>
              <a:buFontTx/>
              <a:buNone/>
              <a:defRPr/>
            </a:pPr>
            <a:endParaRPr lang="en-GB" sz="1800" dirty="0">
              <a:solidFill>
                <a:srgbClr val="4D4D4D"/>
              </a:solidFill>
              <a:latin typeface="+mj-lt"/>
            </a:endParaRPr>
          </a:p>
        </p:txBody>
      </p:sp>
      <p:sp>
        <p:nvSpPr>
          <p:cNvPr id="278530" name="Rectangle 2">
            <a:extLst>
              <a:ext uri="{FF2B5EF4-FFF2-40B4-BE49-F238E27FC236}">
                <a16:creationId xmlns:a16="http://schemas.microsoft.com/office/drawing/2014/main" id="{09439B35-3E0D-9B6F-7ADF-50DEDAD6DAA3}"/>
              </a:ext>
            </a:extLst>
          </p:cNvPr>
          <p:cNvSpPr>
            <a:spLocks noGrp="1" noChangeArrowheads="1"/>
          </p:cNvSpPr>
          <p:nvPr>
            <p:ph type="title" idx="4294967295"/>
          </p:nvPr>
        </p:nvSpPr>
        <p:spPr>
          <a:xfrm>
            <a:off x="192088" y="179388"/>
            <a:ext cx="8951912" cy="1074737"/>
          </a:xfrm>
        </p:spPr>
        <p:txBody>
          <a:bodyPr rtlCol="0">
            <a:normAutofit/>
          </a:bodyPr>
          <a:lstStyle/>
          <a:p>
            <a:pPr eaLnBrk="1" fontAlgn="auto" hangingPunct="1">
              <a:spcAft>
                <a:spcPts val="0"/>
              </a:spcAft>
              <a:defRPr/>
            </a:pPr>
            <a:br>
              <a:rPr lang="en-GB" altLang="en-US" sz="2400" dirty="0"/>
            </a:br>
            <a:r>
              <a:rPr lang="en-GB" altLang="en-US" sz="2000" dirty="0">
                <a:solidFill>
                  <a:srgbClr val="4D4D4D"/>
                </a:solidFill>
                <a:latin typeface="+mn-lt"/>
                <a:ea typeface="+mn-ea"/>
                <a:cs typeface="+mn-cs"/>
              </a:rPr>
              <a:t>Pulsed DC &amp; Continuous DC Explained</a:t>
            </a:r>
          </a:p>
        </p:txBody>
      </p:sp>
      <p:grpSp>
        <p:nvGrpSpPr>
          <p:cNvPr id="2" name="Group 29">
            <a:extLst>
              <a:ext uri="{FF2B5EF4-FFF2-40B4-BE49-F238E27FC236}">
                <a16:creationId xmlns:a16="http://schemas.microsoft.com/office/drawing/2014/main" id="{C0D818C3-18CA-646A-FBD9-BFD49931A338}"/>
              </a:ext>
            </a:extLst>
          </p:cNvPr>
          <p:cNvGrpSpPr>
            <a:grpSpLocks/>
          </p:cNvGrpSpPr>
          <p:nvPr/>
        </p:nvGrpSpPr>
        <p:grpSpPr bwMode="auto">
          <a:xfrm>
            <a:off x="6276975" y="1855788"/>
            <a:ext cx="2651125" cy="1395412"/>
            <a:chOff x="125" y="2166"/>
            <a:chExt cx="2379" cy="1406"/>
          </a:xfrm>
        </p:grpSpPr>
        <p:grpSp>
          <p:nvGrpSpPr>
            <p:cNvPr id="97296" name="Group 6">
              <a:extLst>
                <a:ext uri="{FF2B5EF4-FFF2-40B4-BE49-F238E27FC236}">
                  <a16:creationId xmlns:a16="http://schemas.microsoft.com/office/drawing/2014/main" id="{EFD26EB6-707E-DA6C-25B5-181BA74DFE4A}"/>
                </a:ext>
              </a:extLst>
            </p:cNvPr>
            <p:cNvGrpSpPr>
              <a:grpSpLocks/>
            </p:cNvGrpSpPr>
            <p:nvPr/>
          </p:nvGrpSpPr>
          <p:grpSpPr bwMode="auto">
            <a:xfrm>
              <a:off x="125" y="2166"/>
              <a:ext cx="2379" cy="1406"/>
              <a:chOff x="125" y="2166"/>
              <a:chExt cx="2379" cy="1406"/>
            </a:xfrm>
          </p:grpSpPr>
          <p:sp>
            <p:nvSpPr>
              <p:cNvPr id="97315" name="Line 7">
                <a:extLst>
                  <a:ext uri="{FF2B5EF4-FFF2-40B4-BE49-F238E27FC236}">
                    <a16:creationId xmlns:a16="http://schemas.microsoft.com/office/drawing/2014/main" id="{2BD0740D-F2A4-F411-5654-0095D64B175C}"/>
                  </a:ext>
                </a:extLst>
              </p:cNvPr>
              <p:cNvSpPr>
                <a:spLocks noChangeShapeType="1"/>
              </p:cNvSpPr>
              <p:nvPr/>
            </p:nvSpPr>
            <p:spPr bwMode="auto">
              <a:xfrm>
                <a:off x="422" y="2170"/>
                <a:ext cx="0" cy="11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16" name="Line 8">
                <a:extLst>
                  <a:ext uri="{FF2B5EF4-FFF2-40B4-BE49-F238E27FC236}">
                    <a16:creationId xmlns:a16="http://schemas.microsoft.com/office/drawing/2014/main" id="{87459F42-A19F-842A-61B5-3265F2AF7B9F}"/>
                  </a:ext>
                </a:extLst>
              </p:cNvPr>
              <p:cNvSpPr>
                <a:spLocks noChangeShapeType="1"/>
              </p:cNvSpPr>
              <p:nvPr/>
            </p:nvSpPr>
            <p:spPr bwMode="auto">
              <a:xfrm flipV="1">
                <a:off x="422" y="3324"/>
                <a:ext cx="208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17" name="Text Box 9">
                <a:extLst>
                  <a:ext uri="{FF2B5EF4-FFF2-40B4-BE49-F238E27FC236}">
                    <a16:creationId xmlns:a16="http://schemas.microsoft.com/office/drawing/2014/main" id="{0A82B72B-AB2E-FC9D-5953-F9B351E07D7C}"/>
                  </a:ext>
                </a:extLst>
              </p:cNvPr>
              <p:cNvSpPr txBox="1">
                <a:spLocks noChangeArrowheads="1"/>
              </p:cNvSpPr>
              <p:nvPr/>
            </p:nvSpPr>
            <p:spPr bwMode="auto">
              <a:xfrm rot="10800000">
                <a:off x="125" y="2166"/>
                <a:ext cx="275" cy="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50000"/>
                  </a:spcBef>
                  <a:buClrTx/>
                  <a:buFontTx/>
                  <a:buNone/>
                </a:pPr>
                <a:r>
                  <a:rPr lang="en-GB" altLang="en-US" sz="800">
                    <a:latin typeface="Arial" panose="020B0604020202020204" pitchFamily="34" charset="0"/>
                  </a:rPr>
                  <a:t>Voltage Applied</a:t>
                </a:r>
                <a:endParaRPr lang="en-US" altLang="en-US" sz="800">
                  <a:latin typeface="Arial" panose="020B0604020202020204" pitchFamily="34" charset="0"/>
                </a:endParaRPr>
              </a:p>
            </p:txBody>
          </p:sp>
          <p:sp>
            <p:nvSpPr>
              <p:cNvPr id="97318" name="Text Box 10">
                <a:extLst>
                  <a:ext uri="{FF2B5EF4-FFF2-40B4-BE49-F238E27FC236}">
                    <a16:creationId xmlns:a16="http://schemas.microsoft.com/office/drawing/2014/main" id="{753C9E19-1109-F46C-493F-3C742BBA4A87}"/>
                  </a:ext>
                </a:extLst>
              </p:cNvPr>
              <p:cNvSpPr txBox="1">
                <a:spLocks noChangeArrowheads="1"/>
              </p:cNvSpPr>
              <p:nvPr/>
            </p:nvSpPr>
            <p:spPr bwMode="auto">
              <a:xfrm>
                <a:off x="873" y="3356"/>
                <a:ext cx="92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50000"/>
                  </a:spcBef>
                  <a:buClrTx/>
                  <a:buFontTx/>
                  <a:buNone/>
                </a:pPr>
                <a:r>
                  <a:rPr lang="en-GB" altLang="en-US" sz="800">
                    <a:latin typeface="Arial" panose="020B0604020202020204" pitchFamily="34" charset="0"/>
                  </a:rPr>
                  <a:t>Time</a:t>
                </a:r>
                <a:endParaRPr lang="en-US" altLang="en-US" sz="800">
                  <a:latin typeface="Arial" panose="020B0604020202020204" pitchFamily="34" charset="0"/>
                </a:endParaRPr>
              </a:p>
            </p:txBody>
          </p:sp>
        </p:grpSp>
        <p:grpSp>
          <p:nvGrpSpPr>
            <p:cNvPr id="97297" name="Group 11">
              <a:extLst>
                <a:ext uri="{FF2B5EF4-FFF2-40B4-BE49-F238E27FC236}">
                  <a16:creationId xmlns:a16="http://schemas.microsoft.com/office/drawing/2014/main" id="{37337033-9864-546B-A855-8989F121CDBA}"/>
                </a:ext>
              </a:extLst>
            </p:cNvPr>
            <p:cNvGrpSpPr>
              <a:grpSpLocks/>
            </p:cNvGrpSpPr>
            <p:nvPr/>
          </p:nvGrpSpPr>
          <p:grpSpPr bwMode="auto">
            <a:xfrm>
              <a:off x="425" y="2620"/>
              <a:ext cx="2075" cy="705"/>
              <a:chOff x="425" y="2620"/>
              <a:chExt cx="2075" cy="705"/>
            </a:xfrm>
          </p:grpSpPr>
          <p:sp>
            <p:nvSpPr>
              <p:cNvPr id="97298" name="Line 12">
                <a:extLst>
                  <a:ext uri="{FF2B5EF4-FFF2-40B4-BE49-F238E27FC236}">
                    <a16:creationId xmlns:a16="http://schemas.microsoft.com/office/drawing/2014/main" id="{54E6B562-98A3-C178-CF86-11A3B72C7F47}"/>
                  </a:ext>
                </a:extLst>
              </p:cNvPr>
              <p:cNvSpPr>
                <a:spLocks noChangeShapeType="1"/>
              </p:cNvSpPr>
              <p:nvPr/>
            </p:nvSpPr>
            <p:spPr bwMode="auto">
              <a:xfrm>
                <a:off x="425" y="3325"/>
                <a:ext cx="240" cy="0"/>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299" name="Line 13">
                <a:extLst>
                  <a:ext uri="{FF2B5EF4-FFF2-40B4-BE49-F238E27FC236}">
                    <a16:creationId xmlns:a16="http://schemas.microsoft.com/office/drawing/2014/main" id="{51DF6FC9-5868-D3D8-C829-D689B9ADA2E8}"/>
                  </a:ext>
                </a:extLst>
              </p:cNvPr>
              <p:cNvSpPr>
                <a:spLocks noChangeShapeType="1"/>
              </p:cNvSpPr>
              <p:nvPr/>
            </p:nvSpPr>
            <p:spPr bwMode="auto">
              <a:xfrm flipV="1">
                <a:off x="661" y="2620"/>
                <a:ext cx="0" cy="701"/>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00" name="Line 14">
                <a:extLst>
                  <a:ext uri="{FF2B5EF4-FFF2-40B4-BE49-F238E27FC236}">
                    <a16:creationId xmlns:a16="http://schemas.microsoft.com/office/drawing/2014/main" id="{F5D1A145-5458-63DB-8171-9E92816DAF7B}"/>
                  </a:ext>
                </a:extLst>
              </p:cNvPr>
              <p:cNvSpPr>
                <a:spLocks noChangeShapeType="1"/>
              </p:cNvSpPr>
              <p:nvPr/>
            </p:nvSpPr>
            <p:spPr bwMode="auto">
              <a:xfrm>
                <a:off x="658" y="2621"/>
                <a:ext cx="240" cy="0"/>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01" name="Line 15">
                <a:extLst>
                  <a:ext uri="{FF2B5EF4-FFF2-40B4-BE49-F238E27FC236}">
                    <a16:creationId xmlns:a16="http://schemas.microsoft.com/office/drawing/2014/main" id="{761E4CCE-E1FC-E026-4FCB-0C1BF390116D}"/>
                  </a:ext>
                </a:extLst>
              </p:cNvPr>
              <p:cNvSpPr>
                <a:spLocks noChangeShapeType="1"/>
              </p:cNvSpPr>
              <p:nvPr/>
            </p:nvSpPr>
            <p:spPr bwMode="auto">
              <a:xfrm flipV="1">
                <a:off x="893" y="2620"/>
                <a:ext cx="0" cy="701"/>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02" name="Line 16">
                <a:extLst>
                  <a:ext uri="{FF2B5EF4-FFF2-40B4-BE49-F238E27FC236}">
                    <a16:creationId xmlns:a16="http://schemas.microsoft.com/office/drawing/2014/main" id="{3BFE25AD-7290-CEC9-43D1-505C52A17184}"/>
                  </a:ext>
                </a:extLst>
              </p:cNvPr>
              <p:cNvSpPr>
                <a:spLocks noChangeShapeType="1"/>
              </p:cNvSpPr>
              <p:nvPr/>
            </p:nvSpPr>
            <p:spPr bwMode="auto">
              <a:xfrm>
                <a:off x="891" y="3321"/>
                <a:ext cx="240" cy="0"/>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03" name="Line 17">
                <a:extLst>
                  <a:ext uri="{FF2B5EF4-FFF2-40B4-BE49-F238E27FC236}">
                    <a16:creationId xmlns:a16="http://schemas.microsoft.com/office/drawing/2014/main" id="{4876ED59-9BED-553C-BE4E-926ED39D391C}"/>
                  </a:ext>
                </a:extLst>
              </p:cNvPr>
              <p:cNvSpPr>
                <a:spLocks noChangeShapeType="1"/>
              </p:cNvSpPr>
              <p:nvPr/>
            </p:nvSpPr>
            <p:spPr bwMode="auto">
              <a:xfrm flipV="1">
                <a:off x="1123" y="2620"/>
                <a:ext cx="0" cy="701"/>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04" name="Line 18">
                <a:extLst>
                  <a:ext uri="{FF2B5EF4-FFF2-40B4-BE49-F238E27FC236}">
                    <a16:creationId xmlns:a16="http://schemas.microsoft.com/office/drawing/2014/main" id="{642F6F93-8A5E-0310-031D-69907249393D}"/>
                  </a:ext>
                </a:extLst>
              </p:cNvPr>
              <p:cNvSpPr>
                <a:spLocks noChangeShapeType="1"/>
              </p:cNvSpPr>
              <p:nvPr/>
            </p:nvSpPr>
            <p:spPr bwMode="auto">
              <a:xfrm>
                <a:off x="1117" y="2621"/>
                <a:ext cx="240" cy="0"/>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05" name="Line 19">
                <a:extLst>
                  <a:ext uri="{FF2B5EF4-FFF2-40B4-BE49-F238E27FC236}">
                    <a16:creationId xmlns:a16="http://schemas.microsoft.com/office/drawing/2014/main" id="{BB7DB9F2-F633-9E7D-F434-1BBB9420542C}"/>
                  </a:ext>
                </a:extLst>
              </p:cNvPr>
              <p:cNvSpPr>
                <a:spLocks noChangeShapeType="1"/>
              </p:cNvSpPr>
              <p:nvPr/>
            </p:nvSpPr>
            <p:spPr bwMode="auto">
              <a:xfrm flipV="1">
                <a:off x="1352" y="2620"/>
                <a:ext cx="0" cy="701"/>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06" name="Line 20">
                <a:extLst>
                  <a:ext uri="{FF2B5EF4-FFF2-40B4-BE49-F238E27FC236}">
                    <a16:creationId xmlns:a16="http://schemas.microsoft.com/office/drawing/2014/main" id="{28045713-C6E0-D767-EADB-F37B5852F80A}"/>
                  </a:ext>
                </a:extLst>
              </p:cNvPr>
              <p:cNvSpPr>
                <a:spLocks noChangeShapeType="1"/>
              </p:cNvSpPr>
              <p:nvPr/>
            </p:nvSpPr>
            <p:spPr bwMode="auto">
              <a:xfrm>
                <a:off x="1348" y="3322"/>
                <a:ext cx="240" cy="0"/>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07" name="Line 21">
                <a:extLst>
                  <a:ext uri="{FF2B5EF4-FFF2-40B4-BE49-F238E27FC236}">
                    <a16:creationId xmlns:a16="http://schemas.microsoft.com/office/drawing/2014/main" id="{82180DCA-3335-2C4E-A918-5508B407FF29}"/>
                  </a:ext>
                </a:extLst>
              </p:cNvPr>
              <p:cNvSpPr>
                <a:spLocks noChangeShapeType="1"/>
              </p:cNvSpPr>
              <p:nvPr/>
            </p:nvSpPr>
            <p:spPr bwMode="auto">
              <a:xfrm flipV="1">
                <a:off x="1580" y="2621"/>
                <a:ext cx="0" cy="701"/>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08" name="Line 22">
                <a:extLst>
                  <a:ext uri="{FF2B5EF4-FFF2-40B4-BE49-F238E27FC236}">
                    <a16:creationId xmlns:a16="http://schemas.microsoft.com/office/drawing/2014/main" id="{34872D17-984C-2476-6412-49C19BF9B75B}"/>
                  </a:ext>
                </a:extLst>
              </p:cNvPr>
              <p:cNvSpPr>
                <a:spLocks noChangeShapeType="1"/>
              </p:cNvSpPr>
              <p:nvPr/>
            </p:nvSpPr>
            <p:spPr bwMode="auto">
              <a:xfrm>
                <a:off x="1574" y="2622"/>
                <a:ext cx="240" cy="0"/>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09" name="Line 23">
                <a:extLst>
                  <a:ext uri="{FF2B5EF4-FFF2-40B4-BE49-F238E27FC236}">
                    <a16:creationId xmlns:a16="http://schemas.microsoft.com/office/drawing/2014/main" id="{5088B9B2-6BC4-F94D-2A88-2648972746C1}"/>
                  </a:ext>
                </a:extLst>
              </p:cNvPr>
              <p:cNvSpPr>
                <a:spLocks noChangeShapeType="1"/>
              </p:cNvSpPr>
              <p:nvPr/>
            </p:nvSpPr>
            <p:spPr bwMode="auto">
              <a:xfrm flipV="1">
                <a:off x="1809" y="2621"/>
                <a:ext cx="0" cy="701"/>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10" name="Line 24">
                <a:extLst>
                  <a:ext uri="{FF2B5EF4-FFF2-40B4-BE49-F238E27FC236}">
                    <a16:creationId xmlns:a16="http://schemas.microsoft.com/office/drawing/2014/main" id="{30648D28-4EE2-6369-9B59-749B4B7A7C49}"/>
                  </a:ext>
                </a:extLst>
              </p:cNvPr>
              <p:cNvSpPr>
                <a:spLocks noChangeShapeType="1"/>
              </p:cNvSpPr>
              <p:nvPr/>
            </p:nvSpPr>
            <p:spPr bwMode="auto">
              <a:xfrm>
                <a:off x="1804" y="3322"/>
                <a:ext cx="240" cy="0"/>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11" name="Line 25">
                <a:extLst>
                  <a:ext uri="{FF2B5EF4-FFF2-40B4-BE49-F238E27FC236}">
                    <a16:creationId xmlns:a16="http://schemas.microsoft.com/office/drawing/2014/main" id="{CEE71DDC-D0CA-FC09-22EA-67C7C36623E4}"/>
                  </a:ext>
                </a:extLst>
              </p:cNvPr>
              <p:cNvSpPr>
                <a:spLocks noChangeShapeType="1"/>
              </p:cNvSpPr>
              <p:nvPr/>
            </p:nvSpPr>
            <p:spPr bwMode="auto">
              <a:xfrm flipV="1">
                <a:off x="2036" y="2621"/>
                <a:ext cx="0" cy="701"/>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12" name="Line 26">
                <a:extLst>
                  <a:ext uri="{FF2B5EF4-FFF2-40B4-BE49-F238E27FC236}">
                    <a16:creationId xmlns:a16="http://schemas.microsoft.com/office/drawing/2014/main" id="{8F0F8F85-3B7F-D026-45EA-945B033E25C6}"/>
                  </a:ext>
                </a:extLst>
              </p:cNvPr>
              <p:cNvSpPr>
                <a:spLocks noChangeShapeType="1"/>
              </p:cNvSpPr>
              <p:nvPr/>
            </p:nvSpPr>
            <p:spPr bwMode="auto">
              <a:xfrm>
                <a:off x="2030" y="2622"/>
                <a:ext cx="240" cy="0"/>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13" name="Line 27">
                <a:extLst>
                  <a:ext uri="{FF2B5EF4-FFF2-40B4-BE49-F238E27FC236}">
                    <a16:creationId xmlns:a16="http://schemas.microsoft.com/office/drawing/2014/main" id="{CF68240D-A010-F646-3EB9-35E9F6B6EAD9}"/>
                  </a:ext>
                </a:extLst>
              </p:cNvPr>
              <p:cNvSpPr>
                <a:spLocks noChangeShapeType="1"/>
              </p:cNvSpPr>
              <p:nvPr/>
            </p:nvSpPr>
            <p:spPr bwMode="auto">
              <a:xfrm flipV="1">
                <a:off x="2265" y="2621"/>
                <a:ext cx="0" cy="701"/>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314" name="Line 28">
                <a:extLst>
                  <a:ext uri="{FF2B5EF4-FFF2-40B4-BE49-F238E27FC236}">
                    <a16:creationId xmlns:a16="http://schemas.microsoft.com/office/drawing/2014/main" id="{D4B2A41A-5F00-6888-84FD-67D2E7E56346}"/>
                  </a:ext>
                </a:extLst>
              </p:cNvPr>
              <p:cNvSpPr>
                <a:spLocks noChangeShapeType="1"/>
              </p:cNvSpPr>
              <p:nvPr/>
            </p:nvSpPr>
            <p:spPr bwMode="auto">
              <a:xfrm>
                <a:off x="2260" y="3322"/>
                <a:ext cx="240" cy="0"/>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grpSp>
      </p:grpSp>
      <p:grpSp>
        <p:nvGrpSpPr>
          <p:cNvPr id="5" name="Group 41">
            <a:extLst>
              <a:ext uri="{FF2B5EF4-FFF2-40B4-BE49-F238E27FC236}">
                <a16:creationId xmlns:a16="http://schemas.microsoft.com/office/drawing/2014/main" id="{43BBDF0B-D57E-F057-EDA8-43BE0DD1EAC2}"/>
              </a:ext>
            </a:extLst>
          </p:cNvPr>
          <p:cNvGrpSpPr>
            <a:grpSpLocks/>
          </p:cNvGrpSpPr>
          <p:nvPr/>
        </p:nvGrpSpPr>
        <p:grpSpPr bwMode="auto">
          <a:xfrm>
            <a:off x="6278563" y="4230688"/>
            <a:ext cx="2611437" cy="1771650"/>
            <a:chOff x="122" y="2167"/>
            <a:chExt cx="2382" cy="1352"/>
          </a:xfrm>
        </p:grpSpPr>
        <p:grpSp>
          <p:nvGrpSpPr>
            <p:cNvPr id="97286" name="Group 31">
              <a:extLst>
                <a:ext uri="{FF2B5EF4-FFF2-40B4-BE49-F238E27FC236}">
                  <a16:creationId xmlns:a16="http://schemas.microsoft.com/office/drawing/2014/main" id="{FA5D3DFB-2863-B595-279B-C1D397298AC9}"/>
                </a:ext>
              </a:extLst>
            </p:cNvPr>
            <p:cNvGrpSpPr>
              <a:grpSpLocks/>
            </p:cNvGrpSpPr>
            <p:nvPr/>
          </p:nvGrpSpPr>
          <p:grpSpPr bwMode="auto">
            <a:xfrm>
              <a:off x="122" y="2167"/>
              <a:ext cx="2382" cy="1352"/>
              <a:chOff x="122" y="2167"/>
              <a:chExt cx="2382" cy="1352"/>
            </a:xfrm>
          </p:grpSpPr>
          <p:sp>
            <p:nvSpPr>
              <p:cNvPr id="97292" name="Line 32">
                <a:extLst>
                  <a:ext uri="{FF2B5EF4-FFF2-40B4-BE49-F238E27FC236}">
                    <a16:creationId xmlns:a16="http://schemas.microsoft.com/office/drawing/2014/main" id="{063E0853-BBA5-E94E-B2B5-3A7A1F558F32}"/>
                  </a:ext>
                </a:extLst>
              </p:cNvPr>
              <p:cNvSpPr>
                <a:spLocks noChangeShapeType="1"/>
              </p:cNvSpPr>
              <p:nvPr/>
            </p:nvSpPr>
            <p:spPr bwMode="auto">
              <a:xfrm>
                <a:off x="422" y="2170"/>
                <a:ext cx="0" cy="11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293" name="Line 33">
                <a:extLst>
                  <a:ext uri="{FF2B5EF4-FFF2-40B4-BE49-F238E27FC236}">
                    <a16:creationId xmlns:a16="http://schemas.microsoft.com/office/drawing/2014/main" id="{22622C5F-97C0-7595-A4D2-03D0392AB3AE}"/>
                  </a:ext>
                </a:extLst>
              </p:cNvPr>
              <p:cNvSpPr>
                <a:spLocks noChangeShapeType="1"/>
              </p:cNvSpPr>
              <p:nvPr/>
            </p:nvSpPr>
            <p:spPr bwMode="auto">
              <a:xfrm flipV="1">
                <a:off x="422" y="3324"/>
                <a:ext cx="208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294" name="Text Box 34">
                <a:extLst>
                  <a:ext uri="{FF2B5EF4-FFF2-40B4-BE49-F238E27FC236}">
                    <a16:creationId xmlns:a16="http://schemas.microsoft.com/office/drawing/2014/main" id="{5D30146A-6A12-6D4F-B2F1-0A0C07E3B895}"/>
                  </a:ext>
                </a:extLst>
              </p:cNvPr>
              <p:cNvSpPr txBox="1">
                <a:spLocks noChangeArrowheads="1"/>
              </p:cNvSpPr>
              <p:nvPr/>
            </p:nvSpPr>
            <p:spPr bwMode="auto">
              <a:xfrm rot="10800000">
                <a:off x="122" y="2167"/>
                <a:ext cx="280"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50000"/>
                  </a:spcBef>
                  <a:buClrTx/>
                  <a:buFontTx/>
                  <a:buNone/>
                </a:pPr>
                <a:r>
                  <a:rPr lang="en-GB" altLang="en-US" sz="800">
                    <a:latin typeface="Arial" panose="020B0604020202020204" pitchFamily="34" charset="0"/>
                  </a:rPr>
                  <a:t>Voltage Applied</a:t>
                </a:r>
                <a:endParaRPr lang="en-US" altLang="en-US" sz="800">
                  <a:latin typeface="Arial" panose="020B0604020202020204" pitchFamily="34" charset="0"/>
                </a:endParaRPr>
              </a:p>
            </p:txBody>
          </p:sp>
          <p:sp>
            <p:nvSpPr>
              <p:cNvPr id="97295" name="Text Box 35">
                <a:extLst>
                  <a:ext uri="{FF2B5EF4-FFF2-40B4-BE49-F238E27FC236}">
                    <a16:creationId xmlns:a16="http://schemas.microsoft.com/office/drawing/2014/main" id="{C0627E5B-689D-1817-DCE5-C854757D63E3}"/>
                  </a:ext>
                </a:extLst>
              </p:cNvPr>
              <p:cNvSpPr txBox="1">
                <a:spLocks noChangeArrowheads="1"/>
              </p:cNvSpPr>
              <p:nvPr/>
            </p:nvSpPr>
            <p:spPr bwMode="auto">
              <a:xfrm>
                <a:off x="872" y="3356"/>
                <a:ext cx="92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eaLnBrk="1" hangingPunct="1">
                  <a:spcBef>
                    <a:spcPct val="50000"/>
                  </a:spcBef>
                  <a:buClrTx/>
                  <a:buFontTx/>
                  <a:buNone/>
                </a:pPr>
                <a:r>
                  <a:rPr lang="en-GB" altLang="en-US" sz="800">
                    <a:latin typeface="Arial" panose="020B0604020202020204" pitchFamily="34" charset="0"/>
                  </a:rPr>
                  <a:t>Time</a:t>
                </a:r>
                <a:endParaRPr lang="en-US" altLang="en-US" sz="800">
                  <a:latin typeface="Arial" panose="020B0604020202020204" pitchFamily="34" charset="0"/>
                </a:endParaRPr>
              </a:p>
            </p:txBody>
          </p:sp>
        </p:grpSp>
        <p:grpSp>
          <p:nvGrpSpPr>
            <p:cNvPr id="97287" name="Group 36">
              <a:extLst>
                <a:ext uri="{FF2B5EF4-FFF2-40B4-BE49-F238E27FC236}">
                  <a16:creationId xmlns:a16="http://schemas.microsoft.com/office/drawing/2014/main" id="{AA9DE93E-2837-A5F6-E4F2-83B37361DB8E}"/>
                </a:ext>
              </a:extLst>
            </p:cNvPr>
            <p:cNvGrpSpPr>
              <a:grpSpLocks/>
            </p:cNvGrpSpPr>
            <p:nvPr/>
          </p:nvGrpSpPr>
          <p:grpSpPr bwMode="auto">
            <a:xfrm>
              <a:off x="425" y="2615"/>
              <a:ext cx="2021" cy="710"/>
              <a:chOff x="425" y="2615"/>
              <a:chExt cx="2021" cy="710"/>
            </a:xfrm>
          </p:grpSpPr>
          <p:grpSp>
            <p:nvGrpSpPr>
              <p:cNvPr id="97288" name="Group 37">
                <a:extLst>
                  <a:ext uri="{FF2B5EF4-FFF2-40B4-BE49-F238E27FC236}">
                    <a16:creationId xmlns:a16="http://schemas.microsoft.com/office/drawing/2014/main" id="{03DCDC14-1A48-6442-7CF4-1E4C93D437CD}"/>
                  </a:ext>
                </a:extLst>
              </p:cNvPr>
              <p:cNvGrpSpPr>
                <a:grpSpLocks/>
              </p:cNvGrpSpPr>
              <p:nvPr/>
            </p:nvGrpSpPr>
            <p:grpSpPr bwMode="auto">
              <a:xfrm>
                <a:off x="425" y="2620"/>
                <a:ext cx="240" cy="705"/>
                <a:chOff x="425" y="2620"/>
                <a:chExt cx="240" cy="705"/>
              </a:xfrm>
            </p:grpSpPr>
            <p:sp>
              <p:nvSpPr>
                <p:cNvPr id="97290" name="Line 38">
                  <a:extLst>
                    <a:ext uri="{FF2B5EF4-FFF2-40B4-BE49-F238E27FC236}">
                      <a16:creationId xmlns:a16="http://schemas.microsoft.com/office/drawing/2014/main" id="{6060B971-4C0E-B9C7-3FEA-D0759D7D9AAB}"/>
                    </a:ext>
                  </a:extLst>
                </p:cNvPr>
                <p:cNvSpPr>
                  <a:spLocks noChangeShapeType="1"/>
                </p:cNvSpPr>
                <p:nvPr/>
              </p:nvSpPr>
              <p:spPr bwMode="auto">
                <a:xfrm>
                  <a:off x="425" y="3325"/>
                  <a:ext cx="240" cy="0"/>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sp>
              <p:nvSpPr>
                <p:cNvPr id="97291" name="Line 39">
                  <a:extLst>
                    <a:ext uri="{FF2B5EF4-FFF2-40B4-BE49-F238E27FC236}">
                      <a16:creationId xmlns:a16="http://schemas.microsoft.com/office/drawing/2014/main" id="{2E3660BA-25B0-658E-DD29-CEA4EB768EBF}"/>
                    </a:ext>
                  </a:extLst>
                </p:cNvPr>
                <p:cNvSpPr>
                  <a:spLocks noChangeShapeType="1"/>
                </p:cNvSpPr>
                <p:nvPr/>
              </p:nvSpPr>
              <p:spPr bwMode="auto">
                <a:xfrm flipV="1">
                  <a:off x="661" y="2620"/>
                  <a:ext cx="0" cy="701"/>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grpSp>
          <p:sp>
            <p:nvSpPr>
              <p:cNvPr id="97289" name="Line 40">
                <a:extLst>
                  <a:ext uri="{FF2B5EF4-FFF2-40B4-BE49-F238E27FC236}">
                    <a16:creationId xmlns:a16="http://schemas.microsoft.com/office/drawing/2014/main" id="{DB572BEF-4456-C538-3405-A48DC9FF63A7}"/>
                  </a:ext>
                </a:extLst>
              </p:cNvPr>
              <p:cNvSpPr>
                <a:spLocks noChangeShapeType="1"/>
              </p:cNvSpPr>
              <p:nvPr/>
            </p:nvSpPr>
            <p:spPr bwMode="auto">
              <a:xfrm flipV="1">
                <a:off x="658" y="2615"/>
                <a:ext cx="1788" cy="6"/>
              </a:xfrm>
              <a:prstGeom prst="line">
                <a:avLst/>
              </a:prstGeom>
              <a:noFill/>
              <a:ln w="19050">
                <a:solidFill>
                  <a:srgbClr val="FF7A1F"/>
                </a:solidFill>
                <a:round/>
                <a:headEnd/>
                <a:tailEnd/>
              </a:ln>
              <a:extLst>
                <a:ext uri="{909E8E84-426E-40DD-AFC4-6F175D3DCCD1}">
                  <a14:hiddenFill xmlns:a14="http://schemas.microsoft.com/office/drawing/2010/main">
                    <a:noFill/>
                  </a14:hiddenFill>
                </a:ext>
              </a:extLst>
            </p:spPr>
            <p:txBody>
              <a:bodyPr wrap="none"/>
              <a:lstStyle/>
              <a:p>
                <a:endParaRPr lang="en-ZA"/>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2435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435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435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435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3">
            <a:extLst>
              <a:ext uri="{FF2B5EF4-FFF2-40B4-BE49-F238E27FC236}">
                <a16:creationId xmlns:a16="http://schemas.microsoft.com/office/drawing/2014/main" id="{DABE24C4-7589-355C-31D6-7C4EBEE53A85}"/>
              </a:ext>
            </a:extLst>
          </p:cNvPr>
          <p:cNvSpPr>
            <a:spLocks noGrp="1" noChangeArrowheads="1"/>
          </p:cNvSpPr>
          <p:nvPr>
            <p:ph type="body" sz="half" idx="1"/>
          </p:nvPr>
        </p:nvSpPr>
        <p:spPr>
          <a:xfrm>
            <a:off x="346075" y="1590675"/>
            <a:ext cx="4953000" cy="3884613"/>
          </a:xfrm>
        </p:spPr>
        <p:txBody>
          <a:bodyPr rtlCol="0">
            <a:normAutofit lnSpcReduction="10000"/>
          </a:bodyPr>
          <a:lstStyle/>
          <a:p>
            <a:pPr eaLnBrk="1" fontAlgn="auto" hangingPunct="1">
              <a:lnSpc>
                <a:spcPct val="90000"/>
              </a:lnSpc>
              <a:spcAft>
                <a:spcPts val="0"/>
              </a:spcAft>
              <a:buFontTx/>
              <a:buNone/>
              <a:defRPr/>
            </a:pPr>
            <a:r>
              <a:rPr lang="en-US" altLang="en-US" sz="2000" dirty="0" err="1">
                <a:solidFill>
                  <a:srgbClr val="4D4D4D"/>
                </a:solidFill>
              </a:rPr>
              <a:t>Elcometer</a:t>
            </a:r>
            <a:r>
              <a:rPr lang="en-US" altLang="en-US" sz="2000" dirty="0">
                <a:solidFill>
                  <a:srgbClr val="4D4D4D"/>
                </a:solidFill>
              </a:rPr>
              <a:t> 266</a:t>
            </a:r>
          </a:p>
          <a:p>
            <a:pPr eaLnBrk="1" fontAlgn="auto" hangingPunct="1">
              <a:lnSpc>
                <a:spcPct val="90000"/>
              </a:lnSpc>
              <a:spcAft>
                <a:spcPts val="0"/>
              </a:spcAft>
              <a:defRPr/>
            </a:pPr>
            <a:endParaRPr lang="en-US" altLang="en-US" sz="2000" dirty="0">
              <a:solidFill>
                <a:srgbClr val="4D4D4D"/>
              </a:solidFill>
            </a:endParaRPr>
          </a:p>
          <a:p>
            <a:pPr eaLnBrk="1" fontAlgn="auto" hangingPunct="1">
              <a:lnSpc>
                <a:spcPct val="90000"/>
              </a:lnSpc>
              <a:spcAft>
                <a:spcPts val="400"/>
              </a:spcAft>
              <a:defRPr/>
            </a:pPr>
            <a:r>
              <a:rPr lang="en-US" altLang="en-US" sz="2000" dirty="0">
                <a:solidFill>
                  <a:srgbClr val="4D4D4D"/>
                </a:solidFill>
              </a:rPr>
              <a:t>Continuous DC</a:t>
            </a:r>
          </a:p>
          <a:p>
            <a:pPr eaLnBrk="1" fontAlgn="auto" hangingPunct="1">
              <a:lnSpc>
                <a:spcPct val="90000"/>
              </a:lnSpc>
              <a:spcAft>
                <a:spcPts val="400"/>
              </a:spcAft>
              <a:defRPr/>
            </a:pPr>
            <a:r>
              <a:rPr lang="en-US" altLang="en-US" sz="2000" dirty="0">
                <a:solidFill>
                  <a:srgbClr val="4D4D4D"/>
                </a:solidFill>
              </a:rPr>
              <a:t>5kV, 15kv &amp; 30kv options</a:t>
            </a:r>
          </a:p>
          <a:p>
            <a:pPr lvl="1" eaLnBrk="1" fontAlgn="auto" hangingPunct="1">
              <a:lnSpc>
                <a:spcPct val="90000"/>
              </a:lnSpc>
              <a:spcAft>
                <a:spcPts val="400"/>
              </a:spcAft>
              <a:defRPr/>
            </a:pPr>
            <a:r>
              <a:rPr lang="en-US" altLang="en-US" dirty="0"/>
              <a:t>Interchangeable handles</a:t>
            </a:r>
          </a:p>
          <a:p>
            <a:pPr eaLnBrk="1" fontAlgn="auto" hangingPunct="1">
              <a:lnSpc>
                <a:spcPct val="90000"/>
              </a:lnSpc>
              <a:spcAft>
                <a:spcPts val="400"/>
              </a:spcAft>
              <a:defRPr/>
            </a:pPr>
            <a:r>
              <a:rPr lang="en-US" altLang="en-US" sz="2000" dirty="0">
                <a:solidFill>
                  <a:srgbClr val="4D4D4D"/>
                </a:solidFill>
              </a:rPr>
              <a:t>Auto/Digital voltage and sensitivity settings</a:t>
            </a:r>
          </a:p>
          <a:p>
            <a:pPr eaLnBrk="1" fontAlgn="auto" hangingPunct="1">
              <a:lnSpc>
                <a:spcPct val="90000"/>
              </a:lnSpc>
              <a:spcAft>
                <a:spcPts val="400"/>
              </a:spcAft>
              <a:defRPr/>
            </a:pPr>
            <a:r>
              <a:rPr lang="en-US" altLang="en-US" sz="2000" dirty="0">
                <a:solidFill>
                  <a:srgbClr val="4D4D4D"/>
                </a:solidFill>
              </a:rPr>
              <a:t>Safety features</a:t>
            </a:r>
          </a:p>
          <a:p>
            <a:pPr lvl="1" eaLnBrk="1" fontAlgn="auto" hangingPunct="1">
              <a:lnSpc>
                <a:spcPct val="90000"/>
              </a:lnSpc>
              <a:spcAft>
                <a:spcPts val="400"/>
              </a:spcAft>
              <a:defRPr/>
            </a:pPr>
            <a:r>
              <a:rPr lang="en-US" altLang="en-US" dirty="0"/>
              <a:t>For operator</a:t>
            </a:r>
          </a:p>
          <a:p>
            <a:pPr lvl="1" eaLnBrk="1" fontAlgn="auto" hangingPunct="1">
              <a:lnSpc>
                <a:spcPct val="90000"/>
              </a:lnSpc>
              <a:spcAft>
                <a:spcPts val="400"/>
              </a:spcAft>
              <a:defRPr/>
            </a:pPr>
            <a:r>
              <a:rPr lang="en-US" altLang="en-US" dirty="0"/>
              <a:t>For coating</a:t>
            </a:r>
          </a:p>
        </p:txBody>
      </p:sp>
      <p:pic>
        <p:nvPicPr>
          <p:cNvPr id="98307" name="Picture 4" descr="266 gel">
            <a:extLst>
              <a:ext uri="{FF2B5EF4-FFF2-40B4-BE49-F238E27FC236}">
                <a16:creationId xmlns:a16="http://schemas.microsoft.com/office/drawing/2014/main" id="{C3A8E0A0-A5C8-A55E-333D-94C5C2A4E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663" y="1406525"/>
            <a:ext cx="3786187"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2D0D6BD5-19EA-171E-AE82-07375E9BCB75}"/>
              </a:ext>
            </a:extLst>
          </p:cNvPr>
          <p:cNvSpPr>
            <a:spLocks noChangeArrowheads="1"/>
          </p:cNvSpPr>
          <p:nvPr/>
        </p:nvSpPr>
        <p:spPr bwMode="auto">
          <a:xfrm>
            <a:off x="703263" y="1989138"/>
            <a:ext cx="8315325" cy="2016125"/>
          </a:xfrm>
          <a:prstGeom prst="rect">
            <a:avLst/>
          </a:prstGeom>
          <a:noFill/>
          <a:ln>
            <a:noFill/>
          </a:ln>
          <a:effectLst/>
        </p:spPr>
        <p:txBody>
          <a:bodyPr/>
          <a:lstStyle>
            <a:lvl1pPr>
              <a:spcBef>
                <a:spcPct val="20000"/>
              </a:spcBef>
              <a:buSzPct val="60000"/>
              <a:buBlip>
                <a:blip r:embed="rId2"/>
              </a:buBlip>
              <a:defRPr sz="2400">
                <a:solidFill>
                  <a:schemeClr val="tx1"/>
                </a:solidFill>
                <a:latin typeface="Arial" charset="0"/>
                <a:cs typeface="Arial" charset="0"/>
              </a:defRPr>
            </a:lvl1pPr>
            <a:lvl2pPr marL="742950" indent="-285750">
              <a:spcBef>
                <a:spcPct val="20000"/>
              </a:spcBef>
              <a:buSzPct val="60000"/>
              <a:buBlip>
                <a:blip r:embed="rId2"/>
              </a:buBlip>
              <a:defRPr sz="2000">
                <a:solidFill>
                  <a:srgbClr val="4D4D4D"/>
                </a:solidFill>
                <a:latin typeface="Arial" charset="0"/>
                <a:cs typeface="Arial" charset="0"/>
              </a:defRPr>
            </a:lvl2pPr>
            <a:lvl3pPr marL="1143000" indent="-228600">
              <a:spcBef>
                <a:spcPct val="20000"/>
              </a:spcBef>
              <a:buSzPct val="60000"/>
              <a:buBlip>
                <a:blip r:embed="rId2"/>
              </a:buBlip>
              <a:defRPr>
                <a:solidFill>
                  <a:srgbClr val="808080"/>
                </a:solidFill>
                <a:latin typeface="Arial" charset="0"/>
                <a:cs typeface="Arial" charset="0"/>
              </a:defRPr>
            </a:lvl3pPr>
            <a:lvl4pPr marL="1600200" indent="-228600">
              <a:spcBef>
                <a:spcPct val="20000"/>
              </a:spcBef>
              <a:buSzPct val="60000"/>
              <a:buBlip>
                <a:blip r:embed="rId2"/>
              </a:buBlip>
              <a:defRPr>
                <a:solidFill>
                  <a:srgbClr val="808080"/>
                </a:solidFill>
                <a:latin typeface="Arial" charset="0"/>
                <a:cs typeface="Arial" charset="0"/>
              </a:defRPr>
            </a:lvl4pPr>
            <a:lvl5pPr marL="2057400" indent="-228600">
              <a:spcBef>
                <a:spcPct val="20000"/>
              </a:spcBef>
              <a:buSzPct val="60000"/>
              <a:buBlip>
                <a:blip r:embed="rId2"/>
              </a:buBlip>
              <a:defRPr>
                <a:solidFill>
                  <a:srgbClr val="808080"/>
                </a:solidFill>
                <a:latin typeface="Arial" charset="0"/>
                <a:cs typeface="Arial" charset="0"/>
              </a:defRPr>
            </a:lvl5pPr>
            <a:lvl6pPr marL="25146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6pPr>
            <a:lvl7pPr marL="29718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7pPr>
            <a:lvl8pPr marL="34290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8pPr>
            <a:lvl9pPr marL="3886200" indent="-228600" eaLnBrk="0" fontAlgn="base" hangingPunct="0">
              <a:spcBef>
                <a:spcPct val="20000"/>
              </a:spcBef>
              <a:spcAft>
                <a:spcPct val="0"/>
              </a:spcAft>
              <a:buSzPct val="60000"/>
              <a:buBlip>
                <a:blip r:embed="rId2"/>
              </a:buBlip>
              <a:defRPr>
                <a:solidFill>
                  <a:srgbClr val="808080"/>
                </a:solidFill>
                <a:latin typeface="Arial" charset="0"/>
                <a:cs typeface="Arial" charset="0"/>
              </a:defRPr>
            </a:lvl9pPr>
          </a:lstStyle>
          <a:p>
            <a:pPr>
              <a:spcBef>
                <a:spcPct val="0"/>
              </a:spcBef>
              <a:buSzTx/>
              <a:buFontTx/>
              <a:buNone/>
              <a:defRPr/>
            </a:pPr>
            <a:r>
              <a:rPr lang="en-GB" altLang="en-US" sz="2000" dirty="0">
                <a:solidFill>
                  <a:srgbClr val="4D4D4D"/>
                </a:solidFill>
                <a:latin typeface="+mn-lt"/>
                <a:cs typeface="+mn-cs"/>
              </a:rPr>
              <a:t>Calibrating the gauge is a simple process of zeroing on a smooth glass “zero” tile</a:t>
            </a:r>
          </a:p>
          <a:p>
            <a:pPr>
              <a:spcBef>
                <a:spcPct val="0"/>
              </a:spcBef>
              <a:buSzTx/>
              <a:buFontTx/>
              <a:buNone/>
              <a:defRPr/>
            </a:pPr>
            <a:endParaRPr lang="en-GB" altLang="en-US" sz="2000" dirty="0">
              <a:solidFill>
                <a:srgbClr val="4D4D4D"/>
              </a:solidFill>
              <a:latin typeface="+mn-lt"/>
              <a:cs typeface="+mn-cs"/>
            </a:endParaRPr>
          </a:p>
          <a:p>
            <a:pPr>
              <a:spcBef>
                <a:spcPct val="0"/>
              </a:spcBef>
              <a:buSzTx/>
              <a:buFontTx/>
              <a:buNone/>
              <a:defRPr/>
            </a:pPr>
            <a:r>
              <a:rPr lang="en-GB" altLang="en-US" sz="2000" dirty="0">
                <a:solidFill>
                  <a:srgbClr val="4D4D4D"/>
                </a:solidFill>
                <a:latin typeface="+mn-lt"/>
                <a:cs typeface="+mn-cs"/>
              </a:rPr>
              <a:t>The new </a:t>
            </a:r>
            <a:r>
              <a:rPr lang="en-GB" altLang="en-US" sz="2000" dirty="0" err="1">
                <a:solidFill>
                  <a:srgbClr val="4D4D4D"/>
                </a:solidFill>
                <a:latin typeface="+mn-lt"/>
                <a:cs typeface="+mn-cs"/>
              </a:rPr>
              <a:t>Elcometer</a:t>
            </a:r>
            <a:r>
              <a:rPr lang="en-GB" altLang="en-US" sz="2000" dirty="0">
                <a:solidFill>
                  <a:srgbClr val="4D4D4D"/>
                </a:solidFill>
                <a:latin typeface="+mn-lt"/>
                <a:cs typeface="+mn-cs"/>
              </a:rPr>
              <a:t> 224 has on screen instructions to guide the user through the calibration process</a:t>
            </a:r>
            <a:endParaRPr lang="en-US" altLang="en-US" sz="2000" dirty="0">
              <a:solidFill>
                <a:srgbClr val="4D4D4D"/>
              </a:solidFill>
              <a:latin typeface="+mn-lt"/>
              <a:cs typeface="+mn-cs"/>
            </a:endParaRPr>
          </a:p>
        </p:txBody>
      </p:sp>
      <p:grpSp>
        <p:nvGrpSpPr>
          <p:cNvPr id="16387" name="Group 1">
            <a:extLst>
              <a:ext uri="{FF2B5EF4-FFF2-40B4-BE49-F238E27FC236}">
                <a16:creationId xmlns:a16="http://schemas.microsoft.com/office/drawing/2014/main" id="{7B8B9E52-C722-3FBC-A862-83AC9D885AF5}"/>
              </a:ext>
            </a:extLst>
          </p:cNvPr>
          <p:cNvGrpSpPr>
            <a:grpSpLocks/>
          </p:cNvGrpSpPr>
          <p:nvPr/>
        </p:nvGrpSpPr>
        <p:grpSpPr bwMode="auto">
          <a:xfrm>
            <a:off x="-596900" y="3170238"/>
            <a:ext cx="3748088" cy="3733800"/>
            <a:chOff x="-597261" y="3170166"/>
            <a:chExt cx="3747680" cy="3734235"/>
          </a:xfrm>
        </p:grpSpPr>
        <p:pic>
          <p:nvPicPr>
            <p:cNvPr id="16390" name="Picture 14">
              <a:extLst>
                <a:ext uri="{FF2B5EF4-FFF2-40B4-BE49-F238E27FC236}">
                  <a16:creationId xmlns:a16="http://schemas.microsoft.com/office/drawing/2014/main" id="{AD450913-AC92-CDBA-FE7F-F07E77B58A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297918">
              <a:off x="-563511" y="4813216"/>
              <a:ext cx="3376997" cy="128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5">
              <a:extLst>
                <a:ext uri="{FF2B5EF4-FFF2-40B4-BE49-F238E27FC236}">
                  <a16:creationId xmlns:a16="http://schemas.microsoft.com/office/drawing/2014/main" id="{65878FB8-D825-1541-5815-99B55E70C5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261" y="3170166"/>
              <a:ext cx="2614974" cy="314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
              <a:extLst>
                <a:ext uri="{FF2B5EF4-FFF2-40B4-BE49-F238E27FC236}">
                  <a16:creationId xmlns:a16="http://schemas.microsoft.com/office/drawing/2014/main" id="{72ACD68B-662D-A9D8-EA77-4B037409F4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54680">
              <a:off x="1485359" y="5018965"/>
              <a:ext cx="1665060" cy="188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388" name="Rectangle 2">
            <a:extLst>
              <a:ext uri="{FF2B5EF4-FFF2-40B4-BE49-F238E27FC236}">
                <a16:creationId xmlns:a16="http://schemas.microsoft.com/office/drawing/2014/main" id="{B3D4E485-16EA-CE8F-5D16-89EC19BADAD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endParaRPr lang="en-US" altLang="en-US" sz="2400">
              <a:latin typeface="Times New Roman" panose="02020603050405020304" pitchFamily="18" charset="0"/>
            </a:endParaRPr>
          </a:p>
        </p:txBody>
      </p:sp>
      <p:pic>
        <p:nvPicPr>
          <p:cNvPr id="5" name="Picture 4">
            <a:extLst>
              <a:ext uri="{FF2B5EF4-FFF2-40B4-BE49-F238E27FC236}">
                <a16:creationId xmlns:a16="http://schemas.microsoft.com/office/drawing/2014/main" id="{7B20D42C-C2C6-01F3-3F41-B789CD4C989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22775" y="4252913"/>
            <a:ext cx="415448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animEffect transition="in" filter="fade">
                                      <p:cBhvr>
                                        <p:cTn id="7" dur="1500"/>
                                        <p:tgtEl>
                                          <p:spTgt spid="76802">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76802">
                                            <p:txEl>
                                              <p:pRg st="2" end="2"/>
                                            </p:txEl>
                                          </p:spTgt>
                                        </p:tgtEl>
                                        <p:attrNameLst>
                                          <p:attrName>style.visibility</p:attrName>
                                        </p:attrNameLst>
                                      </p:cBhvr>
                                      <p:to>
                                        <p:strVal val="visible"/>
                                      </p:to>
                                    </p:set>
                                    <p:animEffect transition="in" filter="fade">
                                      <p:cBhvr>
                                        <p:cTn id="11" dur="1500"/>
                                        <p:tgtEl>
                                          <p:spTgt spid="76802">
                                            <p:txEl>
                                              <p:pRg st="2" end="2"/>
                                            </p:txEl>
                                          </p:spTgt>
                                        </p:tgtEl>
                                      </p:cBhvr>
                                    </p:animEffect>
                                  </p:childTnLst>
                                </p:cTn>
                              </p:par>
                              <p:par>
                                <p:cTn id="12" presetID="10" presetClass="entr" presetSubtype="0" fill="hold" nodeType="with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3">
            <a:extLst>
              <a:ext uri="{FF2B5EF4-FFF2-40B4-BE49-F238E27FC236}">
                <a16:creationId xmlns:a16="http://schemas.microsoft.com/office/drawing/2014/main" id="{BE329AE6-3CF7-541C-3435-51FCC62D0397}"/>
              </a:ext>
            </a:extLst>
          </p:cNvPr>
          <p:cNvSpPr>
            <a:spLocks noGrp="1" noChangeArrowheads="1"/>
          </p:cNvSpPr>
          <p:nvPr>
            <p:ph type="body" sz="half" idx="1"/>
          </p:nvPr>
        </p:nvSpPr>
        <p:spPr>
          <a:xfrm>
            <a:off x="381000" y="1828800"/>
            <a:ext cx="4953000" cy="3633788"/>
          </a:xfrm>
        </p:spPr>
        <p:txBody>
          <a:bodyPr rtlCol="0">
            <a:normAutofit/>
          </a:bodyPr>
          <a:lstStyle/>
          <a:p>
            <a:pPr eaLnBrk="1" fontAlgn="auto" hangingPunct="1">
              <a:lnSpc>
                <a:spcPct val="90000"/>
              </a:lnSpc>
              <a:spcAft>
                <a:spcPts val="0"/>
              </a:spcAft>
              <a:buFontTx/>
              <a:buNone/>
              <a:defRPr/>
            </a:pPr>
            <a:r>
              <a:rPr lang="en-US" sz="2000" dirty="0" err="1">
                <a:solidFill>
                  <a:srgbClr val="4D4D4D"/>
                </a:solidFill>
              </a:rPr>
              <a:t>Elcometer</a:t>
            </a:r>
            <a:r>
              <a:rPr lang="en-US" sz="2000" dirty="0">
                <a:solidFill>
                  <a:srgbClr val="4D4D4D"/>
                </a:solidFill>
              </a:rPr>
              <a:t> 266 – Coating Safety</a:t>
            </a:r>
          </a:p>
          <a:p>
            <a:pPr eaLnBrk="1" fontAlgn="auto" hangingPunct="1">
              <a:lnSpc>
                <a:spcPct val="90000"/>
              </a:lnSpc>
              <a:spcAft>
                <a:spcPts val="0"/>
              </a:spcAft>
              <a:defRPr/>
            </a:pPr>
            <a:endParaRPr lang="en-US" sz="2000" dirty="0">
              <a:solidFill>
                <a:srgbClr val="4D4D4D"/>
              </a:solidFill>
            </a:endParaRPr>
          </a:p>
          <a:p>
            <a:pPr eaLnBrk="1" fontAlgn="auto" hangingPunct="1">
              <a:lnSpc>
                <a:spcPct val="90000"/>
              </a:lnSpc>
              <a:spcAft>
                <a:spcPts val="400"/>
              </a:spcAft>
              <a:defRPr/>
            </a:pPr>
            <a:endParaRPr lang="en-US" sz="2000" dirty="0">
              <a:solidFill>
                <a:srgbClr val="4D4D4D"/>
              </a:solidFill>
            </a:endParaRPr>
          </a:p>
          <a:p>
            <a:pPr eaLnBrk="1" fontAlgn="auto" hangingPunct="1">
              <a:lnSpc>
                <a:spcPct val="90000"/>
              </a:lnSpc>
              <a:spcAft>
                <a:spcPts val="400"/>
              </a:spcAft>
              <a:defRPr/>
            </a:pPr>
            <a:r>
              <a:rPr lang="en-US" sz="2000" dirty="0">
                <a:solidFill>
                  <a:srgbClr val="4D4D4D"/>
                </a:solidFill>
              </a:rPr>
              <a:t>Current limiting</a:t>
            </a:r>
          </a:p>
          <a:p>
            <a:pPr eaLnBrk="1" fontAlgn="auto" hangingPunct="1">
              <a:lnSpc>
                <a:spcPct val="90000"/>
              </a:lnSpc>
              <a:spcAft>
                <a:spcPts val="400"/>
              </a:spcAft>
              <a:defRPr/>
            </a:pPr>
            <a:r>
              <a:rPr lang="en-US" sz="2000" dirty="0">
                <a:solidFill>
                  <a:srgbClr val="4D4D4D"/>
                </a:solidFill>
              </a:rPr>
              <a:t>Voltage Calculator with digital </a:t>
            </a:r>
          </a:p>
          <a:p>
            <a:pPr marL="0" indent="0" eaLnBrk="1" fontAlgn="auto" hangingPunct="1">
              <a:lnSpc>
                <a:spcPct val="90000"/>
              </a:lnSpc>
              <a:spcAft>
                <a:spcPts val="400"/>
              </a:spcAft>
              <a:buFontTx/>
              <a:buNone/>
              <a:defRPr/>
            </a:pPr>
            <a:r>
              <a:rPr lang="en-US" sz="2000" dirty="0">
                <a:solidFill>
                  <a:srgbClr val="4D4D4D"/>
                </a:solidFill>
              </a:rPr>
              <a:t>      standards library</a:t>
            </a:r>
          </a:p>
          <a:p>
            <a:pPr eaLnBrk="1" fontAlgn="auto" hangingPunct="1">
              <a:lnSpc>
                <a:spcPct val="90000"/>
              </a:lnSpc>
              <a:spcAft>
                <a:spcPts val="400"/>
              </a:spcAft>
              <a:defRPr/>
            </a:pPr>
            <a:r>
              <a:rPr lang="en-US" sz="2000" dirty="0">
                <a:solidFill>
                  <a:srgbClr val="4D4D4D"/>
                </a:solidFill>
              </a:rPr>
              <a:t>Integrated jeep tester</a:t>
            </a:r>
          </a:p>
          <a:p>
            <a:pPr marL="0" indent="0" eaLnBrk="1" fontAlgn="auto" hangingPunct="1">
              <a:lnSpc>
                <a:spcPct val="90000"/>
              </a:lnSpc>
              <a:spcAft>
                <a:spcPts val="400"/>
              </a:spcAft>
              <a:buFontTx/>
              <a:buNone/>
              <a:defRPr/>
            </a:pPr>
            <a:endParaRPr lang="en-US" sz="1800" dirty="0">
              <a:solidFill>
                <a:srgbClr val="4D4D4D"/>
              </a:solidFill>
            </a:endParaRPr>
          </a:p>
          <a:p>
            <a:pPr eaLnBrk="1" fontAlgn="auto" hangingPunct="1">
              <a:lnSpc>
                <a:spcPct val="90000"/>
              </a:lnSpc>
              <a:spcAft>
                <a:spcPts val="400"/>
              </a:spcAft>
              <a:defRPr/>
            </a:pPr>
            <a:endParaRPr lang="en-US" sz="1800" dirty="0">
              <a:solidFill>
                <a:srgbClr val="4D4D4D"/>
              </a:solidFill>
            </a:endParaRPr>
          </a:p>
          <a:p>
            <a:pPr eaLnBrk="1" fontAlgn="auto" hangingPunct="1">
              <a:lnSpc>
                <a:spcPct val="90000"/>
              </a:lnSpc>
              <a:spcAft>
                <a:spcPts val="400"/>
              </a:spcAft>
              <a:defRPr/>
            </a:pPr>
            <a:endParaRPr lang="en-US" sz="1800" dirty="0">
              <a:solidFill>
                <a:srgbClr val="4D4D4D"/>
              </a:solidFill>
            </a:endParaRPr>
          </a:p>
          <a:p>
            <a:pPr eaLnBrk="1" fontAlgn="auto" hangingPunct="1">
              <a:lnSpc>
                <a:spcPct val="90000"/>
              </a:lnSpc>
              <a:spcAft>
                <a:spcPts val="0"/>
              </a:spcAft>
              <a:buFontTx/>
              <a:buNone/>
              <a:defRPr/>
            </a:pPr>
            <a:endParaRPr lang="en-US" sz="1800" dirty="0">
              <a:solidFill>
                <a:srgbClr val="4D4D4D"/>
              </a:solidFill>
            </a:endParaRPr>
          </a:p>
        </p:txBody>
      </p:sp>
      <p:pic>
        <p:nvPicPr>
          <p:cNvPr id="99331" name="Picture 7">
            <a:extLst>
              <a:ext uri="{FF2B5EF4-FFF2-40B4-BE49-F238E27FC236}">
                <a16:creationId xmlns:a16="http://schemas.microsoft.com/office/drawing/2014/main" id="{72D91E50-900A-27E1-0A67-517D8BE37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900" y="1662113"/>
            <a:ext cx="4302125" cy="383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9900"/>
                </a:solidFill>
                <a:miter lim="800000"/>
                <a:headEnd/>
                <a:tailEnd/>
              </a14:hiddenLine>
            </a:ext>
          </a:extLst>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a:extLst>
              <a:ext uri="{FF2B5EF4-FFF2-40B4-BE49-F238E27FC236}">
                <a16:creationId xmlns:a16="http://schemas.microsoft.com/office/drawing/2014/main" id="{459B2F90-4484-B878-4C70-3E24160F4413}"/>
              </a:ext>
            </a:extLst>
          </p:cNvPr>
          <p:cNvSpPr>
            <a:spLocks noGrp="1" noChangeArrowheads="1"/>
          </p:cNvSpPr>
          <p:nvPr>
            <p:ph type="body" sz="half" idx="1"/>
          </p:nvPr>
        </p:nvSpPr>
        <p:spPr>
          <a:xfrm>
            <a:off x="346075" y="1590675"/>
            <a:ext cx="4953000" cy="3884613"/>
          </a:xfrm>
        </p:spPr>
        <p:txBody>
          <a:bodyPr rtlCol="0">
            <a:normAutofit/>
          </a:bodyPr>
          <a:lstStyle/>
          <a:p>
            <a:pPr eaLnBrk="1" fontAlgn="auto" hangingPunct="1">
              <a:lnSpc>
                <a:spcPct val="90000"/>
              </a:lnSpc>
              <a:spcAft>
                <a:spcPts val="0"/>
              </a:spcAft>
              <a:buFontTx/>
              <a:buNone/>
              <a:defRPr/>
            </a:pPr>
            <a:r>
              <a:rPr lang="en-US" sz="2000" dirty="0" err="1">
                <a:solidFill>
                  <a:srgbClr val="4D4D4D"/>
                </a:solidFill>
              </a:rPr>
              <a:t>Elcometer</a:t>
            </a:r>
            <a:r>
              <a:rPr lang="en-US" sz="2000" dirty="0">
                <a:solidFill>
                  <a:srgbClr val="4D4D4D"/>
                </a:solidFill>
              </a:rPr>
              <a:t> 280</a:t>
            </a:r>
          </a:p>
          <a:p>
            <a:pPr eaLnBrk="1" fontAlgn="auto" hangingPunct="1">
              <a:lnSpc>
                <a:spcPct val="90000"/>
              </a:lnSpc>
              <a:spcAft>
                <a:spcPts val="0"/>
              </a:spcAft>
              <a:defRPr/>
            </a:pPr>
            <a:endParaRPr lang="en-US" sz="2000" dirty="0">
              <a:solidFill>
                <a:srgbClr val="4D4D4D"/>
              </a:solidFill>
            </a:endParaRPr>
          </a:p>
          <a:p>
            <a:pPr eaLnBrk="1" fontAlgn="auto" hangingPunct="1">
              <a:lnSpc>
                <a:spcPct val="90000"/>
              </a:lnSpc>
              <a:spcAft>
                <a:spcPts val="400"/>
              </a:spcAft>
              <a:defRPr/>
            </a:pPr>
            <a:r>
              <a:rPr lang="en-US" sz="2000" dirty="0">
                <a:solidFill>
                  <a:srgbClr val="4D4D4D"/>
                </a:solidFill>
              </a:rPr>
              <a:t>Pulsed DC</a:t>
            </a:r>
          </a:p>
          <a:p>
            <a:pPr eaLnBrk="1" fontAlgn="auto" hangingPunct="1">
              <a:lnSpc>
                <a:spcPct val="90000"/>
              </a:lnSpc>
              <a:spcAft>
                <a:spcPts val="400"/>
              </a:spcAft>
              <a:defRPr/>
            </a:pPr>
            <a:r>
              <a:rPr lang="en-US" sz="2000" dirty="0">
                <a:solidFill>
                  <a:srgbClr val="4D4D4D"/>
                </a:solidFill>
              </a:rPr>
              <a:t>0.5 – 35kV range</a:t>
            </a:r>
          </a:p>
          <a:p>
            <a:pPr eaLnBrk="1" fontAlgn="auto" hangingPunct="1">
              <a:lnSpc>
                <a:spcPct val="90000"/>
              </a:lnSpc>
              <a:spcAft>
                <a:spcPts val="400"/>
              </a:spcAft>
              <a:defRPr/>
            </a:pPr>
            <a:r>
              <a:rPr lang="en-US" sz="2000" dirty="0">
                <a:solidFill>
                  <a:srgbClr val="4D4D4D"/>
                </a:solidFill>
              </a:rPr>
              <a:t>Standard Gauge or Top Kit</a:t>
            </a:r>
          </a:p>
          <a:p>
            <a:pPr eaLnBrk="1" fontAlgn="auto" hangingPunct="1">
              <a:lnSpc>
                <a:spcPct val="90000"/>
              </a:lnSpc>
              <a:spcAft>
                <a:spcPts val="400"/>
              </a:spcAft>
              <a:defRPr/>
            </a:pPr>
            <a:r>
              <a:rPr lang="en-US" sz="2000" dirty="0">
                <a:solidFill>
                  <a:srgbClr val="4D4D4D"/>
                </a:solidFill>
              </a:rPr>
              <a:t>Trailing earth lead</a:t>
            </a:r>
          </a:p>
          <a:p>
            <a:pPr eaLnBrk="1" fontAlgn="auto" hangingPunct="1">
              <a:lnSpc>
                <a:spcPct val="90000"/>
              </a:lnSpc>
              <a:spcAft>
                <a:spcPts val="400"/>
              </a:spcAft>
              <a:defRPr/>
            </a:pPr>
            <a:r>
              <a:rPr lang="en-US" sz="2000" dirty="0">
                <a:solidFill>
                  <a:srgbClr val="4D4D4D"/>
                </a:solidFill>
              </a:rPr>
              <a:t>Auto/Manual digital voltage setting</a:t>
            </a:r>
          </a:p>
          <a:p>
            <a:pPr marL="0" indent="0" eaLnBrk="1" fontAlgn="auto" hangingPunct="1">
              <a:lnSpc>
                <a:spcPct val="90000"/>
              </a:lnSpc>
              <a:spcAft>
                <a:spcPts val="400"/>
              </a:spcAft>
              <a:buFontTx/>
              <a:buNone/>
              <a:defRPr/>
            </a:pPr>
            <a:endParaRPr lang="en-US" sz="1800" dirty="0">
              <a:solidFill>
                <a:srgbClr val="4D4D4D"/>
              </a:solidFill>
            </a:endParaRPr>
          </a:p>
        </p:txBody>
      </p:sp>
      <p:pic>
        <p:nvPicPr>
          <p:cNvPr id="100355" name="Picture 2" descr="Elcometer 280 Pulsed DC Holiday Detector ">
            <a:extLst>
              <a:ext uri="{FF2B5EF4-FFF2-40B4-BE49-F238E27FC236}">
                <a16:creationId xmlns:a16="http://schemas.microsoft.com/office/drawing/2014/main" id="{6F596EA6-B52F-A3B9-8D62-0848301DEC8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92513" y="1757363"/>
            <a:ext cx="5675312"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8451" name="Rectangle 3">
            <a:extLst>
              <a:ext uri="{FF2B5EF4-FFF2-40B4-BE49-F238E27FC236}">
                <a16:creationId xmlns:a16="http://schemas.microsoft.com/office/drawing/2014/main" id="{7B16836D-9154-402F-5732-19878EEF7C81}"/>
              </a:ext>
            </a:extLst>
          </p:cNvPr>
          <p:cNvSpPr>
            <a:spLocks noGrp="1" noChangeArrowheads="1"/>
          </p:cNvSpPr>
          <p:nvPr>
            <p:ph idx="1"/>
          </p:nvPr>
        </p:nvSpPr>
        <p:spPr>
          <a:xfrm>
            <a:off x="123825" y="1766888"/>
            <a:ext cx="8467725" cy="4495800"/>
          </a:xfrm>
        </p:spPr>
        <p:txBody>
          <a:bodyPr rtlCol="0">
            <a:normAutofit/>
          </a:bodyPr>
          <a:lstStyle/>
          <a:p>
            <a:pPr marL="85725" indent="0" eaLnBrk="1" fontAlgn="auto" hangingPunct="1">
              <a:spcAft>
                <a:spcPts val="0"/>
              </a:spcAft>
              <a:buFontTx/>
              <a:buNone/>
              <a:defRPr/>
            </a:pPr>
            <a:endParaRPr lang="en-GB" sz="2000" i="1" dirty="0"/>
          </a:p>
          <a:p>
            <a:pPr marL="85725" indent="0" eaLnBrk="1" fontAlgn="auto" hangingPunct="1">
              <a:spcAft>
                <a:spcPts val="0"/>
              </a:spcAft>
              <a:buFontTx/>
              <a:buNone/>
              <a:defRPr/>
            </a:pPr>
            <a:endParaRPr lang="en-GB" sz="1800" dirty="0">
              <a:solidFill>
                <a:srgbClr val="4D4D4D"/>
              </a:solidFill>
              <a:latin typeface="+mj-lt"/>
            </a:endParaRPr>
          </a:p>
          <a:p>
            <a:pPr marL="693738" eaLnBrk="1" fontAlgn="auto" hangingPunct="1">
              <a:spcAft>
                <a:spcPts val="0"/>
              </a:spcAft>
              <a:defRPr/>
            </a:pPr>
            <a:r>
              <a:rPr lang="en-GB" sz="2000" dirty="0">
                <a:solidFill>
                  <a:srgbClr val="4D4D4D"/>
                </a:solidFill>
              </a:rPr>
              <a:t>The pulsed DC system does not need the direct metal-to-metal ground contact and therefore can be used with a trailing lead.</a:t>
            </a:r>
          </a:p>
          <a:p>
            <a:pPr marL="693738" eaLnBrk="1" fontAlgn="auto" hangingPunct="1">
              <a:spcAft>
                <a:spcPts val="0"/>
              </a:spcAft>
              <a:defRPr/>
            </a:pPr>
            <a:endParaRPr lang="en-GB" sz="2000" dirty="0">
              <a:solidFill>
                <a:srgbClr val="4D4D4D"/>
              </a:solidFill>
            </a:endParaRPr>
          </a:p>
          <a:p>
            <a:pPr marL="693738" eaLnBrk="1" fontAlgn="auto" hangingPunct="1">
              <a:spcAft>
                <a:spcPts val="0"/>
              </a:spcAft>
              <a:defRPr/>
            </a:pPr>
            <a:r>
              <a:rPr lang="en-GB" sz="2000" dirty="0">
                <a:solidFill>
                  <a:srgbClr val="4D4D4D"/>
                </a:solidFill>
              </a:rPr>
              <a:t>The </a:t>
            </a:r>
            <a:r>
              <a:rPr lang="en-GB" sz="2000" dirty="0" err="1">
                <a:solidFill>
                  <a:srgbClr val="4D4D4D"/>
                </a:solidFill>
              </a:rPr>
              <a:t>Elcometer</a:t>
            </a:r>
            <a:r>
              <a:rPr lang="en-GB" sz="2000" dirty="0">
                <a:solidFill>
                  <a:srgbClr val="4D4D4D"/>
                </a:solidFill>
              </a:rPr>
              <a:t> 280 can be used to test for holidays over slightly conductive coatings, or dirty or damp surfaces up to 25mm thick</a:t>
            </a:r>
          </a:p>
          <a:p>
            <a:pPr marL="693738" eaLnBrk="1" fontAlgn="auto" hangingPunct="1">
              <a:spcAft>
                <a:spcPts val="0"/>
              </a:spcAft>
              <a:defRPr/>
            </a:pPr>
            <a:endParaRPr lang="en-GB" sz="1800" dirty="0">
              <a:latin typeface="+mj-lt"/>
            </a:endParaRPr>
          </a:p>
          <a:p>
            <a:pPr marL="693738" eaLnBrk="1" fontAlgn="auto" hangingPunct="1">
              <a:spcAft>
                <a:spcPts val="0"/>
              </a:spcAft>
              <a:defRPr/>
            </a:pPr>
            <a:endParaRPr lang="en-GB" sz="1800" dirty="0">
              <a:latin typeface="+mj-lt"/>
            </a:endParaRPr>
          </a:p>
          <a:p>
            <a:pPr marL="350838" indent="0" eaLnBrk="1" fontAlgn="auto" hangingPunct="1">
              <a:spcAft>
                <a:spcPts val="0"/>
              </a:spcAft>
              <a:buFontTx/>
              <a:buNone/>
              <a:defRPr/>
            </a:pPr>
            <a:endParaRPr lang="en-GB" sz="1800" dirty="0">
              <a:latin typeface="+mj-lt"/>
            </a:endParaRPr>
          </a:p>
        </p:txBody>
      </p:sp>
      <p:sp>
        <p:nvSpPr>
          <p:cNvPr id="1128450" name="Rectangle 2">
            <a:extLst>
              <a:ext uri="{FF2B5EF4-FFF2-40B4-BE49-F238E27FC236}">
                <a16:creationId xmlns:a16="http://schemas.microsoft.com/office/drawing/2014/main" id="{8ECD5317-5337-97A8-C642-E527945C525E}"/>
              </a:ext>
            </a:extLst>
          </p:cNvPr>
          <p:cNvSpPr>
            <a:spLocks noGrp="1" noChangeArrowheads="1"/>
          </p:cNvSpPr>
          <p:nvPr>
            <p:ph type="title" idx="4294967295"/>
          </p:nvPr>
        </p:nvSpPr>
        <p:spPr>
          <a:xfrm>
            <a:off x="192088" y="762000"/>
            <a:ext cx="8951912" cy="1074738"/>
          </a:xfrm>
        </p:spPr>
        <p:txBody>
          <a:bodyPr rtlCol="0">
            <a:normAutofit/>
          </a:bodyPr>
          <a:lstStyle/>
          <a:p>
            <a:pPr eaLnBrk="1" fontAlgn="auto" hangingPunct="1">
              <a:spcAft>
                <a:spcPts val="0"/>
              </a:spcAft>
              <a:defRPr/>
            </a:pPr>
            <a:br>
              <a:rPr lang="en-GB" altLang="en-US" sz="2400" dirty="0"/>
            </a:br>
            <a:r>
              <a:rPr lang="en-GB" altLang="en-US" sz="2000" dirty="0">
                <a:solidFill>
                  <a:srgbClr val="4D4D4D"/>
                </a:solidFill>
                <a:latin typeface="+mn-lt"/>
                <a:ea typeface="+mn-ea"/>
                <a:cs typeface="+mn-cs"/>
              </a:rPr>
              <a:t>The 2 Key Advantages of the Pulsed DC System</a:t>
            </a:r>
          </a:p>
        </p:txBody>
      </p:sp>
      <p:pic>
        <p:nvPicPr>
          <p:cNvPr id="1128453" name="Picture 5" descr="Main Gauge">
            <a:extLst>
              <a:ext uri="{FF2B5EF4-FFF2-40B4-BE49-F238E27FC236}">
                <a16:creationId xmlns:a16="http://schemas.microsoft.com/office/drawing/2014/main" id="{9026A25E-3D70-E9ED-054F-CE6B91CF4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2113" y="4652963"/>
            <a:ext cx="2401887"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28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0866" name="Rectangle 2">
            <a:extLst>
              <a:ext uri="{FF2B5EF4-FFF2-40B4-BE49-F238E27FC236}">
                <a16:creationId xmlns:a16="http://schemas.microsoft.com/office/drawing/2014/main" id="{2E9F92CD-8806-8367-E473-6423ECBF4264}"/>
              </a:ext>
            </a:extLst>
          </p:cNvPr>
          <p:cNvSpPr>
            <a:spLocks noGrp="1" noChangeArrowheads="1"/>
          </p:cNvSpPr>
          <p:nvPr>
            <p:ph type="title" idx="4294967295"/>
          </p:nvPr>
        </p:nvSpPr>
        <p:spPr>
          <a:xfrm>
            <a:off x="192088" y="784225"/>
            <a:ext cx="8951912" cy="600075"/>
          </a:xfrm>
        </p:spPr>
        <p:txBody>
          <a:bodyPr rtlCol="0">
            <a:normAutofit fontScale="90000"/>
          </a:bodyPr>
          <a:lstStyle/>
          <a:p>
            <a:pPr eaLnBrk="1" fontAlgn="auto" hangingPunct="1">
              <a:spcAft>
                <a:spcPts val="0"/>
              </a:spcAft>
              <a:defRPr/>
            </a:pPr>
            <a:br>
              <a:rPr lang="en-GB" altLang="en-US" sz="2400" dirty="0"/>
            </a:br>
            <a:r>
              <a:rPr lang="en-GB" altLang="en-US" sz="2000" dirty="0">
                <a:solidFill>
                  <a:srgbClr val="4D4D4D"/>
                </a:solidFill>
                <a:latin typeface="+mn-lt"/>
                <a:cs typeface="+mn-cs"/>
              </a:rPr>
              <a:t>Accessories for </a:t>
            </a:r>
            <a:r>
              <a:rPr lang="en-GB" altLang="en-US" sz="2000" dirty="0" err="1">
                <a:solidFill>
                  <a:srgbClr val="4D4D4D"/>
                </a:solidFill>
                <a:latin typeface="+mn-lt"/>
                <a:cs typeface="+mn-cs"/>
              </a:rPr>
              <a:t>Elcometer</a:t>
            </a:r>
            <a:r>
              <a:rPr lang="en-GB" altLang="en-US" sz="2000" dirty="0">
                <a:solidFill>
                  <a:srgbClr val="4D4D4D"/>
                </a:solidFill>
                <a:latin typeface="+mn-lt"/>
                <a:cs typeface="+mn-cs"/>
              </a:rPr>
              <a:t> High Voltage Detectors</a:t>
            </a:r>
          </a:p>
        </p:txBody>
      </p:sp>
      <p:sp>
        <p:nvSpPr>
          <p:cNvPr id="1060869" name="Text Box 5">
            <a:extLst>
              <a:ext uri="{FF2B5EF4-FFF2-40B4-BE49-F238E27FC236}">
                <a16:creationId xmlns:a16="http://schemas.microsoft.com/office/drawing/2014/main" id="{A201AF7D-C9E8-3F43-FDF0-AE9EFFD163E0}"/>
              </a:ext>
            </a:extLst>
          </p:cNvPr>
          <p:cNvSpPr txBox="1">
            <a:spLocks noChangeArrowheads="1"/>
          </p:cNvSpPr>
          <p:nvPr/>
        </p:nvSpPr>
        <p:spPr bwMode="auto">
          <a:xfrm>
            <a:off x="171450" y="1377950"/>
            <a:ext cx="8810625" cy="3786188"/>
          </a:xfrm>
          <a:prstGeom prst="rect">
            <a:avLst/>
          </a:prstGeom>
          <a:noFill/>
          <a:ln>
            <a:noFill/>
          </a:ln>
        </p:spPr>
        <p:txBody>
          <a:bodyPr>
            <a:spAutoFit/>
          </a:bodyPr>
          <a:lstStyle>
            <a:lvl1pPr>
              <a:tabLst>
                <a:tab pos="266700" algn="l"/>
              </a:tabLst>
              <a:defRPr sz="2400">
                <a:solidFill>
                  <a:schemeClr val="tx1"/>
                </a:solidFill>
                <a:latin typeface="Times New Roman" pitchFamily="18" charset="0"/>
                <a:cs typeface="Arial" charset="0"/>
              </a:defRPr>
            </a:lvl1pPr>
            <a:lvl2pPr marL="1084263" indent="-457200">
              <a:tabLst>
                <a:tab pos="266700" algn="l"/>
              </a:tabLst>
              <a:defRPr sz="2400">
                <a:solidFill>
                  <a:schemeClr val="tx1"/>
                </a:solidFill>
                <a:latin typeface="Times New Roman" pitchFamily="18" charset="0"/>
                <a:cs typeface="Arial" charset="0"/>
              </a:defRPr>
            </a:lvl2pPr>
            <a:lvl3pPr marL="1143000" indent="-228600">
              <a:tabLst>
                <a:tab pos="266700" algn="l"/>
              </a:tabLst>
              <a:defRPr sz="2400">
                <a:solidFill>
                  <a:schemeClr val="tx1"/>
                </a:solidFill>
                <a:latin typeface="Times New Roman" pitchFamily="18" charset="0"/>
                <a:cs typeface="Arial" charset="0"/>
              </a:defRPr>
            </a:lvl3pPr>
            <a:lvl4pPr marL="1600200" indent="-228600">
              <a:tabLst>
                <a:tab pos="266700" algn="l"/>
              </a:tabLst>
              <a:defRPr sz="2400">
                <a:solidFill>
                  <a:schemeClr val="tx1"/>
                </a:solidFill>
                <a:latin typeface="Times New Roman" pitchFamily="18" charset="0"/>
                <a:cs typeface="Arial" charset="0"/>
              </a:defRPr>
            </a:lvl4pPr>
            <a:lvl5pPr marL="2057400" indent="-228600">
              <a:tabLst>
                <a:tab pos="266700" algn="l"/>
              </a:tabLst>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tabLst>
                <a:tab pos="266700" algn="l"/>
              </a:tabLs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tabLst>
                <a:tab pos="266700" algn="l"/>
              </a:tabLs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tabLst>
                <a:tab pos="266700" algn="l"/>
              </a:tabLs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tabLst>
                <a:tab pos="266700" algn="l"/>
              </a:tabLst>
              <a:defRPr sz="2400">
                <a:solidFill>
                  <a:schemeClr val="tx1"/>
                </a:solidFill>
                <a:latin typeface="Times New Roman" pitchFamily="18" charset="0"/>
                <a:cs typeface="Arial" charset="0"/>
              </a:defRPr>
            </a:lvl9pPr>
          </a:lstStyle>
          <a:p>
            <a:pPr eaLnBrk="1" hangingPunct="1">
              <a:defRPr/>
            </a:pPr>
            <a:endParaRPr lang="en-US" sz="2000" dirty="0">
              <a:solidFill>
                <a:srgbClr val="4D4D4D"/>
              </a:solidFill>
              <a:latin typeface="+mn-lt"/>
              <a:cs typeface="+mn-cs"/>
            </a:endParaRPr>
          </a:p>
          <a:p>
            <a:pPr eaLnBrk="1" hangingPunct="1">
              <a:defRPr/>
            </a:pPr>
            <a:r>
              <a:rPr lang="en-US" sz="2000" dirty="0">
                <a:solidFill>
                  <a:srgbClr val="4D4D4D"/>
                </a:solidFill>
                <a:latin typeface="+mn-lt"/>
                <a:cs typeface="+mn-cs"/>
              </a:rPr>
              <a:t>A wide range of electrodes and accessories is available :</a:t>
            </a:r>
          </a:p>
          <a:p>
            <a:pPr eaLnBrk="1" hangingPunct="1">
              <a:defRPr/>
            </a:pPr>
            <a:endParaRPr lang="en-US" sz="2000" dirty="0">
              <a:solidFill>
                <a:srgbClr val="4D4D4D"/>
              </a:solidFill>
              <a:latin typeface="+mn-lt"/>
              <a:cs typeface="+mn-cs"/>
            </a:endParaRPr>
          </a:p>
          <a:p>
            <a:pPr lvl="1" eaLnBrk="1" hangingPunct="1">
              <a:buFontTx/>
              <a:buChar char="•"/>
              <a:defRPr/>
            </a:pPr>
            <a:r>
              <a:rPr lang="en-GB" sz="2000" dirty="0">
                <a:solidFill>
                  <a:srgbClr val="4D4D4D"/>
                </a:solidFill>
                <a:latin typeface="+mn-lt"/>
                <a:cs typeface="+mn-cs"/>
              </a:rPr>
              <a:t>Band Brush Probes</a:t>
            </a:r>
          </a:p>
          <a:p>
            <a:pPr lvl="1" eaLnBrk="1" hangingPunct="1">
              <a:buFontTx/>
              <a:buChar char="•"/>
              <a:defRPr/>
            </a:pPr>
            <a:r>
              <a:rPr lang="en-GB" sz="2000" dirty="0">
                <a:solidFill>
                  <a:srgbClr val="4D4D4D"/>
                </a:solidFill>
                <a:latin typeface="+mn-lt"/>
                <a:cs typeface="+mn-cs"/>
              </a:rPr>
              <a:t>Wire Brush Probes</a:t>
            </a:r>
          </a:p>
          <a:p>
            <a:pPr lvl="1" eaLnBrk="1" hangingPunct="1">
              <a:buFontTx/>
              <a:buChar char="•"/>
              <a:defRPr/>
            </a:pPr>
            <a:r>
              <a:rPr lang="en-GB" sz="2000" dirty="0">
                <a:solidFill>
                  <a:srgbClr val="4D4D4D"/>
                </a:solidFill>
                <a:latin typeface="+mn-lt"/>
                <a:cs typeface="+mn-cs"/>
              </a:rPr>
              <a:t>Internal Pipe Brush Probes</a:t>
            </a:r>
          </a:p>
          <a:p>
            <a:pPr lvl="1" eaLnBrk="1" hangingPunct="1">
              <a:buFontTx/>
              <a:buChar char="•"/>
              <a:defRPr/>
            </a:pPr>
            <a:r>
              <a:rPr lang="en-GB" sz="2000" dirty="0">
                <a:solidFill>
                  <a:srgbClr val="4D4D4D"/>
                </a:solidFill>
                <a:latin typeface="+mn-lt"/>
                <a:cs typeface="+mn-cs"/>
              </a:rPr>
              <a:t>External ‘C-type’ Brush Probes</a:t>
            </a:r>
          </a:p>
          <a:p>
            <a:pPr lvl="1" eaLnBrk="1" hangingPunct="1">
              <a:buFontTx/>
              <a:buChar char="•"/>
              <a:defRPr/>
            </a:pPr>
            <a:r>
              <a:rPr lang="en-GB" sz="2000" dirty="0">
                <a:solidFill>
                  <a:srgbClr val="4D4D4D"/>
                </a:solidFill>
                <a:latin typeface="+mn-lt"/>
                <a:cs typeface="+mn-cs"/>
              </a:rPr>
              <a:t>External Pipe Rolling Springs</a:t>
            </a:r>
          </a:p>
          <a:p>
            <a:pPr lvl="1" eaLnBrk="1" hangingPunct="1">
              <a:buFontTx/>
              <a:buChar char="•"/>
              <a:defRPr/>
            </a:pPr>
            <a:r>
              <a:rPr lang="en-GB" sz="2000" dirty="0">
                <a:solidFill>
                  <a:srgbClr val="4D4D4D"/>
                </a:solidFill>
                <a:latin typeface="+mn-lt"/>
                <a:cs typeface="+mn-cs"/>
              </a:rPr>
              <a:t>Conductive Rubber Probes</a:t>
            </a:r>
          </a:p>
          <a:p>
            <a:pPr lvl="1" eaLnBrk="1" hangingPunct="1">
              <a:buFontTx/>
              <a:buChar char="•"/>
              <a:defRPr/>
            </a:pPr>
            <a:r>
              <a:rPr lang="en-GB" sz="2000" dirty="0">
                <a:solidFill>
                  <a:srgbClr val="4D4D4D"/>
                </a:solidFill>
                <a:latin typeface="+mn-lt"/>
                <a:cs typeface="+mn-cs"/>
              </a:rPr>
              <a:t>Grounding Mats</a:t>
            </a:r>
          </a:p>
          <a:p>
            <a:pPr marL="627063" lvl="1" indent="0" eaLnBrk="1" hangingPunct="1">
              <a:defRPr/>
            </a:pPr>
            <a:endParaRPr lang="en-GB" sz="2000" dirty="0">
              <a:solidFill>
                <a:srgbClr val="4D4D4D"/>
              </a:solidFill>
              <a:latin typeface="+mn-lt"/>
              <a:cs typeface="+mn-cs"/>
            </a:endParaRPr>
          </a:p>
          <a:p>
            <a:pPr eaLnBrk="1" hangingPunct="1">
              <a:defRPr/>
            </a:pPr>
            <a:endParaRPr lang="en-US" sz="2000" dirty="0">
              <a:solidFill>
                <a:srgbClr val="4D4D4D"/>
              </a:solidFill>
              <a:latin typeface="+mn-lt"/>
              <a:cs typeface="+mn-cs"/>
            </a:endParaRPr>
          </a:p>
        </p:txBody>
      </p:sp>
      <p:pic>
        <p:nvPicPr>
          <p:cNvPr id="1060872" name="Picture 8" descr="band brushs">
            <a:extLst>
              <a:ext uri="{FF2B5EF4-FFF2-40B4-BE49-F238E27FC236}">
                <a16:creationId xmlns:a16="http://schemas.microsoft.com/office/drawing/2014/main" id="{EC681F42-D9F0-1A8C-BC59-336B59EBF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663" y="1804988"/>
            <a:ext cx="13208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873" name="Picture 9" descr="wire brush probe only">
            <a:extLst>
              <a:ext uri="{FF2B5EF4-FFF2-40B4-BE49-F238E27FC236}">
                <a16:creationId xmlns:a16="http://schemas.microsoft.com/office/drawing/2014/main" id="{3AE8BAE5-E0E4-B575-7C9F-0B397CC472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93460">
            <a:off x="5191919" y="1710532"/>
            <a:ext cx="17859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874" name="Picture 10" descr="circular wire brush">
            <a:extLst>
              <a:ext uri="{FF2B5EF4-FFF2-40B4-BE49-F238E27FC236}">
                <a16:creationId xmlns:a16="http://schemas.microsoft.com/office/drawing/2014/main" id="{3FF9A7B9-EE49-68D4-C8D1-7B409EDE15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16154">
            <a:off x="6229350" y="3248025"/>
            <a:ext cx="1217613"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875" name="Picture 11" descr="Ctype Brush">
            <a:extLst>
              <a:ext uri="{FF2B5EF4-FFF2-40B4-BE49-F238E27FC236}">
                <a16:creationId xmlns:a16="http://schemas.microsoft.com/office/drawing/2014/main" id="{EFC02D70-7407-44F4-C3F9-A8B0E72533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1375" y="2706688"/>
            <a:ext cx="1652588"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a:extLst>
              <a:ext uri="{FF2B5EF4-FFF2-40B4-BE49-F238E27FC236}">
                <a16:creationId xmlns:a16="http://schemas.microsoft.com/office/drawing/2014/main" id="{1DE4FF86-490E-3B7D-F659-EB088696DFC8}"/>
              </a:ext>
            </a:extLst>
          </p:cNvPr>
          <p:cNvGrpSpPr>
            <a:grpSpLocks/>
          </p:cNvGrpSpPr>
          <p:nvPr/>
        </p:nvGrpSpPr>
        <p:grpSpPr bwMode="auto">
          <a:xfrm>
            <a:off x="7337425" y="2952750"/>
            <a:ext cx="1509713" cy="873125"/>
            <a:chOff x="5043" y="642"/>
            <a:chExt cx="717" cy="570"/>
          </a:xfrm>
        </p:grpSpPr>
        <p:pic>
          <p:nvPicPr>
            <p:cNvPr id="102414" name="Picture 13" descr="phosphor bronze">
              <a:extLst>
                <a:ext uri="{FF2B5EF4-FFF2-40B4-BE49-F238E27FC236}">
                  <a16:creationId xmlns:a16="http://schemas.microsoft.com/office/drawing/2014/main" id="{87491C9B-69E8-3412-F0EE-72558506B0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3" y="642"/>
              <a:ext cx="59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5" name="Picture 14" descr="stainless steel">
              <a:extLst>
                <a:ext uri="{FF2B5EF4-FFF2-40B4-BE49-F238E27FC236}">
                  <a16:creationId xmlns:a16="http://schemas.microsoft.com/office/drawing/2014/main" id="{A3E9A128-3D6D-A413-19EC-07F3D916E9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9" y="706"/>
              <a:ext cx="501"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60879" name="Picture 15" descr="conductive rubber probe">
            <a:extLst>
              <a:ext uri="{FF2B5EF4-FFF2-40B4-BE49-F238E27FC236}">
                <a16:creationId xmlns:a16="http://schemas.microsoft.com/office/drawing/2014/main" id="{A2DDDC3E-2711-566B-3256-ED7B8878B0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41992">
            <a:off x="4286250" y="3424238"/>
            <a:ext cx="15351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6">
            <a:extLst>
              <a:ext uri="{FF2B5EF4-FFF2-40B4-BE49-F238E27FC236}">
                <a16:creationId xmlns:a16="http://schemas.microsoft.com/office/drawing/2014/main" id="{5D3D2AA1-D2B0-43A7-E0CF-A060EBCEAE5A}"/>
              </a:ext>
            </a:extLst>
          </p:cNvPr>
          <p:cNvGrpSpPr>
            <a:grpSpLocks/>
          </p:cNvGrpSpPr>
          <p:nvPr/>
        </p:nvGrpSpPr>
        <p:grpSpPr bwMode="auto">
          <a:xfrm>
            <a:off x="7151688" y="3973513"/>
            <a:ext cx="1493837" cy="1370012"/>
            <a:chOff x="4386" y="792"/>
            <a:chExt cx="1262" cy="1279"/>
          </a:xfrm>
        </p:grpSpPr>
        <p:pic>
          <p:nvPicPr>
            <p:cNvPr id="102412" name="Picture 17" descr="groungsing_pin cut out">
              <a:extLst>
                <a:ext uri="{FF2B5EF4-FFF2-40B4-BE49-F238E27FC236}">
                  <a16:creationId xmlns:a16="http://schemas.microsoft.com/office/drawing/2014/main" id="{4A2BEF69-012E-706D-775B-D81C501F7E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488018">
              <a:off x="4086" y="1199"/>
              <a:ext cx="1279"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3" name="Picture 18" descr="grounding mat">
              <a:extLst>
                <a:ext uri="{FF2B5EF4-FFF2-40B4-BE49-F238E27FC236}">
                  <a16:creationId xmlns:a16="http://schemas.microsoft.com/office/drawing/2014/main" id="{08032701-0114-4C3E-4B99-A707944B8E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44606">
              <a:off x="4386" y="1002"/>
              <a:ext cx="1262"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60883" name="Picture 19" descr="Adaptors">
            <a:extLst>
              <a:ext uri="{FF2B5EF4-FFF2-40B4-BE49-F238E27FC236}">
                <a16:creationId xmlns:a16="http://schemas.microsoft.com/office/drawing/2014/main" id="{9175982E-47CA-98D6-233C-05D2AF7784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56188" y="4124325"/>
            <a:ext cx="12827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0866"/>
                                        </p:tgtEl>
                                        <p:attrNameLst>
                                          <p:attrName>style.visibility</p:attrName>
                                        </p:attrNameLst>
                                      </p:cBhvr>
                                      <p:to>
                                        <p:strVal val="visible"/>
                                      </p:to>
                                    </p:set>
                                    <p:animEffect transition="in" filter="fade">
                                      <p:cBhvr>
                                        <p:cTn id="7" dur="2000"/>
                                        <p:tgtEl>
                                          <p:spTgt spid="1060866"/>
                                        </p:tgtEl>
                                      </p:cBhvr>
                                    </p:animEffect>
                                  </p:childTnLst>
                                </p:cTn>
                              </p:par>
                              <p:par>
                                <p:cTn id="8" presetID="10" presetClass="entr" presetSubtype="0" fill="hold" nodeType="withEffect">
                                  <p:stCondLst>
                                    <p:cond delay="1000"/>
                                  </p:stCondLst>
                                  <p:childTnLst>
                                    <p:set>
                                      <p:cBhvr>
                                        <p:cTn id="9" dur="1" fill="hold">
                                          <p:stCondLst>
                                            <p:cond delay="0"/>
                                          </p:stCondLst>
                                        </p:cTn>
                                        <p:tgtEl>
                                          <p:spTgt spid="1060872"/>
                                        </p:tgtEl>
                                        <p:attrNameLst>
                                          <p:attrName>style.visibility</p:attrName>
                                        </p:attrNameLst>
                                      </p:cBhvr>
                                      <p:to>
                                        <p:strVal val="visible"/>
                                      </p:to>
                                    </p:set>
                                    <p:animEffect transition="in" filter="fade">
                                      <p:cBhvr>
                                        <p:cTn id="10" dur="2000"/>
                                        <p:tgtEl>
                                          <p:spTgt spid="1060872"/>
                                        </p:tgtEl>
                                      </p:cBhvr>
                                    </p:animEffect>
                                  </p:childTnLst>
                                </p:cTn>
                              </p:par>
                              <p:par>
                                <p:cTn id="11" presetID="10" presetClass="entr" presetSubtype="0" fill="hold" nodeType="withEffect">
                                  <p:stCondLst>
                                    <p:cond delay="0"/>
                                  </p:stCondLst>
                                  <p:childTnLst>
                                    <p:set>
                                      <p:cBhvr>
                                        <p:cTn id="12" dur="1" fill="hold">
                                          <p:stCondLst>
                                            <p:cond delay="0"/>
                                          </p:stCondLst>
                                        </p:cTn>
                                        <p:tgtEl>
                                          <p:spTgt spid="1060873"/>
                                        </p:tgtEl>
                                        <p:attrNameLst>
                                          <p:attrName>style.visibility</p:attrName>
                                        </p:attrNameLst>
                                      </p:cBhvr>
                                      <p:to>
                                        <p:strVal val="visible"/>
                                      </p:to>
                                    </p:set>
                                    <p:animEffect transition="in" filter="fade">
                                      <p:cBhvr>
                                        <p:cTn id="13" dur="2000"/>
                                        <p:tgtEl>
                                          <p:spTgt spid="1060873"/>
                                        </p:tgtEl>
                                      </p:cBhvr>
                                    </p:animEffect>
                                  </p:childTnLst>
                                </p:cTn>
                              </p:par>
                              <p:par>
                                <p:cTn id="14" presetID="10" presetClass="entr" presetSubtype="0" fill="hold" nodeType="withEffect">
                                  <p:stCondLst>
                                    <p:cond delay="0"/>
                                  </p:stCondLst>
                                  <p:childTnLst>
                                    <p:set>
                                      <p:cBhvr>
                                        <p:cTn id="15" dur="1" fill="hold">
                                          <p:stCondLst>
                                            <p:cond delay="0"/>
                                          </p:stCondLst>
                                        </p:cTn>
                                        <p:tgtEl>
                                          <p:spTgt spid="1060874"/>
                                        </p:tgtEl>
                                        <p:attrNameLst>
                                          <p:attrName>style.visibility</p:attrName>
                                        </p:attrNameLst>
                                      </p:cBhvr>
                                      <p:to>
                                        <p:strVal val="visible"/>
                                      </p:to>
                                    </p:set>
                                    <p:animEffect transition="in" filter="fade">
                                      <p:cBhvr>
                                        <p:cTn id="16" dur="2000"/>
                                        <p:tgtEl>
                                          <p:spTgt spid="1060874"/>
                                        </p:tgtEl>
                                      </p:cBhvr>
                                    </p:animEffect>
                                  </p:childTnLst>
                                </p:cTn>
                              </p:par>
                              <p:par>
                                <p:cTn id="17" presetID="10" presetClass="entr" presetSubtype="0" fill="hold" nodeType="withEffect">
                                  <p:stCondLst>
                                    <p:cond delay="0"/>
                                  </p:stCondLst>
                                  <p:childTnLst>
                                    <p:set>
                                      <p:cBhvr>
                                        <p:cTn id="18" dur="1" fill="hold">
                                          <p:stCondLst>
                                            <p:cond delay="0"/>
                                          </p:stCondLst>
                                        </p:cTn>
                                        <p:tgtEl>
                                          <p:spTgt spid="1060875"/>
                                        </p:tgtEl>
                                        <p:attrNameLst>
                                          <p:attrName>style.visibility</p:attrName>
                                        </p:attrNameLst>
                                      </p:cBhvr>
                                      <p:to>
                                        <p:strVal val="visible"/>
                                      </p:to>
                                    </p:set>
                                    <p:animEffect transition="in" filter="fade">
                                      <p:cBhvr>
                                        <p:cTn id="19" dur="2000"/>
                                        <p:tgtEl>
                                          <p:spTgt spid="1060875"/>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1060879"/>
                                        </p:tgtEl>
                                        <p:attrNameLst>
                                          <p:attrName>style.visibility</p:attrName>
                                        </p:attrNameLst>
                                      </p:cBhvr>
                                      <p:to>
                                        <p:strVal val="visible"/>
                                      </p:to>
                                    </p:set>
                                    <p:animEffect transition="in" filter="fade">
                                      <p:cBhvr>
                                        <p:cTn id="25" dur="2000"/>
                                        <p:tgtEl>
                                          <p:spTgt spid="1060879"/>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000"/>
                                        <p:tgtEl>
                                          <p:spTgt spid="3"/>
                                        </p:tgtEl>
                                      </p:cBhvr>
                                    </p:animEffect>
                                  </p:childTnLst>
                                </p:cTn>
                              </p:par>
                              <p:par>
                                <p:cTn id="29" presetID="10" presetClass="entr" presetSubtype="0" fill="hold" nodeType="withEffect">
                                  <p:stCondLst>
                                    <p:cond delay="0"/>
                                  </p:stCondLst>
                                  <p:childTnLst>
                                    <p:set>
                                      <p:cBhvr>
                                        <p:cTn id="30" dur="1" fill="hold">
                                          <p:stCondLst>
                                            <p:cond delay="0"/>
                                          </p:stCondLst>
                                        </p:cTn>
                                        <p:tgtEl>
                                          <p:spTgt spid="1060883"/>
                                        </p:tgtEl>
                                        <p:attrNameLst>
                                          <p:attrName>style.visibility</p:attrName>
                                        </p:attrNameLst>
                                      </p:cBhvr>
                                      <p:to>
                                        <p:strVal val="visible"/>
                                      </p:to>
                                    </p:set>
                                    <p:animEffect transition="in" filter="fade">
                                      <p:cBhvr>
                                        <p:cTn id="31" dur="2000"/>
                                        <p:tgtEl>
                                          <p:spTgt spid="1060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0866" grpId="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TextBox 16">
            <a:extLst>
              <a:ext uri="{FF2B5EF4-FFF2-40B4-BE49-F238E27FC236}">
                <a16:creationId xmlns:a16="http://schemas.microsoft.com/office/drawing/2014/main" id="{3D2F860C-B5BD-EBE3-7F5B-66D21D52CE33}"/>
              </a:ext>
            </a:extLst>
          </p:cNvPr>
          <p:cNvSpPr txBox="1">
            <a:spLocks noChangeArrowheads="1"/>
          </p:cNvSpPr>
          <p:nvPr/>
        </p:nvSpPr>
        <p:spPr bwMode="auto">
          <a:xfrm>
            <a:off x="2293938" y="3200400"/>
            <a:ext cx="45894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FF66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4pPr>
            <a:lvl5pPr marL="2057400" indent="-228600">
              <a:spcBef>
                <a:spcPct val="20000"/>
              </a:spcBef>
              <a:buClr>
                <a:srgbClr val="FF6600"/>
              </a:buClr>
              <a:buFont typeface="Arial" panose="020B0604020202020204" pitchFamily="34" charset="0"/>
              <a:buChar char="•"/>
              <a:defRPr sz="2000">
                <a:solidFill>
                  <a:srgbClr val="7F7F7F"/>
                </a:solidFill>
                <a:latin typeface="Calibri" panose="020F050202020403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rgbClr val="7F7F7F"/>
                </a:solidFill>
                <a:latin typeface="Calibri" panose="020F0502020204030204" pitchFamily="34" charset="0"/>
              </a:defRPr>
            </a:lvl9pPr>
          </a:lstStyle>
          <a:p>
            <a:pPr>
              <a:spcBef>
                <a:spcPct val="0"/>
              </a:spcBef>
              <a:buClrTx/>
              <a:buFontTx/>
              <a:buNone/>
            </a:pPr>
            <a:r>
              <a:rPr lang="en-GB" altLang="en-US" sz="2400">
                <a:latin typeface="Times New Roman" panose="02020603050405020304" pitchFamily="18" charset="0"/>
                <a:hlinkClick r:id="rId3"/>
              </a:rPr>
              <a:t>https://youtu.be/SwTjZOJDJ-s</a:t>
            </a:r>
            <a:endParaRPr lang="en-GB" altLang="en-US" sz="2400">
              <a:latin typeface="Times New Roman" panose="02020603050405020304" pitchFamily="18" charset="0"/>
            </a:endParaRPr>
          </a:p>
          <a:p>
            <a:pPr>
              <a:spcBef>
                <a:spcPct val="0"/>
              </a:spcBef>
              <a:buClrTx/>
              <a:buFontTx/>
              <a:buNone/>
            </a:pPr>
            <a:endParaRPr lang="en-GB" altLang="en-US" sz="2400">
              <a:latin typeface="Times New Roman" panose="02020603050405020304" pitchFamily="18" charset="0"/>
            </a:endParaRPr>
          </a:p>
        </p:txBody>
      </p:sp>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a:extLst>
              <a:ext uri="{FF2B5EF4-FFF2-40B4-BE49-F238E27FC236}">
                <a16:creationId xmlns:a16="http://schemas.microsoft.com/office/drawing/2014/main" id="{9843A0F0-F619-8725-F334-C424A988D58A}"/>
              </a:ext>
            </a:extLst>
          </p:cNvPr>
          <p:cNvSpPr>
            <a:spLocks noGrp="1" noChangeArrowheads="1"/>
          </p:cNvSpPr>
          <p:nvPr>
            <p:ph type="body" sz="half" idx="1"/>
          </p:nvPr>
        </p:nvSpPr>
        <p:spPr>
          <a:xfrm>
            <a:off x="346075" y="1590675"/>
            <a:ext cx="4953000" cy="3884613"/>
          </a:xfrm>
        </p:spPr>
        <p:txBody>
          <a:bodyPr rtlCol="0">
            <a:normAutofit/>
          </a:bodyPr>
          <a:lstStyle/>
          <a:p>
            <a:pPr eaLnBrk="1" fontAlgn="auto" hangingPunct="1">
              <a:lnSpc>
                <a:spcPct val="90000"/>
              </a:lnSpc>
              <a:spcAft>
                <a:spcPts val="0"/>
              </a:spcAft>
              <a:buFontTx/>
              <a:buNone/>
              <a:defRPr/>
            </a:pPr>
            <a:r>
              <a:rPr lang="en-US" sz="2000" dirty="0">
                <a:solidFill>
                  <a:srgbClr val="4D4D4D"/>
                </a:solidFill>
              </a:rPr>
              <a:t>Elcometer 165 - </a:t>
            </a:r>
            <a:r>
              <a:rPr lang="en-US" sz="2000" dirty="0" err="1">
                <a:solidFill>
                  <a:srgbClr val="4D4D4D"/>
                </a:solidFill>
              </a:rPr>
              <a:t>Elcopatch</a:t>
            </a:r>
            <a:endParaRPr lang="en-US" sz="2000" dirty="0">
              <a:solidFill>
                <a:srgbClr val="4D4D4D"/>
              </a:solidFill>
            </a:endParaRPr>
          </a:p>
          <a:p>
            <a:pPr eaLnBrk="1" fontAlgn="auto" hangingPunct="1">
              <a:lnSpc>
                <a:spcPct val="90000"/>
              </a:lnSpc>
              <a:spcAft>
                <a:spcPts val="0"/>
              </a:spcAft>
              <a:defRPr/>
            </a:pPr>
            <a:endParaRPr lang="en-US" sz="2000" dirty="0">
              <a:solidFill>
                <a:srgbClr val="4D4D4D"/>
              </a:solidFill>
            </a:endParaRPr>
          </a:p>
          <a:p>
            <a:pPr eaLnBrk="1" fontAlgn="auto" hangingPunct="1">
              <a:lnSpc>
                <a:spcPct val="90000"/>
              </a:lnSpc>
              <a:spcAft>
                <a:spcPts val="400"/>
              </a:spcAft>
              <a:defRPr/>
            </a:pPr>
            <a:r>
              <a:rPr lang="en-US" sz="2000" dirty="0">
                <a:solidFill>
                  <a:srgbClr val="4D4D4D"/>
                </a:solidFill>
              </a:rPr>
              <a:t>High quality consistent repairs</a:t>
            </a:r>
          </a:p>
          <a:p>
            <a:pPr eaLnBrk="1" fontAlgn="auto" hangingPunct="1">
              <a:lnSpc>
                <a:spcPct val="90000"/>
              </a:lnSpc>
              <a:spcAft>
                <a:spcPts val="400"/>
              </a:spcAft>
              <a:defRPr/>
            </a:pPr>
            <a:r>
              <a:rPr lang="en-US" sz="2000" dirty="0">
                <a:solidFill>
                  <a:srgbClr val="4D4D4D"/>
                </a:solidFill>
              </a:rPr>
              <a:t>Suitable for metal and non metal</a:t>
            </a:r>
          </a:p>
          <a:p>
            <a:pPr eaLnBrk="1" fontAlgn="auto" hangingPunct="1">
              <a:lnSpc>
                <a:spcPct val="90000"/>
              </a:lnSpc>
              <a:spcAft>
                <a:spcPts val="400"/>
              </a:spcAft>
              <a:defRPr/>
            </a:pPr>
            <a:r>
              <a:rPr lang="en-US" sz="2000" dirty="0">
                <a:solidFill>
                  <a:srgbClr val="4D4D4D"/>
                </a:solidFill>
              </a:rPr>
              <a:t>Reduced wastage</a:t>
            </a:r>
          </a:p>
          <a:p>
            <a:pPr eaLnBrk="1" fontAlgn="auto" hangingPunct="1">
              <a:lnSpc>
                <a:spcPct val="90000"/>
              </a:lnSpc>
              <a:spcAft>
                <a:spcPts val="400"/>
              </a:spcAft>
              <a:defRPr/>
            </a:pPr>
            <a:r>
              <a:rPr lang="en-US" sz="2000" dirty="0">
                <a:solidFill>
                  <a:srgbClr val="4D4D4D"/>
                </a:solidFill>
              </a:rPr>
              <a:t>Save time</a:t>
            </a:r>
          </a:p>
          <a:p>
            <a:pPr eaLnBrk="1" fontAlgn="auto" hangingPunct="1">
              <a:lnSpc>
                <a:spcPct val="90000"/>
              </a:lnSpc>
              <a:spcAft>
                <a:spcPts val="400"/>
              </a:spcAft>
              <a:defRPr/>
            </a:pPr>
            <a:r>
              <a:rPr lang="en-US" sz="2000" dirty="0">
                <a:solidFill>
                  <a:srgbClr val="4D4D4D"/>
                </a:solidFill>
              </a:rPr>
              <a:t>Easy to use</a:t>
            </a:r>
          </a:p>
          <a:p>
            <a:pPr marL="0" indent="0" eaLnBrk="1" fontAlgn="auto" hangingPunct="1">
              <a:lnSpc>
                <a:spcPct val="90000"/>
              </a:lnSpc>
              <a:spcAft>
                <a:spcPts val="400"/>
              </a:spcAft>
              <a:buFontTx/>
              <a:buNone/>
              <a:defRPr/>
            </a:pPr>
            <a:endParaRPr lang="en-US" sz="1800" dirty="0">
              <a:solidFill>
                <a:srgbClr val="4D4D4D"/>
              </a:solidFill>
            </a:endParaRPr>
          </a:p>
        </p:txBody>
      </p:sp>
      <p:pic>
        <p:nvPicPr>
          <p:cNvPr id="104451" name="Picture 2">
            <a:extLst>
              <a:ext uri="{FF2B5EF4-FFF2-40B4-BE49-F238E27FC236}">
                <a16:creationId xmlns:a16="http://schemas.microsoft.com/office/drawing/2014/main" id="{035A6FEE-C9C4-2FC3-026B-61096764A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0113" y="1778000"/>
            <a:ext cx="24511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a:extLst>
              <a:ext uri="{FF2B5EF4-FFF2-40B4-BE49-F238E27FC236}">
                <a16:creationId xmlns:a16="http://schemas.microsoft.com/office/drawing/2014/main" id="{867D1A0A-0ED9-44DD-6B1A-4FA2FD570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113" y="3714750"/>
            <a:ext cx="25019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a:extLst>
              <a:ext uri="{FF2B5EF4-FFF2-40B4-BE49-F238E27FC236}">
                <a16:creationId xmlns:a16="http://schemas.microsoft.com/office/drawing/2014/main" id="{F6C829E6-DB2F-4E27-CE00-EEA1DB4FB2E2}"/>
              </a:ext>
            </a:extLst>
          </p:cNvPr>
          <p:cNvSpPr>
            <a:spLocks noGrp="1" noChangeArrowheads="1"/>
          </p:cNvSpPr>
          <p:nvPr>
            <p:ph type="body" sz="half" idx="1"/>
          </p:nvPr>
        </p:nvSpPr>
        <p:spPr>
          <a:xfrm>
            <a:off x="346075" y="1590675"/>
            <a:ext cx="4953000" cy="3884613"/>
          </a:xfrm>
        </p:spPr>
        <p:txBody>
          <a:bodyPr rtlCol="0">
            <a:normAutofit/>
          </a:bodyPr>
          <a:lstStyle/>
          <a:p>
            <a:pPr eaLnBrk="1" fontAlgn="auto" hangingPunct="1">
              <a:lnSpc>
                <a:spcPct val="90000"/>
              </a:lnSpc>
              <a:spcAft>
                <a:spcPts val="0"/>
              </a:spcAft>
              <a:buFontTx/>
              <a:buNone/>
              <a:defRPr/>
            </a:pPr>
            <a:r>
              <a:rPr lang="en-US" sz="2000" dirty="0">
                <a:solidFill>
                  <a:srgbClr val="4D4D4D"/>
                </a:solidFill>
              </a:rPr>
              <a:t>Elcometer 165 - </a:t>
            </a:r>
            <a:r>
              <a:rPr lang="en-US" sz="2000" dirty="0" err="1">
                <a:solidFill>
                  <a:srgbClr val="4D4D4D"/>
                </a:solidFill>
              </a:rPr>
              <a:t>Elcopatch</a:t>
            </a:r>
            <a:endParaRPr lang="en-US" sz="2000" dirty="0">
              <a:solidFill>
                <a:srgbClr val="4D4D4D"/>
              </a:solidFill>
            </a:endParaRPr>
          </a:p>
          <a:p>
            <a:pPr eaLnBrk="1" fontAlgn="auto" hangingPunct="1">
              <a:lnSpc>
                <a:spcPct val="90000"/>
              </a:lnSpc>
              <a:spcAft>
                <a:spcPts val="0"/>
              </a:spcAft>
              <a:defRPr/>
            </a:pPr>
            <a:endParaRPr lang="en-US" sz="2000" dirty="0">
              <a:solidFill>
                <a:srgbClr val="4D4D4D"/>
              </a:solidFill>
            </a:endParaRPr>
          </a:p>
          <a:p>
            <a:pPr eaLnBrk="1" fontAlgn="auto" hangingPunct="1">
              <a:lnSpc>
                <a:spcPct val="90000"/>
              </a:lnSpc>
              <a:spcAft>
                <a:spcPts val="400"/>
              </a:spcAft>
              <a:defRPr/>
            </a:pPr>
            <a:r>
              <a:rPr lang="en-US" sz="2000" dirty="0">
                <a:solidFill>
                  <a:srgbClr val="4D4D4D"/>
                </a:solidFill>
              </a:rPr>
              <a:t>Uses industry standard cartridges</a:t>
            </a:r>
          </a:p>
          <a:p>
            <a:pPr eaLnBrk="1" fontAlgn="auto" hangingPunct="1">
              <a:lnSpc>
                <a:spcPct val="90000"/>
              </a:lnSpc>
              <a:spcAft>
                <a:spcPts val="400"/>
              </a:spcAft>
              <a:defRPr/>
            </a:pPr>
            <a:r>
              <a:rPr lang="en-US" sz="2000" dirty="0">
                <a:solidFill>
                  <a:srgbClr val="4D4D4D"/>
                </a:solidFill>
              </a:rPr>
              <a:t>Abrasion ring &amp; abrading tool</a:t>
            </a:r>
          </a:p>
          <a:p>
            <a:pPr eaLnBrk="1" fontAlgn="auto" hangingPunct="1">
              <a:lnSpc>
                <a:spcPct val="90000"/>
              </a:lnSpc>
              <a:spcAft>
                <a:spcPts val="400"/>
              </a:spcAft>
              <a:defRPr/>
            </a:pPr>
            <a:r>
              <a:rPr lang="en-US" sz="2000" dirty="0">
                <a:solidFill>
                  <a:srgbClr val="4D4D4D"/>
                </a:solidFill>
              </a:rPr>
              <a:t>Adhesion patch with fill indicator holes</a:t>
            </a:r>
          </a:p>
          <a:p>
            <a:pPr marL="0" indent="0" eaLnBrk="1" fontAlgn="auto" hangingPunct="1">
              <a:lnSpc>
                <a:spcPct val="90000"/>
              </a:lnSpc>
              <a:spcAft>
                <a:spcPts val="400"/>
              </a:spcAft>
              <a:buFontTx/>
              <a:buNone/>
              <a:defRPr/>
            </a:pPr>
            <a:endParaRPr lang="en-US" sz="1800" dirty="0">
              <a:solidFill>
                <a:srgbClr val="4D4D4D"/>
              </a:solidFill>
            </a:endParaRPr>
          </a:p>
        </p:txBody>
      </p:sp>
      <p:pic>
        <p:nvPicPr>
          <p:cNvPr id="105475" name="Picture 4">
            <a:extLst>
              <a:ext uri="{FF2B5EF4-FFF2-40B4-BE49-F238E27FC236}">
                <a16:creationId xmlns:a16="http://schemas.microsoft.com/office/drawing/2014/main" id="{620E5CEE-26A7-EC28-FD12-9226981DE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0113" y="3714750"/>
            <a:ext cx="25019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3">
            <a:extLst>
              <a:ext uri="{FF2B5EF4-FFF2-40B4-BE49-F238E27FC236}">
                <a16:creationId xmlns:a16="http://schemas.microsoft.com/office/drawing/2014/main" id="{EC35C28B-8462-91E1-8BA5-82CDAD8A5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013" y="2687638"/>
            <a:ext cx="3648075"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a:extLst>
              <a:ext uri="{FF2B5EF4-FFF2-40B4-BE49-F238E27FC236}">
                <a16:creationId xmlns:a16="http://schemas.microsoft.com/office/drawing/2014/main" id="{4902C18C-0E04-65AD-A9BE-5653F29B1B74}"/>
              </a:ext>
            </a:extLst>
          </p:cNvPr>
          <p:cNvSpPr>
            <a:spLocks noGrp="1" noChangeArrowheads="1"/>
          </p:cNvSpPr>
          <p:nvPr>
            <p:ph type="body" sz="half" idx="1"/>
          </p:nvPr>
        </p:nvSpPr>
        <p:spPr>
          <a:xfrm>
            <a:off x="346075" y="1590675"/>
            <a:ext cx="4953000" cy="3884613"/>
          </a:xfrm>
        </p:spPr>
        <p:txBody>
          <a:bodyPr rtlCol="0">
            <a:normAutofit/>
          </a:bodyPr>
          <a:lstStyle/>
          <a:p>
            <a:pPr eaLnBrk="1" fontAlgn="auto" hangingPunct="1">
              <a:lnSpc>
                <a:spcPct val="90000"/>
              </a:lnSpc>
              <a:spcAft>
                <a:spcPts val="0"/>
              </a:spcAft>
              <a:buFontTx/>
              <a:buNone/>
              <a:defRPr/>
            </a:pPr>
            <a:r>
              <a:rPr lang="en-US" sz="2000" dirty="0">
                <a:solidFill>
                  <a:srgbClr val="4D4D4D"/>
                </a:solidFill>
              </a:rPr>
              <a:t>Elcometer 165 - </a:t>
            </a:r>
            <a:r>
              <a:rPr lang="en-US" sz="2000" dirty="0" err="1">
                <a:solidFill>
                  <a:srgbClr val="4D4D4D"/>
                </a:solidFill>
              </a:rPr>
              <a:t>Elcopatch</a:t>
            </a:r>
            <a:endParaRPr lang="en-US" sz="2000" dirty="0">
              <a:solidFill>
                <a:srgbClr val="4D4D4D"/>
              </a:solidFill>
            </a:endParaRPr>
          </a:p>
          <a:p>
            <a:pPr eaLnBrk="1" fontAlgn="auto" hangingPunct="1">
              <a:lnSpc>
                <a:spcPct val="90000"/>
              </a:lnSpc>
              <a:spcAft>
                <a:spcPts val="0"/>
              </a:spcAft>
              <a:defRPr/>
            </a:pPr>
            <a:endParaRPr lang="en-US" sz="2000" dirty="0">
              <a:solidFill>
                <a:srgbClr val="4D4D4D"/>
              </a:solidFill>
            </a:endParaRPr>
          </a:p>
          <a:p>
            <a:pPr eaLnBrk="1" fontAlgn="auto" hangingPunct="1">
              <a:lnSpc>
                <a:spcPct val="90000"/>
              </a:lnSpc>
              <a:spcAft>
                <a:spcPts val="400"/>
              </a:spcAft>
              <a:defRPr/>
            </a:pPr>
            <a:r>
              <a:rPr lang="en-US" sz="2000" dirty="0">
                <a:solidFill>
                  <a:srgbClr val="4D4D4D"/>
                </a:solidFill>
              </a:rPr>
              <a:t>Optional heater pack</a:t>
            </a:r>
          </a:p>
          <a:p>
            <a:pPr eaLnBrk="1" fontAlgn="auto" hangingPunct="1">
              <a:lnSpc>
                <a:spcPct val="90000"/>
              </a:lnSpc>
              <a:spcAft>
                <a:spcPts val="400"/>
              </a:spcAft>
              <a:defRPr/>
            </a:pPr>
            <a:r>
              <a:rPr lang="en-US" sz="2000" dirty="0">
                <a:solidFill>
                  <a:srgbClr val="4D4D4D"/>
                </a:solidFill>
              </a:rPr>
              <a:t>Helps to ensure adhesive flows</a:t>
            </a:r>
          </a:p>
          <a:p>
            <a:pPr eaLnBrk="1" fontAlgn="auto" hangingPunct="1">
              <a:lnSpc>
                <a:spcPct val="90000"/>
              </a:lnSpc>
              <a:spcAft>
                <a:spcPts val="400"/>
              </a:spcAft>
              <a:defRPr/>
            </a:pPr>
            <a:r>
              <a:rPr lang="en-US" sz="2000" dirty="0">
                <a:solidFill>
                  <a:srgbClr val="4D4D4D"/>
                </a:solidFill>
              </a:rPr>
              <a:t>Rechargeable battery</a:t>
            </a:r>
          </a:p>
          <a:p>
            <a:pPr eaLnBrk="1" fontAlgn="auto" hangingPunct="1">
              <a:lnSpc>
                <a:spcPct val="90000"/>
              </a:lnSpc>
              <a:spcAft>
                <a:spcPts val="400"/>
              </a:spcAft>
              <a:defRPr/>
            </a:pPr>
            <a:endParaRPr lang="en-US" sz="2000" dirty="0">
              <a:solidFill>
                <a:srgbClr val="4D4D4D"/>
              </a:solidFill>
            </a:endParaRPr>
          </a:p>
          <a:p>
            <a:pPr marL="0" indent="0" eaLnBrk="1" fontAlgn="auto" hangingPunct="1">
              <a:lnSpc>
                <a:spcPct val="90000"/>
              </a:lnSpc>
              <a:spcAft>
                <a:spcPts val="400"/>
              </a:spcAft>
              <a:buFontTx/>
              <a:buNone/>
              <a:defRPr/>
            </a:pPr>
            <a:endParaRPr lang="en-US" sz="1800" dirty="0">
              <a:solidFill>
                <a:srgbClr val="4D4D4D"/>
              </a:solidFill>
            </a:endParaRPr>
          </a:p>
        </p:txBody>
      </p:sp>
      <p:pic>
        <p:nvPicPr>
          <p:cNvPr id="106499" name="Picture 2">
            <a:extLst>
              <a:ext uri="{FF2B5EF4-FFF2-40B4-BE49-F238E27FC236}">
                <a16:creationId xmlns:a16="http://schemas.microsoft.com/office/drawing/2014/main" id="{335755A4-8FB5-4E37-69B7-2EF3E83A2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2030413"/>
            <a:ext cx="3965575"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a:extLst>
              <a:ext uri="{FF2B5EF4-FFF2-40B4-BE49-F238E27FC236}">
                <a16:creationId xmlns:a16="http://schemas.microsoft.com/office/drawing/2014/main" id="{AE719F8A-6BC4-A2FB-05CC-5C7BAD5740A6}"/>
              </a:ext>
            </a:extLst>
          </p:cNvPr>
          <p:cNvSpPr>
            <a:spLocks noGrp="1" noChangeArrowheads="1"/>
          </p:cNvSpPr>
          <p:nvPr>
            <p:ph type="body" sz="half" idx="1"/>
          </p:nvPr>
        </p:nvSpPr>
        <p:spPr>
          <a:xfrm>
            <a:off x="346075" y="1590675"/>
            <a:ext cx="4953000" cy="3884613"/>
          </a:xfrm>
        </p:spPr>
        <p:txBody>
          <a:bodyPr rtlCol="0">
            <a:normAutofit/>
          </a:bodyPr>
          <a:lstStyle/>
          <a:p>
            <a:pPr eaLnBrk="1" fontAlgn="auto" hangingPunct="1">
              <a:lnSpc>
                <a:spcPct val="90000"/>
              </a:lnSpc>
              <a:spcAft>
                <a:spcPts val="0"/>
              </a:spcAft>
              <a:buFontTx/>
              <a:buNone/>
              <a:defRPr/>
            </a:pPr>
            <a:r>
              <a:rPr lang="en-US" sz="2000" dirty="0">
                <a:solidFill>
                  <a:srgbClr val="4D4D4D"/>
                </a:solidFill>
              </a:rPr>
              <a:t>Elcometer 165 - </a:t>
            </a:r>
            <a:r>
              <a:rPr lang="en-US" sz="2000" dirty="0" err="1">
                <a:solidFill>
                  <a:srgbClr val="4D4D4D"/>
                </a:solidFill>
              </a:rPr>
              <a:t>Elcopatch</a:t>
            </a:r>
            <a:endParaRPr lang="en-US" sz="2000" dirty="0">
              <a:solidFill>
                <a:srgbClr val="4D4D4D"/>
              </a:solidFill>
            </a:endParaRPr>
          </a:p>
          <a:p>
            <a:pPr eaLnBrk="1" fontAlgn="auto" hangingPunct="1">
              <a:lnSpc>
                <a:spcPct val="90000"/>
              </a:lnSpc>
              <a:spcAft>
                <a:spcPts val="0"/>
              </a:spcAft>
              <a:defRPr/>
            </a:pPr>
            <a:endParaRPr lang="en-US" sz="2000" dirty="0">
              <a:solidFill>
                <a:srgbClr val="4D4D4D"/>
              </a:solidFill>
            </a:endParaRPr>
          </a:p>
          <a:p>
            <a:pPr marL="0" indent="0" eaLnBrk="1" fontAlgn="auto" hangingPunct="1">
              <a:lnSpc>
                <a:spcPct val="90000"/>
              </a:lnSpc>
              <a:spcAft>
                <a:spcPts val="400"/>
              </a:spcAft>
              <a:buFontTx/>
              <a:buNone/>
              <a:defRPr/>
            </a:pPr>
            <a:endParaRPr lang="en-US" sz="1800" dirty="0">
              <a:solidFill>
                <a:srgbClr val="4D4D4D"/>
              </a:solidFill>
            </a:endParaRPr>
          </a:p>
        </p:txBody>
      </p:sp>
      <p:pic>
        <p:nvPicPr>
          <p:cNvPr id="107523" name="Picture 3">
            <a:extLst>
              <a:ext uri="{FF2B5EF4-FFF2-40B4-BE49-F238E27FC236}">
                <a16:creationId xmlns:a16="http://schemas.microsoft.com/office/drawing/2014/main" id="{BD4C18ED-7D8F-8C35-27EF-458EE47C9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75" y="4214813"/>
            <a:ext cx="270668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2">
            <a:extLst>
              <a:ext uri="{FF2B5EF4-FFF2-40B4-BE49-F238E27FC236}">
                <a16:creationId xmlns:a16="http://schemas.microsoft.com/office/drawing/2014/main" id="{7CFD5531-873E-4D28-1EDB-38B9B54A4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8" y="1944688"/>
            <a:ext cx="2443162"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a:extLst>
              <a:ext uri="{FF2B5EF4-FFF2-40B4-BE49-F238E27FC236}">
                <a16:creationId xmlns:a16="http://schemas.microsoft.com/office/drawing/2014/main" id="{A46E3F0D-5219-AA03-D7E1-C73F62806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700" y="1895475"/>
            <a:ext cx="2344738"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7">
            <a:extLst>
              <a:ext uri="{FF2B5EF4-FFF2-40B4-BE49-F238E27FC236}">
                <a16:creationId xmlns:a16="http://schemas.microsoft.com/office/drawing/2014/main" id="{2DE69CC9-5EE7-C73D-5993-81D374FA2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375" y="4071938"/>
            <a:ext cx="234315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D0BA9907-D208-BBBF-8DA8-5EDACF780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198688"/>
            <a:ext cx="62992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00EA7A852C9346A78EBD1482385551" ma:contentTypeVersion="16" ma:contentTypeDescription="Create a new document." ma:contentTypeScope="" ma:versionID="d405b3a84a22041db8bcd2286e1f4e48">
  <xsd:schema xmlns:xsd="http://www.w3.org/2001/XMLSchema" xmlns:xs="http://www.w3.org/2001/XMLSchema" xmlns:p="http://schemas.microsoft.com/office/2006/metadata/properties" xmlns:ns2="1990455e-e540-44d2-aa3e-490f72c94b85" xmlns:ns3="887c2914-fde0-4791-820c-5597758b5675" targetNamespace="http://schemas.microsoft.com/office/2006/metadata/properties" ma:root="true" ma:fieldsID="4f007366bd36f74eb67ba476b22fbcbe" ns2:_="" ns3:_="">
    <xsd:import namespace="1990455e-e540-44d2-aa3e-490f72c94b85"/>
    <xsd:import namespace="887c2914-fde0-4791-820c-5597758b567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90455e-e540-44d2-aa3e-490f72c94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de94b7-13f2-4820-82c2-3686b8a55ac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87c2914-fde0-4791-820c-5597758b567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fc4add0-e409-4037-ab29-f2634d01012d}" ma:internalName="TaxCatchAll" ma:showField="CatchAllData" ma:web="887c2914-fde0-4791-820c-5597758b56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990455e-e540-44d2-aa3e-490f72c94b85">
      <Terms xmlns="http://schemas.microsoft.com/office/infopath/2007/PartnerControls"/>
    </lcf76f155ced4ddcb4097134ff3c332f>
    <TaxCatchAll xmlns="887c2914-fde0-4791-820c-5597758b5675" xsi:nil="true"/>
  </documentManagement>
</p:properties>
</file>

<file path=customXml/itemProps1.xml><?xml version="1.0" encoding="utf-8"?>
<ds:datastoreItem xmlns:ds="http://schemas.openxmlformats.org/officeDocument/2006/customXml" ds:itemID="{6EAB785D-8B88-4DC3-B2B2-A783660BCE63}"/>
</file>

<file path=customXml/itemProps2.xml><?xml version="1.0" encoding="utf-8"?>
<ds:datastoreItem xmlns:ds="http://schemas.openxmlformats.org/officeDocument/2006/customXml" ds:itemID="{22145E80-1398-45CC-902F-2B75A37A9A55}"/>
</file>

<file path=customXml/itemProps3.xml><?xml version="1.0" encoding="utf-8"?>
<ds:datastoreItem xmlns:ds="http://schemas.openxmlformats.org/officeDocument/2006/customXml" ds:itemID="{888F7583-959B-462C-9476-B189E010AF86}"/>
</file>

<file path=docProps/app.xml><?xml version="1.0" encoding="utf-8"?>
<Properties xmlns="http://schemas.openxmlformats.org/officeDocument/2006/extended-properties" xmlns:vt="http://schemas.openxmlformats.org/officeDocument/2006/docPropsVTypes">
  <Template/>
  <TotalTime>21498</TotalTime>
  <Words>4389</Words>
  <Application>Microsoft Office PowerPoint</Application>
  <PresentationFormat>On-screen Show (4:3)</PresentationFormat>
  <Paragraphs>748</Paragraphs>
  <Slides>101</Slides>
  <Notes>44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101</vt:i4>
      </vt:variant>
    </vt:vector>
  </HeadingPairs>
  <TitlesOfParts>
    <vt:vector size="107" baseType="lpstr">
      <vt:lpstr>Times New Roman</vt:lpstr>
      <vt:lpstr>Arial</vt:lpstr>
      <vt:lpstr>Calibri</vt:lpstr>
      <vt:lpstr>Wingdings</vt:lpstr>
      <vt:lpstr>Monotype Corsiva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Surface Salt Measurement Methods</vt:lpstr>
      <vt:lpstr>Surface Salt Measurement Methods</vt:lpstr>
      <vt:lpstr>PowerPoint Presentation</vt:lpstr>
      <vt:lpstr>PowerPoint Presentation</vt:lpstr>
      <vt:lpstr>PowerPoint Presentation</vt:lpstr>
      <vt:lpstr>Surface Cleanliness</vt:lpstr>
      <vt:lpstr>PowerPoint Presentation</vt:lpstr>
      <vt:lpstr>PowerPoint Presentation</vt:lpstr>
      <vt:lpstr>134A - Salt Detection in Abrasives </vt:lpstr>
      <vt:lpstr>134W Salt Detection in Water</vt:lpstr>
      <vt:lpstr>PowerPoint Presentation</vt:lpstr>
      <vt:lpstr>Surface Cleanliness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Adhesion Test Failure Modes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Cohesive / Adhesive Failure Attributes</vt:lpstr>
      <vt:lpstr>PowerPoint Presentation</vt:lpstr>
      <vt:lpstr>PowerPoint Presentation</vt:lpstr>
      <vt:lpstr>PowerPoint Presentation</vt:lpstr>
      <vt:lpstr>PowerPoint Presentation</vt:lpstr>
      <vt:lpstr>PowerPoint Presentation</vt:lpstr>
      <vt:lpstr>PowerPoint Presentation</vt:lpstr>
      <vt:lpstr>  High Voltage Holiday Detection</vt:lpstr>
      <vt:lpstr>  </vt:lpstr>
      <vt:lpstr> Pulsed DC &amp; Continuous DC Explained</vt:lpstr>
      <vt:lpstr>PowerPoint Presentation</vt:lpstr>
      <vt:lpstr>PowerPoint Presentation</vt:lpstr>
      <vt:lpstr>PowerPoint Presentation</vt:lpstr>
      <vt:lpstr> The 2 Key Advantages of the Pulsed DC System</vt:lpstr>
      <vt:lpstr> Accessories for Elcometer High Voltage Detectors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Elcometer Instruments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Elcometer Product Training 2004</dc:title>
  <dc:subject>Braive Instruments Background</dc:subject>
  <dc:creator>Michael Sellars</dc:creator>
  <cp:lastModifiedBy>Graham Duk</cp:lastModifiedBy>
  <cp:revision>355</cp:revision>
  <cp:lastPrinted>2014-09-16T08:05:14Z</cp:lastPrinted>
  <dcterms:created xsi:type="dcterms:W3CDTF">2004-02-12T17:51:30Z</dcterms:created>
  <dcterms:modified xsi:type="dcterms:W3CDTF">2022-10-31T09:22:25Z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0x0101000000EA7A852C9346A78EBD1482385551</vt:lpwstr>
  </property>
  <property fmtid="{D5CDD505-2E9C-101B-9397-08002B2CF9AE}" pid="3" name="MediaServiceImageTags">
    <vt:lpwstr/>
  </property>
</Properties>
</file>