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theme/themeOverride60.xml" ContentType="application/vnd.openxmlformats-officedocument.themeOverride+xml"/>
  <Override PartName="/ppt/theme/themeOverride61.xml" ContentType="application/vnd.openxmlformats-officedocument.themeOverride+xml"/>
  <Override PartName="/ppt/theme/themeOverride62.xml" ContentType="application/vnd.openxmlformats-officedocument.themeOverride+xml"/>
  <Override PartName="/ppt/theme/themeOverride63.xml" ContentType="application/vnd.openxmlformats-officedocument.themeOverride+xml"/>
  <Override PartName="/ppt/theme/themeOverride64.xml" ContentType="application/vnd.openxmlformats-officedocument.themeOverride+xml"/>
  <Override PartName="/ppt/theme/themeOverride65.xml" ContentType="application/vnd.openxmlformats-officedocument.themeOverride+xml"/>
  <Override PartName="/ppt/theme/themeOverride66.xml" ContentType="application/vnd.openxmlformats-officedocument.themeOverride+xml"/>
  <Override PartName="/ppt/theme/themeOverride67.xml" ContentType="application/vnd.openxmlformats-officedocument.themeOverride+xml"/>
  <Override PartName="/ppt/theme/themeOverride68.xml" ContentType="application/vnd.openxmlformats-officedocument.themeOverr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346" r:id="rId2"/>
  </p:sldMasterIdLst>
  <p:notesMasterIdLst>
    <p:notesMasterId r:id="rId287"/>
  </p:notesMasterIdLst>
  <p:handoutMasterIdLst>
    <p:handoutMasterId r:id="rId288"/>
  </p:handoutMasterIdLst>
  <p:sldIdLst>
    <p:sldId id="474" r:id="rId3"/>
    <p:sldId id="265" r:id="rId4"/>
    <p:sldId id="259" r:id="rId5"/>
    <p:sldId id="260" r:id="rId6"/>
    <p:sldId id="261" r:id="rId7"/>
    <p:sldId id="262" r:id="rId8"/>
    <p:sldId id="263" r:id="rId9"/>
    <p:sldId id="266" r:id="rId10"/>
    <p:sldId id="271" r:id="rId11"/>
    <p:sldId id="272" r:id="rId12"/>
    <p:sldId id="273" r:id="rId13"/>
    <p:sldId id="268" r:id="rId14"/>
    <p:sldId id="484" r:id="rId15"/>
    <p:sldId id="485" r:id="rId16"/>
    <p:sldId id="486" r:id="rId17"/>
    <p:sldId id="487" r:id="rId18"/>
    <p:sldId id="488" r:id="rId19"/>
    <p:sldId id="489" r:id="rId20"/>
    <p:sldId id="490" r:id="rId21"/>
    <p:sldId id="491" r:id="rId22"/>
    <p:sldId id="492" r:id="rId23"/>
    <p:sldId id="493" r:id="rId24"/>
    <p:sldId id="494" r:id="rId25"/>
    <p:sldId id="495" r:id="rId26"/>
    <p:sldId id="496" r:id="rId27"/>
    <p:sldId id="497" r:id="rId28"/>
    <p:sldId id="498" r:id="rId29"/>
    <p:sldId id="499" r:id="rId30"/>
    <p:sldId id="500" r:id="rId31"/>
    <p:sldId id="501" r:id="rId32"/>
    <p:sldId id="502" r:id="rId33"/>
    <p:sldId id="507" r:id="rId34"/>
    <p:sldId id="508" r:id="rId35"/>
    <p:sldId id="509" r:id="rId36"/>
    <p:sldId id="510" r:id="rId37"/>
    <p:sldId id="511" r:id="rId38"/>
    <p:sldId id="512" r:id="rId39"/>
    <p:sldId id="513" r:id="rId40"/>
    <p:sldId id="514" r:id="rId41"/>
    <p:sldId id="515" r:id="rId42"/>
    <p:sldId id="503" r:id="rId43"/>
    <p:sldId id="504" r:id="rId44"/>
    <p:sldId id="505" r:id="rId45"/>
    <p:sldId id="506" r:id="rId46"/>
    <p:sldId id="524" r:id="rId47"/>
    <p:sldId id="517" r:id="rId48"/>
    <p:sldId id="526" r:id="rId49"/>
    <p:sldId id="518" r:id="rId50"/>
    <p:sldId id="519" r:id="rId51"/>
    <p:sldId id="520" r:id="rId52"/>
    <p:sldId id="521" r:id="rId53"/>
    <p:sldId id="522" r:id="rId54"/>
    <p:sldId id="523" r:id="rId55"/>
    <p:sldId id="527" r:id="rId56"/>
    <p:sldId id="269" r:id="rId57"/>
    <p:sldId id="284" r:id="rId58"/>
    <p:sldId id="528" r:id="rId59"/>
    <p:sldId id="281" r:id="rId60"/>
    <p:sldId id="282" r:id="rId61"/>
    <p:sldId id="286" r:id="rId62"/>
    <p:sldId id="283" r:id="rId63"/>
    <p:sldId id="407" r:id="rId64"/>
    <p:sldId id="406" r:id="rId65"/>
    <p:sldId id="287" r:id="rId66"/>
    <p:sldId id="274" r:id="rId67"/>
    <p:sldId id="275" r:id="rId68"/>
    <p:sldId id="476" r:id="rId69"/>
    <p:sldId id="477" r:id="rId70"/>
    <p:sldId id="478" r:id="rId71"/>
    <p:sldId id="422" r:id="rId72"/>
    <p:sldId id="516" r:id="rId73"/>
    <p:sldId id="312" r:id="rId74"/>
    <p:sldId id="529" r:id="rId75"/>
    <p:sldId id="346" r:id="rId76"/>
    <p:sldId id="371" r:id="rId77"/>
    <p:sldId id="530" r:id="rId78"/>
    <p:sldId id="372" r:id="rId79"/>
    <p:sldId id="351" r:id="rId80"/>
    <p:sldId id="357" r:id="rId81"/>
    <p:sldId id="358" r:id="rId82"/>
    <p:sldId id="352" r:id="rId83"/>
    <p:sldId id="355" r:id="rId84"/>
    <p:sldId id="378" r:id="rId85"/>
    <p:sldId id="359" r:id="rId86"/>
    <p:sldId id="362" r:id="rId87"/>
    <p:sldId id="363" r:id="rId88"/>
    <p:sldId id="361" r:id="rId89"/>
    <p:sldId id="353" r:id="rId90"/>
    <p:sldId id="354" r:id="rId91"/>
    <p:sldId id="356" r:id="rId92"/>
    <p:sldId id="364" r:id="rId93"/>
    <p:sldId id="365" r:id="rId94"/>
    <p:sldId id="366" r:id="rId95"/>
    <p:sldId id="367" r:id="rId96"/>
    <p:sldId id="368" r:id="rId97"/>
    <p:sldId id="373" r:id="rId98"/>
    <p:sldId id="374" r:id="rId99"/>
    <p:sldId id="375" r:id="rId100"/>
    <p:sldId id="379" r:id="rId101"/>
    <p:sldId id="394" r:id="rId102"/>
    <p:sldId id="395" r:id="rId103"/>
    <p:sldId id="392" r:id="rId104"/>
    <p:sldId id="404" r:id="rId105"/>
    <p:sldId id="401" r:id="rId106"/>
    <p:sldId id="400" r:id="rId107"/>
    <p:sldId id="402" r:id="rId108"/>
    <p:sldId id="408" r:id="rId109"/>
    <p:sldId id="454" r:id="rId110"/>
    <p:sldId id="410" r:id="rId111"/>
    <p:sldId id="531" r:id="rId112"/>
    <p:sldId id="532" r:id="rId113"/>
    <p:sldId id="533" r:id="rId114"/>
    <p:sldId id="534" r:id="rId115"/>
    <p:sldId id="535" r:id="rId116"/>
    <p:sldId id="536" r:id="rId117"/>
    <p:sldId id="537" r:id="rId118"/>
    <p:sldId id="538" r:id="rId119"/>
    <p:sldId id="539" r:id="rId120"/>
    <p:sldId id="540" r:id="rId121"/>
    <p:sldId id="541" r:id="rId122"/>
    <p:sldId id="542" r:id="rId123"/>
    <p:sldId id="543" r:id="rId124"/>
    <p:sldId id="544" r:id="rId125"/>
    <p:sldId id="545" r:id="rId126"/>
    <p:sldId id="546" r:id="rId127"/>
    <p:sldId id="547" r:id="rId128"/>
    <p:sldId id="548" r:id="rId129"/>
    <p:sldId id="549" r:id="rId130"/>
    <p:sldId id="550" r:id="rId131"/>
    <p:sldId id="551" r:id="rId132"/>
    <p:sldId id="552" r:id="rId133"/>
    <p:sldId id="553" r:id="rId134"/>
    <p:sldId id="554" r:id="rId135"/>
    <p:sldId id="555" r:id="rId136"/>
    <p:sldId id="556" r:id="rId137"/>
    <p:sldId id="557" r:id="rId138"/>
    <p:sldId id="558" r:id="rId139"/>
    <p:sldId id="559" r:id="rId140"/>
    <p:sldId id="560" r:id="rId141"/>
    <p:sldId id="561" r:id="rId142"/>
    <p:sldId id="562" r:id="rId143"/>
    <p:sldId id="563" r:id="rId144"/>
    <p:sldId id="564" r:id="rId145"/>
    <p:sldId id="565" r:id="rId146"/>
    <p:sldId id="566" r:id="rId147"/>
    <p:sldId id="567" r:id="rId148"/>
    <p:sldId id="568" r:id="rId149"/>
    <p:sldId id="569" r:id="rId150"/>
    <p:sldId id="570" r:id="rId151"/>
    <p:sldId id="571" r:id="rId152"/>
    <p:sldId id="572" r:id="rId153"/>
    <p:sldId id="573" r:id="rId154"/>
    <p:sldId id="574" r:id="rId155"/>
    <p:sldId id="575" r:id="rId156"/>
    <p:sldId id="576" r:id="rId157"/>
    <p:sldId id="577" r:id="rId158"/>
    <p:sldId id="578" r:id="rId159"/>
    <p:sldId id="579" r:id="rId160"/>
    <p:sldId id="580" r:id="rId161"/>
    <p:sldId id="581" r:id="rId162"/>
    <p:sldId id="582" r:id="rId163"/>
    <p:sldId id="583" r:id="rId164"/>
    <p:sldId id="584" r:id="rId165"/>
    <p:sldId id="585" r:id="rId166"/>
    <p:sldId id="586" r:id="rId167"/>
    <p:sldId id="587" r:id="rId168"/>
    <p:sldId id="588" r:id="rId169"/>
    <p:sldId id="589" r:id="rId170"/>
    <p:sldId id="590" r:id="rId171"/>
    <p:sldId id="591" r:id="rId172"/>
    <p:sldId id="592" r:id="rId173"/>
    <p:sldId id="593" r:id="rId174"/>
    <p:sldId id="594" r:id="rId175"/>
    <p:sldId id="595" r:id="rId176"/>
    <p:sldId id="596" r:id="rId177"/>
    <p:sldId id="597" r:id="rId178"/>
    <p:sldId id="598" r:id="rId179"/>
    <p:sldId id="599" r:id="rId180"/>
    <p:sldId id="600" r:id="rId181"/>
    <p:sldId id="601" r:id="rId182"/>
    <p:sldId id="602" r:id="rId183"/>
    <p:sldId id="603" r:id="rId184"/>
    <p:sldId id="604" r:id="rId185"/>
    <p:sldId id="605" r:id="rId186"/>
    <p:sldId id="606" r:id="rId187"/>
    <p:sldId id="607" r:id="rId188"/>
    <p:sldId id="608" r:id="rId189"/>
    <p:sldId id="609" r:id="rId190"/>
    <p:sldId id="610" r:id="rId191"/>
    <p:sldId id="611" r:id="rId192"/>
    <p:sldId id="612" r:id="rId193"/>
    <p:sldId id="613" r:id="rId194"/>
    <p:sldId id="614" r:id="rId195"/>
    <p:sldId id="615" r:id="rId196"/>
    <p:sldId id="616" r:id="rId197"/>
    <p:sldId id="617" r:id="rId198"/>
    <p:sldId id="618" r:id="rId199"/>
    <p:sldId id="619" r:id="rId200"/>
    <p:sldId id="620" r:id="rId201"/>
    <p:sldId id="621" r:id="rId202"/>
    <p:sldId id="622" r:id="rId203"/>
    <p:sldId id="623" r:id="rId204"/>
    <p:sldId id="624" r:id="rId205"/>
    <p:sldId id="625" r:id="rId206"/>
    <p:sldId id="626" r:id="rId207"/>
    <p:sldId id="627" r:id="rId208"/>
    <p:sldId id="628" r:id="rId209"/>
    <p:sldId id="629" r:id="rId210"/>
    <p:sldId id="630" r:id="rId211"/>
    <p:sldId id="631" r:id="rId212"/>
    <p:sldId id="632" r:id="rId213"/>
    <p:sldId id="633" r:id="rId214"/>
    <p:sldId id="634" r:id="rId215"/>
    <p:sldId id="635" r:id="rId216"/>
    <p:sldId id="636" r:id="rId217"/>
    <p:sldId id="637" r:id="rId218"/>
    <p:sldId id="638" r:id="rId219"/>
    <p:sldId id="639" r:id="rId220"/>
    <p:sldId id="640" r:id="rId221"/>
    <p:sldId id="641" r:id="rId222"/>
    <p:sldId id="642" r:id="rId223"/>
    <p:sldId id="643" r:id="rId224"/>
    <p:sldId id="644" r:id="rId225"/>
    <p:sldId id="645" r:id="rId226"/>
    <p:sldId id="646" r:id="rId227"/>
    <p:sldId id="647" r:id="rId228"/>
    <p:sldId id="648" r:id="rId229"/>
    <p:sldId id="649" r:id="rId230"/>
    <p:sldId id="650" r:id="rId231"/>
    <p:sldId id="651" r:id="rId232"/>
    <p:sldId id="652" r:id="rId233"/>
    <p:sldId id="653" r:id="rId234"/>
    <p:sldId id="654" r:id="rId235"/>
    <p:sldId id="655" r:id="rId236"/>
    <p:sldId id="656" r:id="rId237"/>
    <p:sldId id="657" r:id="rId238"/>
    <p:sldId id="658" r:id="rId239"/>
    <p:sldId id="659" r:id="rId240"/>
    <p:sldId id="660" r:id="rId241"/>
    <p:sldId id="661" r:id="rId242"/>
    <p:sldId id="663" r:id="rId243"/>
    <p:sldId id="433" r:id="rId244"/>
    <p:sldId id="437" r:id="rId245"/>
    <p:sldId id="438" r:id="rId246"/>
    <p:sldId id="439" r:id="rId247"/>
    <p:sldId id="435" r:id="rId248"/>
    <p:sldId id="441" r:id="rId249"/>
    <p:sldId id="443" r:id="rId250"/>
    <p:sldId id="442" r:id="rId251"/>
    <p:sldId id="436" r:id="rId252"/>
    <p:sldId id="479" r:id="rId253"/>
    <p:sldId id="469" r:id="rId254"/>
    <p:sldId id="470" r:id="rId255"/>
    <p:sldId id="471" r:id="rId256"/>
    <p:sldId id="455" r:id="rId257"/>
    <p:sldId id="456" r:id="rId258"/>
    <p:sldId id="458" r:id="rId259"/>
    <p:sldId id="459" r:id="rId260"/>
    <p:sldId id="460" r:id="rId261"/>
    <p:sldId id="461" r:id="rId262"/>
    <p:sldId id="462" r:id="rId263"/>
    <p:sldId id="464" r:id="rId264"/>
    <p:sldId id="465" r:id="rId265"/>
    <p:sldId id="466" r:id="rId266"/>
    <p:sldId id="468" r:id="rId267"/>
    <p:sldId id="467" r:id="rId268"/>
    <p:sldId id="416" r:id="rId269"/>
    <p:sldId id="423" r:id="rId270"/>
    <p:sldId id="431" r:id="rId271"/>
    <p:sldId id="432" r:id="rId272"/>
    <p:sldId id="420" r:id="rId273"/>
    <p:sldId id="421" r:id="rId274"/>
    <p:sldId id="425" r:id="rId275"/>
    <p:sldId id="427" r:id="rId276"/>
    <p:sldId id="428" r:id="rId277"/>
    <p:sldId id="429" r:id="rId278"/>
    <p:sldId id="430" r:id="rId279"/>
    <p:sldId id="434" r:id="rId280"/>
    <p:sldId id="440" r:id="rId281"/>
    <p:sldId id="481" r:id="rId282"/>
    <p:sldId id="424" r:id="rId283"/>
    <p:sldId id="482" r:id="rId284"/>
    <p:sldId id="483" r:id="rId285"/>
    <p:sldId id="472" r:id="rId286"/>
  </p:sldIdLst>
  <p:sldSz cx="9144000" cy="6858000" type="screen4x3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FF6600"/>
    <a:srgbClr val="FFA669"/>
    <a:srgbClr val="4D4D4D"/>
    <a:srgbClr val="333333"/>
    <a:srgbClr val="969696"/>
    <a:srgbClr val="C0C0C0"/>
    <a:srgbClr val="FFC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02" autoAdjust="0"/>
    <p:restoredTop sz="83626" autoAdjust="0"/>
  </p:normalViewPr>
  <p:slideViewPr>
    <p:cSldViewPr>
      <p:cViewPr>
        <p:scale>
          <a:sx n="75" d="100"/>
          <a:sy n="75" d="100"/>
        </p:scale>
        <p:origin x="-456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6000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740"/>
    </p:cViewPr>
  </p:sorterViewPr>
  <p:notesViewPr>
    <p:cSldViewPr>
      <p:cViewPr>
        <p:scale>
          <a:sx n="66" d="100"/>
          <a:sy n="66" d="100"/>
        </p:scale>
        <p:origin x="-2340" y="-516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slide" Target="slides/slide224.xml"/><Relationship Id="rId247" Type="http://schemas.openxmlformats.org/officeDocument/2006/relationships/slide" Target="slides/slide245.xml"/><Relationship Id="rId107" Type="http://schemas.openxmlformats.org/officeDocument/2006/relationships/slide" Target="slides/slide105.xml"/><Relationship Id="rId268" Type="http://schemas.openxmlformats.org/officeDocument/2006/relationships/slide" Target="slides/slide266.xml"/><Relationship Id="rId289" Type="http://schemas.openxmlformats.org/officeDocument/2006/relationships/presProps" Target="presProp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37" Type="http://schemas.openxmlformats.org/officeDocument/2006/relationships/slide" Target="slides/slide235.xml"/><Relationship Id="rId258" Type="http://schemas.openxmlformats.org/officeDocument/2006/relationships/slide" Target="slides/slide256.xml"/><Relationship Id="rId279" Type="http://schemas.openxmlformats.org/officeDocument/2006/relationships/slide" Target="slides/slide277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290" Type="http://schemas.openxmlformats.org/officeDocument/2006/relationships/viewProps" Target="viewProps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27" Type="http://schemas.openxmlformats.org/officeDocument/2006/relationships/slide" Target="slides/slide225.xml"/><Relationship Id="rId248" Type="http://schemas.openxmlformats.org/officeDocument/2006/relationships/slide" Target="slides/slide246.xml"/><Relationship Id="rId269" Type="http://schemas.openxmlformats.org/officeDocument/2006/relationships/slide" Target="slides/slide267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280" Type="http://schemas.openxmlformats.org/officeDocument/2006/relationships/slide" Target="slides/slide278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slide" Target="slides/slide215.xml"/><Relationship Id="rId6" Type="http://schemas.openxmlformats.org/officeDocument/2006/relationships/slide" Target="slides/slide4.xml"/><Relationship Id="rId238" Type="http://schemas.openxmlformats.org/officeDocument/2006/relationships/slide" Target="slides/slide236.xml"/><Relationship Id="rId259" Type="http://schemas.openxmlformats.org/officeDocument/2006/relationships/slide" Target="slides/slide257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270" Type="http://schemas.openxmlformats.org/officeDocument/2006/relationships/slide" Target="slides/slide268.xml"/><Relationship Id="rId291" Type="http://schemas.openxmlformats.org/officeDocument/2006/relationships/theme" Target="theme/theme1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228" Type="http://schemas.openxmlformats.org/officeDocument/2006/relationships/slide" Target="slides/slide226.xml"/><Relationship Id="rId249" Type="http://schemas.openxmlformats.org/officeDocument/2006/relationships/slide" Target="slides/slide247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260" Type="http://schemas.openxmlformats.org/officeDocument/2006/relationships/slide" Target="slides/slide258.xml"/><Relationship Id="rId281" Type="http://schemas.openxmlformats.org/officeDocument/2006/relationships/slide" Target="slides/slide279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3" Type="http://schemas.openxmlformats.org/officeDocument/2006/relationships/slide" Target="slides/slide211.xml"/><Relationship Id="rId218" Type="http://schemas.openxmlformats.org/officeDocument/2006/relationships/slide" Target="slides/slide216.xml"/><Relationship Id="rId234" Type="http://schemas.openxmlformats.org/officeDocument/2006/relationships/slide" Target="slides/slide232.xml"/><Relationship Id="rId239" Type="http://schemas.openxmlformats.org/officeDocument/2006/relationships/slide" Target="slides/slide23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50" Type="http://schemas.openxmlformats.org/officeDocument/2006/relationships/slide" Target="slides/slide248.xml"/><Relationship Id="rId255" Type="http://schemas.openxmlformats.org/officeDocument/2006/relationships/slide" Target="slides/slide253.xml"/><Relationship Id="rId271" Type="http://schemas.openxmlformats.org/officeDocument/2006/relationships/slide" Target="slides/slide269.xml"/><Relationship Id="rId276" Type="http://schemas.openxmlformats.org/officeDocument/2006/relationships/slide" Target="slides/slide274.xml"/><Relationship Id="rId292" Type="http://schemas.openxmlformats.org/officeDocument/2006/relationships/tableStyles" Target="tableStyles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229" Type="http://schemas.openxmlformats.org/officeDocument/2006/relationships/slide" Target="slides/slide227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40" Type="http://schemas.openxmlformats.org/officeDocument/2006/relationships/slide" Target="slides/slide238.xml"/><Relationship Id="rId245" Type="http://schemas.openxmlformats.org/officeDocument/2006/relationships/slide" Target="slides/slide243.xml"/><Relationship Id="rId261" Type="http://schemas.openxmlformats.org/officeDocument/2006/relationships/slide" Target="slides/slide259.xml"/><Relationship Id="rId266" Type="http://schemas.openxmlformats.org/officeDocument/2006/relationships/slide" Target="slides/slide264.xml"/><Relationship Id="rId287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282" Type="http://schemas.openxmlformats.org/officeDocument/2006/relationships/slide" Target="slides/slide280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219" Type="http://schemas.openxmlformats.org/officeDocument/2006/relationships/slide" Target="slides/slide21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0" Type="http://schemas.openxmlformats.org/officeDocument/2006/relationships/slide" Target="slides/slide228.xml"/><Relationship Id="rId235" Type="http://schemas.openxmlformats.org/officeDocument/2006/relationships/slide" Target="slides/slide233.xml"/><Relationship Id="rId251" Type="http://schemas.openxmlformats.org/officeDocument/2006/relationships/slide" Target="slides/slide249.xml"/><Relationship Id="rId256" Type="http://schemas.openxmlformats.org/officeDocument/2006/relationships/slide" Target="slides/slide254.xml"/><Relationship Id="rId277" Type="http://schemas.openxmlformats.org/officeDocument/2006/relationships/slide" Target="slides/slide275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72" Type="http://schemas.openxmlformats.org/officeDocument/2006/relationships/slide" Target="slides/slide270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slide" Target="slides/slide218.xml"/><Relationship Id="rId225" Type="http://schemas.openxmlformats.org/officeDocument/2006/relationships/slide" Target="slides/slide223.xml"/><Relationship Id="rId241" Type="http://schemas.openxmlformats.org/officeDocument/2006/relationships/slide" Target="slides/slide239.xml"/><Relationship Id="rId246" Type="http://schemas.openxmlformats.org/officeDocument/2006/relationships/slide" Target="slides/slide244.xml"/><Relationship Id="rId267" Type="http://schemas.openxmlformats.org/officeDocument/2006/relationships/slide" Target="slides/slide265.xml"/><Relationship Id="rId288" Type="http://schemas.openxmlformats.org/officeDocument/2006/relationships/handoutMaster" Target="handoutMasters/handoutMaster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262" Type="http://schemas.openxmlformats.org/officeDocument/2006/relationships/slide" Target="slides/slide260.xml"/><Relationship Id="rId283" Type="http://schemas.openxmlformats.org/officeDocument/2006/relationships/slide" Target="slides/slide28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36" Type="http://schemas.openxmlformats.org/officeDocument/2006/relationships/slide" Target="slides/slide234.xml"/><Relationship Id="rId257" Type="http://schemas.openxmlformats.org/officeDocument/2006/relationships/slide" Target="slides/slide255.xml"/><Relationship Id="rId278" Type="http://schemas.openxmlformats.org/officeDocument/2006/relationships/slide" Target="slides/slide276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52" Type="http://schemas.openxmlformats.org/officeDocument/2006/relationships/slide" Target="slides/slide250.xml"/><Relationship Id="rId273" Type="http://schemas.openxmlformats.org/officeDocument/2006/relationships/slide" Target="slides/slide271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242" Type="http://schemas.openxmlformats.org/officeDocument/2006/relationships/slide" Target="slides/slide240.xml"/><Relationship Id="rId263" Type="http://schemas.openxmlformats.org/officeDocument/2006/relationships/slide" Target="slides/slide261.xml"/><Relationship Id="rId284" Type="http://schemas.openxmlformats.org/officeDocument/2006/relationships/slide" Target="slides/slide282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32" Type="http://schemas.openxmlformats.org/officeDocument/2006/relationships/slide" Target="slides/slide230.xml"/><Relationship Id="rId253" Type="http://schemas.openxmlformats.org/officeDocument/2006/relationships/slide" Target="slides/slide251.xml"/><Relationship Id="rId274" Type="http://schemas.openxmlformats.org/officeDocument/2006/relationships/slide" Target="slides/slide272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243" Type="http://schemas.openxmlformats.org/officeDocument/2006/relationships/slide" Target="slides/slide241.xml"/><Relationship Id="rId264" Type="http://schemas.openxmlformats.org/officeDocument/2006/relationships/slide" Target="slides/slide262.xml"/><Relationship Id="rId285" Type="http://schemas.openxmlformats.org/officeDocument/2006/relationships/slide" Target="slides/slide283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33" Type="http://schemas.openxmlformats.org/officeDocument/2006/relationships/slide" Target="slides/slide231.xml"/><Relationship Id="rId254" Type="http://schemas.openxmlformats.org/officeDocument/2006/relationships/slide" Target="slides/slide252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275" Type="http://schemas.openxmlformats.org/officeDocument/2006/relationships/slide" Target="slides/slide273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223" Type="http://schemas.openxmlformats.org/officeDocument/2006/relationships/slide" Target="slides/slide221.xml"/><Relationship Id="rId244" Type="http://schemas.openxmlformats.org/officeDocument/2006/relationships/slide" Target="slides/slide242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265" Type="http://schemas.openxmlformats.org/officeDocument/2006/relationships/slide" Target="slides/slide263.xml"/><Relationship Id="rId286" Type="http://schemas.openxmlformats.org/officeDocument/2006/relationships/slide" Target="slides/slide28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14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14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14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516974B9-7430-4031-BB78-63E65054DAC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3321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4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6300"/>
            <a:ext cx="5389563" cy="444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F5E20A9E-34C9-4935-9961-3C2C9974DE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99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3C46DA2-2AEA-4759-BF6B-13DF07B15ED1}" type="slidenum">
              <a:rPr lang="en-US" altLang="en-US" b="0"/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 b="0"/>
          </a:p>
        </p:txBody>
      </p:sp>
      <p:sp>
        <p:nvSpPr>
          <p:cNvPr id="318467" name="Rectangle 2050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8" name="Rectangle 2051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410620-50F5-4383-9B9F-E8A3ADAF84E2}" type="slidenum">
              <a:rPr lang="en-US" altLang="en-US" smtClean="0"/>
              <a:pPr eaLnBrk="1" hangingPunct="1"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  <p:sp>
        <p:nvSpPr>
          <p:cNvPr id="327683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ln/>
        </p:spPr>
      </p:sp>
      <p:sp>
        <p:nvSpPr>
          <p:cNvPr id="327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38650"/>
          </a:xfrm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BF3546-4B2C-47E8-95C9-C53EBA28B79D}" type="slidenum">
              <a:rPr lang="en-US" altLang="en-US" smtClean="0"/>
              <a:pPr eaLnBrk="1" hangingPunct="1"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  <p:sp>
        <p:nvSpPr>
          <p:cNvPr id="328707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ln/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38650"/>
          </a:xfrm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253EB3-D449-4976-98F5-1A8995D18973}" type="slidenum">
              <a:rPr lang="en-US" altLang="en-US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  <p:sp>
        <p:nvSpPr>
          <p:cNvPr id="3297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07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30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52DEB1-0531-46D4-A551-82FF13FCD198}" type="slidenum">
              <a:rPr lang="en-US" altLang="en-US" smtClean="0"/>
              <a:pPr eaLnBrk="1" hangingPunct="1"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70480FE-1CD5-46BF-BBF5-C7653E7FAAFB}" type="slidenum">
              <a:rPr lang="en-US" altLang="en-US" smtClean="0"/>
              <a:pPr eaLnBrk="1" hangingPunct="1">
                <a:spcBef>
                  <a:spcPct val="0"/>
                </a:spcBef>
              </a:pPr>
              <a:t>17</a:t>
            </a:fld>
            <a:endParaRPr lang="en-US" altLang="en-US" smtClean="0"/>
          </a:p>
        </p:txBody>
      </p:sp>
      <p:sp>
        <p:nvSpPr>
          <p:cNvPr id="331779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954FD5E-9265-4B7C-90CD-18B64FC8C5B8}" type="slidenum">
              <a:rPr lang="en-US" altLang="en-US" b="0"/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 b="0"/>
          </a:p>
        </p:txBody>
      </p:sp>
      <p:sp>
        <p:nvSpPr>
          <p:cNvPr id="33178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Surface preparation is the key to good anticorrosion coating performance. A paint will only stick to a surface if it is clean. One benefit of blast cleaning is that it leaves a profile which also enhances adhesion.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Elcometer is concerned with the assessment or measurement of profile and cleanliness and these are separate processes.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EA54D42-B646-4C7D-AFB2-79ABFF31D8F4}" type="slidenum">
              <a:rPr lang="en-US" altLang="en-US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  <p:sp>
        <p:nvSpPr>
          <p:cNvPr id="332803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EE1D861-9993-4117-B31D-4ACDB9719F96}" type="slidenum">
              <a:rPr lang="en-US" altLang="en-US" b="0"/>
              <a:pPr algn="r" eaLnBrk="1" hangingPunct="1">
                <a:spcBef>
                  <a:spcPct val="0"/>
                </a:spcBef>
              </a:pPr>
              <a:t>18</a:t>
            </a:fld>
            <a:endParaRPr lang="en-US" altLang="en-US" b="0"/>
          </a:p>
        </p:txBody>
      </p:sp>
      <p:sp>
        <p:nvSpPr>
          <p:cNvPr id="33280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Surface preparation is the key to good anticorrosion coating performance. A paint will only stick to a surface if it is clean. One benefit of blast cleaning is that it leaves a profile which also enhances adhesion.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Elcometer is concerned with the assessment or measurement of profile and cleanliness and these are separate processes.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DC3074E-8F56-4341-A41E-9DF7F11A9BB6}" type="slidenum">
              <a:rPr lang="en-US" altLang="en-US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en-US" smtClean="0"/>
          </a:p>
        </p:txBody>
      </p:sp>
      <p:sp>
        <p:nvSpPr>
          <p:cNvPr id="333827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A48BB5-8FF3-4FFF-94EA-0D9783B36B73}" type="slidenum">
              <a:rPr lang="en-US" altLang="en-US" b="0"/>
              <a:pPr algn="r" eaLnBrk="1" hangingPunct="1">
                <a:spcBef>
                  <a:spcPct val="0"/>
                </a:spcBef>
              </a:pPr>
              <a:t>20</a:t>
            </a:fld>
            <a:endParaRPr lang="en-US" altLang="en-US" b="0"/>
          </a:p>
        </p:txBody>
      </p:sp>
      <p:sp>
        <p:nvSpPr>
          <p:cNvPr id="33382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This image shows the effect of the different cutter angles on the same thickness of coating.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8D8BDA-A113-4F6A-B6EF-07DC4A71979E}" type="slidenum">
              <a:rPr lang="en-US" altLang="en-US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3348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B0DA3D-7371-4B0F-A29D-437C343C4996}" type="slidenum">
              <a:rPr lang="en-US" altLang="en-US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  <p:sp>
        <p:nvSpPr>
          <p:cNvPr id="3358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1682F7C-B611-44ED-AD54-64998BEAA93B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336899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B2547A3-D7C7-4D15-9102-EE1EF2F5B330}" type="slidenum">
              <a:rPr lang="en-US" altLang="en-US" b="0"/>
              <a:pPr algn="r" eaLnBrk="1" hangingPunct="1">
                <a:spcBef>
                  <a:spcPct val="0"/>
                </a:spcBef>
              </a:pPr>
              <a:t>25</a:t>
            </a:fld>
            <a:endParaRPr lang="en-US" altLang="en-US" b="0"/>
          </a:p>
        </p:txBody>
      </p:sp>
      <p:sp>
        <p:nvSpPr>
          <p:cNvPr id="33690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9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A0C27D-87D9-41CF-9441-1324625CCFD7}" type="slidenum">
              <a:rPr lang="en-US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319491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ln/>
        </p:spPr>
      </p:sp>
      <p:sp>
        <p:nvSpPr>
          <p:cNvPr id="319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38650"/>
          </a:xfrm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3C9A50-BCA4-4184-98B2-B8FBDC401320}" type="slidenum">
              <a:rPr lang="en-US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  <p:sp>
        <p:nvSpPr>
          <p:cNvPr id="337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89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38948" name="Slide Number Placeholder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38C6256-9521-446C-AE34-522205CD5353}" type="slidenum">
              <a:rPr lang="en-US" altLang="en-US" b="0"/>
              <a:pPr algn="r" eaLnBrk="1" hangingPunct="1">
                <a:spcBef>
                  <a:spcPct val="0"/>
                </a:spcBef>
              </a:pPr>
              <a:t>39</a:t>
            </a:fld>
            <a:endParaRPr lang="en-US" altLang="en-US" b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99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339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5CC91C-12D7-483D-BC3D-66B26309E059}" type="slidenum">
              <a:rPr lang="en-US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09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340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914993A-49B6-43F8-862E-49DE03AD9777}" type="slidenum">
              <a:rPr lang="en-US" altLang="en-US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3A22F8-EF65-443A-AB29-63C925BB288C}" type="slidenum">
              <a:rPr lang="en-US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en-US" smtClean="0"/>
          </a:p>
        </p:txBody>
      </p:sp>
      <p:sp>
        <p:nvSpPr>
          <p:cNvPr id="342019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ln/>
        </p:spPr>
      </p:sp>
      <p:sp>
        <p:nvSpPr>
          <p:cNvPr id="342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38650"/>
          </a:xfrm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7526E2-5A52-4481-BD13-408A57473ED4}" type="slidenum">
              <a:rPr lang="en-US" altLang="en-US" smtClean="0"/>
              <a:pPr eaLnBrk="1" hangingPunct="1">
                <a:spcBef>
                  <a:spcPct val="0"/>
                </a:spcBef>
              </a:pPr>
              <a:t>53</a:t>
            </a:fld>
            <a:endParaRPr lang="en-US" altLang="en-US" smtClean="0"/>
          </a:p>
        </p:txBody>
      </p:sp>
      <p:sp>
        <p:nvSpPr>
          <p:cNvPr id="343043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ln/>
        </p:spPr>
      </p:sp>
      <p:sp>
        <p:nvSpPr>
          <p:cNvPr id="343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38650"/>
          </a:xfrm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40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344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D4562E-D68D-4CA5-AE4D-E35893C09944}" type="slidenum">
              <a:rPr lang="en-US" altLang="en-US" smtClean="0"/>
              <a:pPr eaLnBrk="1" hangingPunct="1">
                <a:spcBef>
                  <a:spcPct val="0"/>
                </a:spcBef>
              </a:pPr>
              <a:t>54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F188B6-D70A-45EF-A437-C067F8AD63B5}" type="slidenum">
              <a:rPr lang="en-US" altLang="en-US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en-US" smtClean="0"/>
          </a:p>
        </p:txBody>
      </p:sp>
      <p:sp>
        <p:nvSpPr>
          <p:cNvPr id="345091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ln/>
        </p:spPr>
      </p:sp>
      <p:sp>
        <p:nvSpPr>
          <p:cNvPr id="345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38650"/>
          </a:xfrm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61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 smtClean="0"/>
              <a:t>What happens if the air is at 100%RH and then it cools?</a:t>
            </a:r>
          </a:p>
        </p:txBody>
      </p:sp>
      <p:sp>
        <p:nvSpPr>
          <p:cNvPr id="346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CF8A67-6810-4363-97EE-38B55412A973}" type="slidenum">
              <a:rPr lang="en-US" altLang="en-US" smtClean="0"/>
              <a:pPr eaLnBrk="1" hangingPunct="1">
                <a:spcBef>
                  <a:spcPct val="0"/>
                </a:spcBef>
              </a:pPr>
              <a:t>61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71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 smtClean="0"/>
              <a:t>Kept these in because of the San Francisco Bridge application</a:t>
            </a:r>
          </a:p>
        </p:txBody>
      </p:sp>
      <p:sp>
        <p:nvSpPr>
          <p:cNvPr id="347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15CEA60-A218-45F0-A307-14A6EB5F789A}" type="slidenum">
              <a:rPr lang="en-US" altLang="en-US" smtClean="0"/>
              <a:pPr eaLnBrk="1" hangingPunct="1">
                <a:spcBef>
                  <a:spcPct val="0"/>
                </a:spcBef>
              </a:pPr>
              <a:t>64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A6CA05-99B5-48A9-B747-03EF8A421E73}" type="slidenum">
              <a:rPr lang="en-US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320515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ln/>
        </p:spPr>
      </p:sp>
      <p:sp>
        <p:nvSpPr>
          <p:cNvPr id="320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38650"/>
          </a:xfrm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15C3315-279A-46BC-BFC4-F31715C64574}" type="slidenum">
              <a:rPr lang="en-US" altLang="en-US" smtClean="0"/>
              <a:pPr eaLnBrk="1" hangingPunct="1">
                <a:spcBef>
                  <a:spcPct val="0"/>
                </a:spcBef>
              </a:pPr>
              <a:t>65</a:t>
            </a:fld>
            <a:endParaRPr lang="en-US" altLang="en-US" smtClean="0"/>
          </a:p>
        </p:txBody>
      </p:sp>
      <p:sp>
        <p:nvSpPr>
          <p:cNvPr id="348163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40ECB47-886C-460C-B64F-4E4A27E9247F}" type="slidenum">
              <a:rPr lang="en-US" altLang="en-US" b="0"/>
              <a:pPr algn="r" eaLnBrk="1" hangingPunct="1">
                <a:spcBef>
                  <a:spcPct val="0"/>
                </a:spcBef>
              </a:pPr>
              <a:t>65</a:t>
            </a:fld>
            <a:endParaRPr lang="en-US" altLang="en-US" b="0"/>
          </a:p>
        </p:txBody>
      </p:sp>
      <p:sp>
        <p:nvSpPr>
          <p:cNvPr id="34816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This image shows the effect of the different cutter angles on the same thickness of coating.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83A3EA-A38B-40CA-AB28-25AD29DD1D5F}" type="slidenum">
              <a:rPr lang="en-US" altLang="en-US" smtClean="0"/>
              <a:pPr eaLnBrk="1" hangingPunct="1">
                <a:spcBef>
                  <a:spcPct val="0"/>
                </a:spcBef>
              </a:pPr>
              <a:t>66</a:t>
            </a:fld>
            <a:endParaRPr lang="en-US" altLang="en-US" smtClean="0"/>
          </a:p>
        </p:txBody>
      </p:sp>
      <p:sp>
        <p:nvSpPr>
          <p:cNvPr id="3491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043F278-ADDB-4F56-B46D-CA00166BE206}" type="slidenum">
              <a:rPr lang="en-US" altLang="en-US" b="0"/>
              <a:pPr algn="r" eaLnBrk="1" hangingPunct="1">
                <a:spcBef>
                  <a:spcPct val="0"/>
                </a:spcBef>
              </a:pPr>
              <a:t>67</a:t>
            </a:fld>
            <a:endParaRPr lang="en-US" altLang="en-US" b="0"/>
          </a:p>
        </p:txBody>
      </p:sp>
      <p:sp>
        <p:nvSpPr>
          <p:cNvPr id="3502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D2416F2-CCEF-4E38-952B-702273F640EE}" type="slidenum">
              <a:rPr lang="en-US" altLang="en-US" b="0"/>
              <a:pPr algn="r" eaLnBrk="1" hangingPunct="1">
                <a:spcBef>
                  <a:spcPct val="0"/>
                </a:spcBef>
              </a:pPr>
              <a:t>68</a:t>
            </a:fld>
            <a:endParaRPr lang="en-US" altLang="en-US" b="0"/>
          </a:p>
        </p:txBody>
      </p:sp>
      <p:sp>
        <p:nvSpPr>
          <p:cNvPr id="3512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C187614-4462-4ECB-B157-C611F547D7BC}" type="slidenum">
              <a:rPr lang="en-US" altLang="en-US" b="0"/>
              <a:pPr algn="r" eaLnBrk="1" hangingPunct="1">
                <a:spcBef>
                  <a:spcPct val="0"/>
                </a:spcBef>
              </a:pPr>
              <a:t>69</a:t>
            </a:fld>
            <a:endParaRPr lang="en-US" altLang="en-US" b="0"/>
          </a:p>
        </p:txBody>
      </p:sp>
      <p:sp>
        <p:nvSpPr>
          <p:cNvPr id="3522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32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53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C2B02A-A4C4-4A4C-ACF5-1AE327690481}" type="slidenum">
              <a:rPr lang="en-US" altLang="en-US" smtClean="0"/>
              <a:pPr eaLnBrk="1" hangingPunct="1">
                <a:spcBef>
                  <a:spcPct val="0"/>
                </a:spcBef>
              </a:pPr>
              <a:t>70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DBB743-59AA-4F5D-B386-5583CD68DAFA}" type="slidenum">
              <a:rPr lang="en-US" altLang="en-US" smtClean="0"/>
              <a:pPr eaLnBrk="1" hangingPunct="1">
                <a:spcBef>
                  <a:spcPct val="0"/>
                </a:spcBef>
              </a:pPr>
              <a:t>71</a:t>
            </a:fld>
            <a:endParaRPr lang="en-US" altLang="en-US" smtClean="0"/>
          </a:p>
        </p:txBody>
      </p:sp>
      <p:sp>
        <p:nvSpPr>
          <p:cNvPr id="3543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53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355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A14CF76-3553-4DFC-8866-CB005932195D}" type="slidenum">
              <a:rPr lang="en-US" altLang="en-US" smtClean="0"/>
              <a:pPr eaLnBrk="1" hangingPunct="1">
                <a:spcBef>
                  <a:spcPct val="0"/>
                </a:spcBef>
              </a:pPr>
              <a:t>73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120595-4E2E-44D0-9C8F-F0465368EF7E}" type="slidenum">
              <a:rPr lang="en-US" altLang="en-US" smtClean="0"/>
              <a:pPr eaLnBrk="1" hangingPunct="1">
                <a:spcBef>
                  <a:spcPct val="0"/>
                </a:spcBef>
              </a:pPr>
              <a:t>78</a:t>
            </a:fld>
            <a:endParaRPr lang="en-US" altLang="en-US" smtClean="0"/>
          </a:p>
        </p:txBody>
      </p:sp>
      <p:sp>
        <p:nvSpPr>
          <p:cNvPr id="356355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A1F15AC-B4A8-4205-B80C-65594164C6D1}" type="slidenum">
              <a:rPr lang="en-US" altLang="en-US" b="0"/>
              <a:pPr algn="r" eaLnBrk="1" hangingPunct="1">
                <a:spcBef>
                  <a:spcPct val="0"/>
                </a:spcBef>
              </a:pPr>
              <a:t>78</a:t>
            </a:fld>
            <a:endParaRPr lang="en-US" altLang="en-US" b="0"/>
          </a:p>
        </p:txBody>
      </p:sp>
      <p:sp>
        <p:nvSpPr>
          <p:cNvPr id="35635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The Elcometer 456 is the most popular of the Elcometer coating thickness gauges.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It is available as Basic, Standard or Top software options with either integral or separate probes and F, N or dual FNF operation.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This is the Elcometer philosophy of Customer choice in operation.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2BAF24-FF2F-4745-A2E5-A4F7AFECFF05}" type="slidenum">
              <a:rPr lang="en-US" altLang="en-US" smtClean="0"/>
              <a:pPr eaLnBrk="1" hangingPunct="1">
                <a:spcBef>
                  <a:spcPct val="0"/>
                </a:spcBef>
              </a:pPr>
              <a:t>79</a:t>
            </a:fld>
            <a:endParaRPr lang="en-US" altLang="en-US" smtClean="0"/>
          </a:p>
        </p:txBody>
      </p:sp>
      <p:sp>
        <p:nvSpPr>
          <p:cNvPr id="357379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253DCEF-765F-40A6-A7DA-37C0D9165048}" type="slidenum">
              <a:rPr lang="en-US" altLang="en-US" b="0"/>
              <a:pPr algn="r" eaLnBrk="1" hangingPunct="1">
                <a:spcBef>
                  <a:spcPct val="0"/>
                </a:spcBef>
              </a:pPr>
              <a:t>79</a:t>
            </a:fld>
            <a:endParaRPr lang="en-US" altLang="en-US" b="0"/>
          </a:p>
        </p:txBody>
      </p:sp>
      <p:sp>
        <p:nvSpPr>
          <p:cNvPr id="35738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The Elcometer 456 is the most popular of the Elcometer coating thickness gauges.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It is available as Basic, Standard or Top software options with either integral or separate probes and F, N or dual FNF operation.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This is the Elcometer philosophy of Customer choice in operation.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E99AFF8-6FC3-4E3B-8944-EF7207704522}" type="slidenum">
              <a:rPr lang="en-US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  <p:sp>
        <p:nvSpPr>
          <p:cNvPr id="321539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ln/>
        </p:spPr>
      </p:sp>
      <p:sp>
        <p:nvSpPr>
          <p:cNvPr id="321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38650"/>
          </a:xfrm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C6AA56C-92B9-4B1D-B94D-EB81C31B7E76}" type="slidenum">
              <a:rPr lang="en-US" altLang="en-US" smtClean="0"/>
              <a:pPr eaLnBrk="1" hangingPunct="1">
                <a:spcBef>
                  <a:spcPct val="0"/>
                </a:spcBef>
              </a:pPr>
              <a:t>80</a:t>
            </a:fld>
            <a:endParaRPr lang="en-US" altLang="en-US" smtClean="0"/>
          </a:p>
        </p:txBody>
      </p:sp>
      <p:sp>
        <p:nvSpPr>
          <p:cNvPr id="358403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5822845-80E6-4CC3-BA87-86B2E7DC9068}" type="slidenum">
              <a:rPr lang="en-US" altLang="en-US" b="0"/>
              <a:pPr algn="r" eaLnBrk="1" hangingPunct="1">
                <a:spcBef>
                  <a:spcPct val="0"/>
                </a:spcBef>
              </a:pPr>
              <a:t>80</a:t>
            </a:fld>
            <a:endParaRPr lang="en-US" altLang="en-US" b="0"/>
          </a:p>
        </p:txBody>
      </p:sp>
      <p:sp>
        <p:nvSpPr>
          <p:cNvPr id="35840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The Elcometer 456 is the most popular of the Elcometer coating thickness gauges.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It is available as Basic, Standard or Top software options with either integral or separate probes and F, N or dual FNF operation.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This is the Elcometer philosophy of Customer choice in operation.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7D37F6-E916-4381-9160-5A9C48E3D075}" type="slidenum">
              <a:rPr lang="en-US" altLang="en-US" smtClean="0"/>
              <a:pPr eaLnBrk="1" hangingPunct="1">
                <a:spcBef>
                  <a:spcPct val="0"/>
                </a:spcBef>
              </a:pPr>
              <a:t>81</a:t>
            </a:fld>
            <a:endParaRPr lang="en-US" altLang="en-US" smtClean="0"/>
          </a:p>
        </p:txBody>
      </p:sp>
      <p:sp>
        <p:nvSpPr>
          <p:cNvPr id="359427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B4AA2E9-63B5-40C2-8A15-39563990DBF3}" type="slidenum">
              <a:rPr lang="en-US" altLang="en-US" b="0"/>
              <a:pPr algn="r" eaLnBrk="1" hangingPunct="1">
                <a:spcBef>
                  <a:spcPct val="0"/>
                </a:spcBef>
              </a:pPr>
              <a:t>81</a:t>
            </a:fld>
            <a:endParaRPr lang="en-US" altLang="en-US" b="0"/>
          </a:p>
        </p:txBody>
      </p:sp>
      <p:sp>
        <p:nvSpPr>
          <p:cNvPr id="35942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The Elcometer 456 is the most popular of the Elcometer coating thickness gauges.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It is available as Basic, Standard or Top software options with either integral or separate probes and F, N or dual FNF operation.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This is the Elcometer philosophy of Customer choice in operation.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86B1C6-A9E7-4473-B68E-84BD21A51853}" type="slidenum">
              <a:rPr lang="en-US" altLang="en-US" smtClean="0"/>
              <a:pPr eaLnBrk="1" hangingPunct="1">
                <a:spcBef>
                  <a:spcPct val="0"/>
                </a:spcBef>
              </a:pPr>
              <a:t>82</a:t>
            </a:fld>
            <a:endParaRPr lang="en-US" altLang="en-US" smtClean="0"/>
          </a:p>
        </p:txBody>
      </p:sp>
      <p:sp>
        <p:nvSpPr>
          <p:cNvPr id="360451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5CBB7E3-3FB0-4B91-BC40-CA7B623C68DA}" type="slidenum">
              <a:rPr lang="en-US" altLang="en-US" b="0"/>
              <a:pPr algn="r" eaLnBrk="1" hangingPunct="1">
                <a:spcBef>
                  <a:spcPct val="0"/>
                </a:spcBef>
              </a:pPr>
              <a:t>82</a:t>
            </a:fld>
            <a:endParaRPr lang="en-US" altLang="en-US" b="0"/>
          </a:p>
        </p:txBody>
      </p:sp>
      <p:sp>
        <p:nvSpPr>
          <p:cNvPr id="36045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The Elcometer 456 is the most popular of the Elcometer coating thickness gauges.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It is available as Basic, Standard or Top software options with either integral or separate probes and F, N or dual FNF operation.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This is the Elcometer philosophy of Customer choice in operation.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E4C0C4-7076-49D1-9E57-845F158E421E}" type="slidenum">
              <a:rPr lang="en-US" altLang="en-US" smtClean="0"/>
              <a:pPr eaLnBrk="1" hangingPunct="1">
                <a:spcBef>
                  <a:spcPct val="0"/>
                </a:spcBef>
              </a:pPr>
              <a:t>83</a:t>
            </a:fld>
            <a:endParaRPr lang="en-US" altLang="en-US" smtClean="0"/>
          </a:p>
        </p:txBody>
      </p:sp>
      <p:sp>
        <p:nvSpPr>
          <p:cNvPr id="361475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78E5D3D-EFB6-4F57-91EC-0DBE44BB0426}" type="slidenum">
              <a:rPr lang="en-US" altLang="en-US" b="0"/>
              <a:pPr algn="r" eaLnBrk="1" hangingPunct="1">
                <a:spcBef>
                  <a:spcPct val="0"/>
                </a:spcBef>
              </a:pPr>
              <a:t>83</a:t>
            </a:fld>
            <a:endParaRPr lang="en-US" altLang="en-US" b="0"/>
          </a:p>
        </p:txBody>
      </p:sp>
      <p:sp>
        <p:nvSpPr>
          <p:cNvPr id="36147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The Elcometer 456 is the most popular of the Elcometer coating thickness gauges.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It is available as Basic, Standard or Top software options with either integral or separate probes and F, N or dual FNF operation.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This is the Elcometer philosophy of Customer choice in operation.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A45C0A-9DFD-4A50-881A-95B7BDA82A52}" type="slidenum">
              <a:rPr lang="en-US" altLang="en-US" smtClean="0"/>
              <a:pPr eaLnBrk="1" hangingPunct="1">
                <a:spcBef>
                  <a:spcPct val="0"/>
                </a:spcBef>
              </a:pPr>
              <a:t>84</a:t>
            </a:fld>
            <a:endParaRPr lang="en-US" altLang="en-US" smtClean="0"/>
          </a:p>
        </p:txBody>
      </p:sp>
      <p:sp>
        <p:nvSpPr>
          <p:cNvPr id="362499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BE766B9-B196-43B1-80E9-0151EC398B8D}" type="slidenum">
              <a:rPr lang="en-US" altLang="en-US" b="0"/>
              <a:pPr algn="r" eaLnBrk="1" hangingPunct="1">
                <a:spcBef>
                  <a:spcPct val="0"/>
                </a:spcBef>
              </a:pPr>
              <a:t>84</a:t>
            </a:fld>
            <a:endParaRPr lang="en-US" altLang="en-US" b="0"/>
          </a:p>
        </p:txBody>
      </p:sp>
      <p:sp>
        <p:nvSpPr>
          <p:cNvPr id="36250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5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The Elcometer 456 is the most popular of the Elcometer coating thickness gauges.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It is available as Basic, Standard or Top software options with either integral or separate probes and F, N or dual FNF operation.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This is the Elcometer philosophy of Customer choice in operation.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98E307D-03DD-4D54-BEB2-80FDC556E809}" type="slidenum">
              <a:rPr lang="en-US" altLang="en-US" smtClean="0"/>
              <a:pPr eaLnBrk="1" hangingPunct="1">
                <a:spcBef>
                  <a:spcPct val="0"/>
                </a:spcBef>
              </a:pPr>
              <a:t>85</a:t>
            </a:fld>
            <a:endParaRPr lang="en-US" altLang="en-US" smtClean="0"/>
          </a:p>
        </p:txBody>
      </p:sp>
      <p:sp>
        <p:nvSpPr>
          <p:cNvPr id="363523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8FAE1F-3BE7-4167-9288-BA2F485162F3}" type="slidenum">
              <a:rPr lang="en-US" altLang="en-US" b="0"/>
              <a:pPr algn="r" eaLnBrk="1" hangingPunct="1">
                <a:spcBef>
                  <a:spcPct val="0"/>
                </a:spcBef>
              </a:pPr>
              <a:t>85</a:t>
            </a:fld>
            <a:endParaRPr lang="en-US" altLang="en-US" b="0"/>
          </a:p>
        </p:txBody>
      </p:sp>
      <p:sp>
        <p:nvSpPr>
          <p:cNvPr id="36352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The Elcometer 456 is the most popular of the Elcometer coating thickness gauges.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It is available as Basic, Standard or Top software options with either integral or separate probes and F, N or dual FNF operation.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This is the Elcometer philosophy of Customer choice in operation.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9355BD-E59B-415E-B389-E8E74CD8EC8E}" type="slidenum">
              <a:rPr lang="en-US" altLang="en-US" smtClean="0"/>
              <a:pPr eaLnBrk="1" hangingPunct="1">
                <a:spcBef>
                  <a:spcPct val="0"/>
                </a:spcBef>
              </a:pPr>
              <a:t>86</a:t>
            </a:fld>
            <a:endParaRPr lang="en-US" altLang="en-US" smtClean="0"/>
          </a:p>
        </p:txBody>
      </p:sp>
      <p:sp>
        <p:nvSpPr>
          <p:cNvPr id="364547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930067-1D0E-42F0-811D-7E907698FE70}" type="slidenum">
              <a:rPr lang="en-US" altLang="en-US" b="0"/>
              <a:pPr algn="r" eaLnBrk="1" hangingPunct="1">
                <a:spcBef>
                  <a:spcPct val="0"/>
                </a:spcBef>
              </a:pPr>
              <a:t>86</a:t>
            </a:fld>
            <a:endParaRPr lang="en-US" altLang="en-US" b="0"/>
          </a:p>
        </p:txBody>
      </p:sp>
      <p:sp>
        <p:nvSpPr>
          <p:cNvPr id="36454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The Elcometer 456 is the most popular of the Elcometer coating thickness gauges.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It is available as Basic, Standard or Top software options with either integral or separate probes and F, N or dual FNF operation.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This is the Elcometer philosophy of Customer choice in operation.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E187BD-B6A8-4288-8787-B4EC0BAC1383}" type="slidenum">
              <a:rPr lang="en-US" altLang="en-US" smtClean="0"/>
              <a:pPr eaLnBrk="1" hangingPunct="1">
                <a:spcBef>
                  <a:spcPct val="0"/>
                </a:spcBef>
              </a:pPr>
              <a:t>87</a:t>
            </a:fld>
            <a:endParaRPr lang="en-US" altLang="en-US" smtClean="0"/>
          </a:p>
        </p:txBody>
      </p:sp>
      <p:sp>
        <p:nvSpPr>
          <p:cNvPr id="365571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651BE6-3945-40C0-91D0-C64301CB0435}" type="slidenum">
              <a:rPr lang="en-US" altLang="en-US" b="0"/>
              <a:pPr algn="r" eaLnBrk="1" hangingPunct="1">
                <a:spcBef>
                  <a:spcPct val="0"/>
                </a:spcBef>
              </a:pPr>
              <a:t>87</a:t>
            </a:fld>
            <a:endParaRPr lang="en-US" altLang="en-US" b="0"/>
          </a:p>
        </p:txBody>
      </p:sp>
      <p:sp>
        <p:nvSpPr>
          <p:cNvPr id="36557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The Elcometer 456 is the most popular of the Elcometer coating thickness gauges.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It is available as Basic, Standard or Top software options with either integral or separate probes and F, N or dual FNF operation.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This is the Elcometer philosophy of Customer choice in operation.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E3953C9-6D30-45F4-83F5-FAB81141E146}" type="slidenum">
              <a:rPr lang="en-US" altLang="en-US" smtClean="0"/>
              <a:pPr eaLnBrk="1" hangingPunct="1">
                <a:spcBef>
                  <a:spcPct val="0"/>
                </a:spcBef>
              </a:pPr>
              <a:t>88</a:t>
            </a:fld>
            <a:endParaRPr lang="en-US" altLang="en-US" smtClean="0"/>
          </a:p>
        </p:txBody>
      </p:sp>
      <p:sp>
        <p:nvSpPr>
          <p:cNvPr id="366595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562F78-129C-4202-A6DE-F7ABBF256AE8}" type="slidenum">
              <a:rPr lang="en-US" altLang="en-US" b="0"/>
              <a:pPr algn="r" eaLnBrk="1" hangingPunct="1">
                <a:spcBef>
                  <a:spcPct val="0"/>
                </a:spcBef>
              </a:pPr>
              <a:t>88</a:t>
            </a:fld>
            <a:endParaRPr lang="en-US" altLang="en-US" b="0"/>
          </a:p>
        </p:txBody>
      </p:sp>
      <p:sp>
        <p:nvSpPr>
          <p:cNvPr id="36659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The Elcometer 456 is the most popular of the Elcometer coating thickness gauges.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It is available as Basic, Standard or Top software options with either integral or separate probes and F, N or dual FNF operation.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This is the Elcometer philosophy of Customer choice in operation.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77634F6-E928-4172-BC80-965EE96D767E}" type="slidenum">
              <a:rPr lang="en-US" altLang="en-US" smtClean="0"/>
              <a:pPr eaLnBrk="1" hangingPunct="1">
                <a:spcBef>
                  <a:spcPct val="0"/>
                </a:spcBef>
              </a:pPr>
              <a:t>89</a:t>
            </a:fld>
            <a:endParaRPr lang="en-US" altLang="en-US" smtClean="0"/>
          </a:p>
        </p:txBody>
      </p:sp>
      <p:sp>
        <p:nvSpPr>
          <p:cNvPr id="367619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B93134F-D1B5-41DB-9CCE-C6C8D2F9A48E}" type="slidenum">
              <a:rPr lang="en-US" altLang="en-US" b="0"/>
              <a:pPr algn="r" eaLnBrk="1" hangingPunct="1">
                <a:spcBef>
                  <a:spcPct val="0"/>
                </a:spcBef>
              </a:pPr>
              <a:t>89</a:t>
            </a:fld>
            <a:endParaRPr lang="en-US" altLang="en-US" b="0"/>
          </a:p>
        </p:txBody>
      </p:sp>
      <p:sp>
        <p:nvSpPr>
          <p:cNvPr id="36762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The Elcometer 456 is the most popular of the Elcometer coating thickness gauges.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It is available as Basic, Standard or Top software options with either integral or separate probes and F, N or dual FNF operation.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This is the Elcometer philosophy of Customer choice in operation.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D3B4002-3492-4F2D-8E3C-AA7D4520D61A}" type="slidenum">
              <a:rPr lang="en-US" altLang="en-US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  <p:sp>
        <p:nvSpPr>
          <p:cNvPr id="322563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ln/>
        </p:spPr>
      </p:sp>
      <p:sp>
        <p:nvSpPr>
          <p:cNvPr id="322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38650"/>
          </a:xfrm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19B8AF-0228-4D9C-B565-8D3DA28B1A82}" type="slidenum">
              <a:rPr lang="en-US" altLang="en-US" smtClean="0"/>
              <a:pPr eaLnBrk="1" hangingPunct="1">
                <a:spcBef>
                  <a:spcPct val="0"/>
                </a:spcBef>
              </a:pPr>
              <a:t>90</a:t>
            </a:fld>
            <a:endParaRPr lang="en-US" altLang="en-US" smtClean="0"/>
          </a:p>
        </p:txBody>
      </p:sp>
      <p:sp>
        <p:nvSpPr>
          <p:cNvPr id="368643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9BC4B57-071C-4A56-9521-61632B867914}" type="slidenum">
              <a:rPr lang="en-US" altLang="en-US" b="0"/>
              <a:pPr algn="r" eaLnBrk="1" hangingPunct="1">
                <a:spcBef>
                  <a:spcPct val="0"/>
                </a:spcBef>
              </a:pPr>
              <a:t>90</a:t>
            </a:fld>
            <a:endParaRPr lang="en-US" altLang="en-US" b="0"/>
          </a:p>
        </p:txBody>
      </p:sp>
      <p:sp>
        <p:nvSpPr>
          <p:cNvPr id="36864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The Elcometer 456 is the most popular of the Elcometer coating thickness gauges.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It is available as Basic, Standard or Top software options with either integral or separate probes and F, N or dual FNF operation.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This is the Elcometer philosophy of Customer choice in operation.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346E29-8EFC-4FEA-ABA8-5AF202A77FEF}" type="slidenum">
              <a:rPr lang="en-US" altLang="en-US" smtClean="0"/>
              <a:pPr eaLnBrk="1" hangingPunct="1">
                <a:spcBef>
                  <a:spcPct val="0"/>
                </a:spcBef>
              </a:pPr>
              <a:t>91</a:t>
            </a:fld>
            <a:endParaRPr lang="en-US" altLang="en-US" smtClean="0"/>
          </a:p>
        </p:txBody>
      </p:sp>
      <p:sp>
        <p:nvSpPr>
          <p:cNvPr id="369667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168B89E-FA62-4670-A1F4-342FCE81FEB0}" type="slidenum">
              <a:rPr lang="en-US" altLang="en-US" b="0"/>
              <a:pPr algn="r" eaLnBrk="1" hangingPunct="1">
                <a:spcBef>
                  <a:spcPct val="0"/>
                </a:spcBef>
              </a:pPr>
              <a:t>91</a:t>
            </a:fld>
            <a:endParaRPr lang="en-US" altLang="en-US" b="0"/>
          </a:p>
        </p:txBody>
      </p:sp>
      <p:sp>
        <p:nvSpPr>
          <p:cNvPr id="36966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The Elcometer 456 is the most popular of the Elcometer coating thickness gauges.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It is available as Basic, Standard or Top software options with either integral or separate probes and F, N or dual FNF operation.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This is the Elcometer philosophy of Customer choice in operation.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82530CE-C227-459C-B6EE-A9BB246F4C83}" type="slidenum">
              <a:rPr lang="en-US" altLang="en-US" smtClean="0"/>
              <a:pPr eaLnBrk="1" hangingPunct="1">
                <a:spcBef>
                  <a:spcPct val="0"/>
                </a:spcBef>
              </a:pPr>
              <a:t>92</a:t>
            </a:fld>
            <a:endParaRPr lang="en-US" altLang="en-US" smtClean="0"/>
          </a:p>
        </p:txBody>
      </p:sp>
      <p:sp>
        <p:nvSpPr>
          <p:cNvPr id="370691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723E3C-9821-41C8-9F32-5CF0BC115A93}" type="slidenum">
              <a:rPr lang="en-US" altLang="en-US" b="0"/>
              <a:pPr algn="r" eaLnBrk="1" hangingPunct="1">
                <a:spcBef>
                  <a:spcPct val="0"/>
                </a:spcBef>
              </a:pPr>
              <a:t>92</a:t>
            </a:fld>
            <a:endParaRPr lang="en-US" altLang="en-US" b="0"/>
          </a:p>
        </p:txBody>
      </p:sp>
      <p:sp>
        <p:nvSpPr>
          <p:cNvPr id="37069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The Elcometer 456 is the most popular of the Elcometer coating thickness gauges.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It is available as Basic, Standard or Top software options with either integral or separate probes and F, N or dual FNF operation.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This is the Elcometer philosophy of Customer choice in operation.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53AF18-2021-49C6-AA19-4D6A6F3B110C}" type="slidenum">
              <a:rPr lang="en-US" altLang="en-US" smtClean="0"/>
              <a:pPr eaLnBrk="1" hangingPunct="1">
                <a:spcBef>
                  <a:spcPct val="0"/>
                </a:spcBef>
              </a:pPr>
              <a:t>93</a:t>
            </a:fld>
            <a:endParaRPr lang="en-US" altLang="en-US" smtClean="0"/>
          </a:p>
        </p:txBody>
      </p:sp>
      <p:sp>
        <p:nvSpPr>
          <p:cNvPr id="371715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A2FF16B-6B63-4F2A-9CC9-FBEC72BE42FC}" type="slidenum">
              <a:rPr lang="en-US" altLang="en-US" b="0"/>
              <a:pPr algn="r" eaLnBrk="1" hangingPunct="1">
                <a:spcBef>
                  <a:spcPct val="0"/>
                </a:spcBef>
              </a:pPr>
              <a:t>93</a:t>
            </a:fld>
            <a:endParaRPr lang="en-US" altLang="en-US" b="0"/>
          </a:p>
        </p:txBody>
      </p:sp>
      <p:sp>
        <p:nvSpPr>
          <p:cNvPr id="37171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The Elcometer 456 is the most popular of the Elcometer coating thickness gauges.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It is available as Basic, Standard or Top software options with either integral or separate probes and F, N or dual FNF operation.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This is the Elcometer philosophy of Customer choice in operation.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5F8715-6EB0-4B77-9D97-B9F905AB2010}" type="slidenum">
              <a:rPr lang="en-US" altLang="en-US" smtClean="0"/>
              <a:pPr eaLnBrk="1" hangingPunct="1">
                <a:spcBef>
                  <a:spcPct val="0"/>
                </a:spcBef>
              </a:pPr>
              <a:t>94</a:t>
            </a:fld>
            <a:endParaRPr lang="en-US" altLang="en-US" smtClean="0"/>
          </a:p>
        </p:txBody>
      </p:sp>
      <p:sp>
        <p:nvSpPr>
          <p:cNvPr id="372739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52BB94F-7F66-40CA-8A5D-C68FD53DE0C9}" type="slidenum">
              <a:rPr lang="en-US" altLang="en-US" b="0"/>
              <a:pPr algn="r" eaLnBrk="1" hangingPunct="1">
                <a:spcBef>
                  <a:spcPct val="0"/>
                </a:spcBef>
              </a:pPr>
              <a:t>94</a:t>
            </a:fld>
            <a:endParaRPr lang="en-US" altLang="en-US" b="0"/>
          </a:p>
        </p:txBody>
      </p:sp>
      <p:sp>
        <p:nvSpPr>
          <p:cNvPr id="37274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The Elcometer 456 is the most popular of the Elcometer coating thickness gauges.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It is available as Basic, Standard or Top software options with either integral or separate probes and F, N or dual FNF operation.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This is the Elcometer philosophy of Customer choice in operation.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4A7C00-AEE5-4971-A0CE-B078CC8C94A0}" type="slidenum">
              <a:rPr lang="en-US" altLang="en-US" smtClean="0"/>
              <a:pPr eaLnBrk="1" hangingPunct="1">
                <a:spcBef>
                  <a:spcPct val="0"/>
                </a:spcBef>
              </a:pPr>
              <a:t>95</a:t>
            </a:fld>
            <a:endParaRPr lang="en-US" altLang="en-US" smtClean="0"/>
          </a:p>
        </p:txBody>
      </p:sp>
      <p:sp>
        <p:nvSpPr>
          <p:cNvPr id="373763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B544B68-7728-4733-8941-C872C7A0081C}" type="slidenum">
              <a:rPr lang="en-US" altLang="en-US" b="0"/>
              <a:pPr algn="r" eaLnBrk="1" hangingPunct="1">
                <a:spcBef>
                  <a:spcPct val="0"/>
                </a:spcBef>
              </a:pPr>
              <a:t>95</a:t>
            </a:fld>
            <a:endParaRPr lang="en-US" altLang="en-US" b="0"/>
          </a:p>
        </p:txBody>
      </p:sp>
      <p:sp>
        <p:nvSpPr>
          <p:cNvPr id="37376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D6D4781-ED04-43C4-9CCA-BF22A5A80FC9}" type="slidenum">
              <a:rPr lang="en-US" altLang="en-US" smtClean="0"/>
              <a:pPr eaLnBrk="1" hangingPunct="1">
                <a:spcBef>
                  <a:spcPct val="0"/>
                </a:spcBef>
              </a:pPr>
              <a:t>99</a:t>
            </a:fld>
            <a:endParaRPr lang="en-US" altLang="en-US" smtClean="0"/>
          </a:p>
        </p:txBody>
      </p:sp>
      <p:sp>
        <p:nvSpPr>
          <p:cNvPr id="374787" name="Rectangle 7"/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BE48E99-CAF2-47E2-ABE4-134CA36A035A}" type="slidenum">
              <a:rPr lang="en-US" altLang="en-US" b="0"/>
              <a:pPr algn="r" eaLnBrk="1" hangingPunct="1">
                <a:spcBef>
                  <a:spcPct val="0"/>
                </a:spcBef>
              </a:pPr>
              <a:t>99</a:t>
            </a:fld>
            <a:endParaRPr lang="en-US" altLang="en-US" b="0"/>
          </a:p>
        </p:txBody>
      </p:sp>
      <p:sp>
        <p:nvSpPr>
          <p:cNvPr id="37478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402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The Elcometer 456 is the most popular of the Elcometer coating thickness gauges.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It is available as Basic, Standard or Top software options with either integral or separate probes and F, N or dual FNF operation.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This is the Elcometer philosophy of Customer choice in operation.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58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75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CC9317-24AF-47E5-BE5A-295E606879AA}" type="slidenum">
              <a:rPr lang="en-US" altLang="en-US" smtClean="0"/>
              <a:pPr eaLnBrk="1" hangingPunct="1">
                <a:spcBef>
                  <a:spcPct val="0"/>
                </a:spcBef>
              </a:pPr>
              <a:t>100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68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76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7B31914-635C-4CB0-8FB3-F36FC5A5D0FE}" type="slidenum">
              <a:rPr lang="en-US" altLang="en-US" smtClean="0"/>
              <a:pPr eaLnBrk="1" hangingPunct="1">
                <a:spcBef>
                  <a:spcPct val="0"/>
                </a:spcBef>
              </a:pPr>
              <a:t>101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78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77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DE2275-FF25-42BB-81BB-3E327F9C30EA}" type="slidenum">
              <a:rPr lang="en-US" altLang="en-US" smtClean="0"/>
              <a:pPr eaLnBrk="1" hangingPunct="1">
                <a:spcBef>
                  <a:spcPct val="0"/>
                </a:spcBef>
              </a:pPr>
              <a:t>104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44BD098-1756-4977-84A3-EF50F419C4DE}" type="slidenum">
              <a:rPr lang="en-US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323587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38650"/>
          </a:xfrm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8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78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9CD301-000B-4AB2-88DE-E50F069D5C41}" type="slidenum">
              <a:rPr lang="en-US" altLang="en-US" smtClean="0"/>
              <a:pPr eaLnBrk="1" hangingPunct="1">
                <a:spcBef>
                  <a:spcPct val="0"/>
                </a:spcBef>
              </a:pPr>
              <a:t>106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E5EA0E3-AE44-48D3-B08C-86734E102A8D}" type="slidenum">
              <a:rPr lang="en-US" altLang="en-US" smtClean="0"/>
              <a:pPr eaLnBrk="1" hangingPunct="1">
                <a:spcBef>
                  <a:spcPct val="0"/>
                </a:spcBef>
              </a:pPr>
              <a:t>107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09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80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216660-790F-435C-B1A0-7B58F35C9685}" type="slidenum">
              <a:rPr lang="en-US" altLang="en-US" smtClean="0"/>
              <a:pPr eaLnBrk="1" hangingPunct="1">
                <a:spcBef>
                  <a:spcPct val="0"/>
                </a:spcBef>
              </a:pPr>
              <a:t>109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19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81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7F7DD2-BC87-4DAD-ADFE-75544AE94048}" type="slidenum">
              <a:rPr lang="en-US" altLang="en-US" smtClean="0"/>
              <a:pPr eaLnBrk="1" hangingPunct="1">
                <a:spcBef>
                  <a:spcPct val="0"/>
                </a:spcBef>
              </a:pPr>
              <a:t>242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29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82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7EAD3A-64C5-419F-A8D5-5FF3B6204B24}" type="slidenum">
              <a:rPr lang="en-US" altLang="en-US" smtClean="0"/>
              <a:pPr eaLnBrk="1" hangingPunct="1">
                <a:spcBef>
                  <a:spcPct val="0"/>
                </a:spcBef>
              </a:pPr>
              <a:t>243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40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84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EF73AE-3DC2-4030-99E0-6126BCF445D2}" type="slidenum">
              <a:rPr lang="en-US" altLang="en-US" smtClean="0"/>
              <a:pPr eaLnBrk="1" hangingPunct="1">
                <a:spcBef>
                  <a:spcPct val="0"/>
                </a:spcBef>
              </a:pPr>
              <a:t>244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50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85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C4E71F-7B75-4F62-8B1D-08F737F38B09}" type="slidenum">
              <a:rPr lang="en-US" altLang="en-US" smtClean="0"/>
              <a:pPr eaLnBrk="1" hangingPunct="1">
                <a:spcBef>
                  <a:spcPct val="0"/>
                </a:spcBef>
              </a:pPr>
              <a:t>245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60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86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05CC10E-1F06-4D1F-9FC6-D78AD127DFF1}" type="slidenum">
              <a:rPr lang="en-US" altLang="en-US" smtClean="0"/>
              <a:pPr eaLnBrk="1" hangingPunct="1">
                <a:spcBef>
                  <a:spcPct val="0"/>
                </a:spcBef>
              </a:pPr>
              <a:t>246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70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87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65CDB1-7E34-4037-8026-608B7E7AA563}" type="slidenum">
              <a:rPr lang="en-US" altLang="en-US" smtClean="0"/>
              <a:pPr eaLnBrk="1" hangingPunct="1">
                <a:spcBef>
                  <a:spcPct val="0"/>
                </a:spcBef>
              </a:pPr>
              <a:t>247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8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88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E4E60AB-723E-4C89-A454-746FFAEF1A10}" type="slidenum">
              <a:rPr lang="en-US" altLang="en-US" smtClean="0"/>
              <a:pPr eaLnBrk="1" hangingPunct="1">
                <a:spcBef>
                  <a:spcPct val="0"/>
                </a:spcBef>
              </a:pPr>
              <a:t>248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A57248E-DCFF-494D-938E-DC1340B90847}" type="slidenum">
              <a:rPr lang="en-US" altLang="en-US" smtClean="0"/>
              <a:pPr eaLnBrk="1" hangingPunct="1"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  <p:sp>
        <p:nvSpPr>
          <p:cNvPr id="324611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38650"/>
          </a:xfrm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89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A131DF-8F7F-4D0A-8011-D123AD6003CB}" type="slidenum">
              <a:rPr lang="en-US" altLang="en-US" smtClean="0"/>
              <a:pPr eaLnBrk="1" hangingPunct="1">
                <a:spcBef>
                  <a:spcPct val="0"/>
                </a:spcBef>
              </a:pPr>
              <a:t>249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0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90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1BCEEF5-5AC6-4E90-81E7-0CE762A1E05C}" type="slidenum">
              <a:rPr lang="en-US" altLang="en-US" smtClean="0"/>
              <a:pPr eaLnBrk="1" hangingPunct="1">
                <a:spcBef>
                  <a:spcPct val="0"/>
                </a:spcBef>
              </a:pPr>
              <a:t>250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11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91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C1CE73-5E81-462D-BBBC-85E6B0652B8B}" type="slidenum">
              <a:rPr lang="en-US" altLang="en-US" smtClean="0"/>
              <a:pPr eaLnBrk="1" hangingPunct="1">
                <a:spcBef>
                  <a:spcPct val="0"/>
                </a:spcBef>
              </a:pPr>
              <a:t>253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21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92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681F8A-2F04-4C41-AADE-BBB1967CFD29}" type="slidenum">
              <a:rPr lang="en-US" altLang="en-US" smtClean="0"/>
              <a:pPr eaLnBrk="1" hangingPunct="1">
                <a:spcBef>
                  <a:spcPct val="0"/>
                </a:spcBef>
              </a:pPr>
              <a:t>254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32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93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58EB6E-4B2D-438F-863C-EEA4E62C76D0}" type="slidenum">
              <a:rPr lang="en-US" altLang="en-US" smtClean="0"/>
              <a:pPr eaLnBrk="1" hangingPunct="1">
                <a:spcBef>
                  <a:spcPct val="0"/>
                </a:spcBef>
              </a:pPr>
              <a:t>260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42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94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2B2C88-DEE2-4CB1-B42E-5AAAA404F956}" type="slidenum">
              <a:rPr lang="en-US" altLang="en-US" smtClean="0"/>
              <a:pPr eaLnBrk="1" hangingPunct="1">
                <a:spcBef>
                  <a:spcPct val="0"/>
                </a:spcBef>
              </a:pPr>
              <a:t>267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52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95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4F058F-9463-44B0-B01F-26C69104457E}" type="slidenum">
              <a:rPr lang="en-US" altLang="en-US" smtClean="0"/>
              <a:pPr eaLnBrk="1" hangingPunct="1">
                <a:spcBef>
                  <a:spcPct val="0"/>
                </a:spcBef>
              </a:pPr>
              <a:t>268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62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96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6A9982-EB85-4F18-9FBB-08FFBB106EA0}" type="slidenum">
              <a:rPr lang="en-US" altLang="en-US" smtClean="0"/>
              <a:pPr eaLnBrk="1" hangingPunct="1">
                <a:spcBef>
                  <a:spcPct val="0"/>
                </a:spcBef>
              </a:pPr>
              <a:t>269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73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97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61CA0D-9EB5-48CE-92D0-2E73A853BB13}" type="slidenum">
              <a:rPr lang="en-US" altLang="en-US" smtClean="0"/>
              <a:pPr eaLnBrk="1" hangingPunct="1">
                <a:spcBef>
                  <a:spcPct val="0"/>
                </a:spcBef>
              </a:pPr>
              <a:t>270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83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98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F748C4C-3A24-4785-9E6F-8BF6D9DB5D57}" type="slidenum">
              <a:rPr lang="en-US" altLang="en-US" smtClean="0"/>
              <a:pPr eaLnBrk="1" hangingPunct="1">
                <a:spcBef>
                  <a:spcPct val="0"/>
                </a:spcBef>
              </a:pPr>
              <a:t>271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45641C-BC11-42AB-A83D-66092FE11956}" type="slidenum">
              <a:rPr lang="en-US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3256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99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BC3A28-C1E4-4506-B2AF-5BFFE0F72961}" type="slidenum">
              <a:rPr lang="en-US" altLang="en-US" smtClean="0"/>
              <a:pPr eaLnBrk="1" hangingPunct="1">
                <a:spcBef>
                  <a:spcPct val="0"/>
                </a:spcBef>
              </a:pPr>
              <a:t>272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03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 smtClean="0"/>
              <a:t>From the basic elements you can create complex reports like this</a:t>
            </a:r>
          </a:p>
          <a:p>
            <a:endParaRPr lang="en-GB" altLang="en-US" smtClean="0"/>
          </a:p>
          <a:p>
            <a:r>
              <a:rPr lang="en-GB" altLang="en-US" smtClean="0"/>
              <a:t>Calculations are the % above the NDFT or % below the NDFT</a:t>
            </a:r>
          </a:p>
        </p:txBody>
      </p:sp>
      <p:sp>
        <p:nvSpPr>
          <p:cNvPr id="400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E8BE8D-6544-4B77-AFB7-46582913BB54}" type="slidenum">
              <a:rPr lang="en-US" altLang="en-US" smtClean="0"/>
              <a:pPr eaLnBrk="1" hangingPunct="1">
                <a:spcBef>
                  <a:spcPct val="0"/>
                </a:spcBef>
              </a:pPr>
              <a:t>273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1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401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FD7AF7-977E-4D6A-B15A-CF458A14A219}" type="slidenum">
              <a:rPr lang="en-US" altLang="en-US" smtClean="0"/>
              <a:pPr eaLnBrk="1" hangingPunct="1">
                <a:spcBef>
                  <a:spcPct val="0"/>
                </a:spcBef>
              </a:pPr>
              <a:t>274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24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402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554BB1-B53F-4BDB-9295-2BE046DF781F}" type="slidenum">
              <a:rPr lang="en-US" altLang="en-US" smtClean="0"/>
              <a:pPr eaLnBrk="1" hangingPunct="1">
                <a:spcBef>
                  <a:spcPct val="0"/>
                </a:spcBef>
              </a:pPr>
              <a:t>275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3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403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E36477A-20F3-401E-AD6F-3363973D2BAB}" type="slidenum">
              <a:rPr lang="en-US" altLang="en-US" smtClean="0"/>
              <a:pPr eaLnBrk="1" hangingPunct="1">
                <a:spcBef>
                  <a:spcPct val="0"/>
                </a:spcBef>
              </a:pPr>
              <a:t>276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4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404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1CB9F77-AF7B-459C-9714-75203EFBD13B}" type="slidenum">
              <a:rPr lang="en-US" altLang="en-US" smtClean="0"/>
              <a:pPr eaLnBrk="1" hangingPunct="1">
                <a:spcBef>
                  <a:spcPct val="0"/>
                </a:spcBef>
              </a:pPr>
              <a:t>277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55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405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C4B0F4-7291-412E-A5DC-E10050FD43AA}" type="slidenum">
              <a:rPr lang="en-US" altLang="en-US" smtClean="0"/>
              <a:pPr eaLnBrk="1" hangingPunct="1">
                <a:spcBef>
                  <a:spcPct val="0"/>
                </a:spcBef>
              </a:pPr>
              <a:t>278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65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406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71BFDE-E044-4EB1-95A0-7419F396B0F6}" type="slidenum">
              <a:rPr lang="en-US" altLang="en-US" smtClean="0"/>
              <a:pPr eaLnBrk="1" hangingPunct="1">
                <a:spcBef>
                  <a:spcPct val="0"/>
                </a:spcBef>
              </a:pPr>
              <a:t>279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7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407556" name="Slide Number Placeholder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4C4196-8690-4FCB-837A-05F59B46B651}" type="slidenum">
              <a:rPr lang="en-US" altLang="en-US" b="0"/>
              <a:pPr algn="r" eaLnBrk="1" hangingPunct="1">
                <a:spcBef>
                  <a:spcPct val="0"/>
                </a:spcBef>
              </a:pPr>
              <a:t>280</a:t>
            </a:fld>
            <a:endParaRPr lang="en-US" altLang="en-US" b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8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408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2C2DAC-71C8-4A59-9E2B-52B8C38B1408}" type="slidenum">
              <a:rPr lang="en-US" altLang="en-US" smtClean="0"/>
              <a:pPr eaLnBrk="1" hangingPunct="1">
                <a:spcBef>
                  <a:spcPct val="0"/>
                </a:spcBef>
              </a:pPr>
              <a:t>281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241765-8543-446A-B700-128A42054718}" type="slidenum">
              <a:rPr lang="en-US" altLang="en-US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326659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6300"/>
            <a:ext cx="4938713" cy="4438650"/>
          </a:xfrm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 smtClean="0"/>
              <a:t>From the basic elements you can create complex reports like this</a:t>
            </a:r>
          </a:p>
          <a:p>
            <a:endParaRPr lang="en-GB" altLang="en-US" smtClean="0"/>
          </a:p>
          <a:p>
            <a:r>
              <a:rPr lang="en-GB" altLang="en-US" smtClean="0"/>
              <a:t>Calculations are the % above the NDFT or % below the NDFT</a:t>
            </a:r>
          </a:p>
        </p:txBody>
      </p:sp>
      <p:sp>
        <p:nvSpPr>
          <p:cNvPr id="409604" name="Slide Number Placeholder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D90DBE4-9B38-44C6-8231-2C66D225F83E}" type="slidenum">
              <a:rPr lang="en-US" altLang="en-US" b="0"/>
              <a:pPr algn="r" eaLnBrk="1" hangingPunct="1">
                <a:spcBef>
                  <a:spcPct val="0"/>
                </a:spcBef>
              </a:pPr>
              <a:t>282</a:t>
            </a:fld>
            <a:endParaRPr lang="en-US" altLang="en-US" b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0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410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32DEF7-A57C-49DD-BFD8-EF4A61BFD00C}" type="slidenum">
              <a:rPr lang="en-US" altLang="en-US" smtClean="0"/>
              <a:pPr eaLnBrk="1" hangingPunct="1">
                <a:spcBef>
                  <a:spcPct val="0"/>
                </a:spcBef>
              </a:pPr>
              <a:t>284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aint pots"/>
          <p:cNvPicPr>
            <a:picLocks noChangeAspect="1" noChangeArrowheads="1"/>
          </p:cNvPicPr>
          <p:nvPr userDrawn="1"/>
        </p:nvPicPr>
        <p:blipFill>
          <a:blip r:embed="rId2">
            <a:lum bright="88000" contrast="-8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auto">
          <a:xfrm>
            <a:off x="6323013" y="6127750"/>
            <a:ext cx="28575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700" b="0" dirty="0" smtClean="0">
                <a:solidFill>
                  <a:srgbClr val="FF6600"/>
                </a:solidFill>
                <a:latin typeface="Century Gothic" pitchFamily="34" charset="0"/>
              </a:rPr>
              <a:t>60 years of excellence</a:t>
            </a:r>
          </a:p>
          <a:p>
            <a:pPr algn="ctr" eaLnBrk="1" hangingPunct="1">
              <a:defRPr/>
            </a:pPr>
            <a:r>
              <a:rPr lang="en-US" b="0" dirty="0" smtClean="0">
                <a:solidFill>
                  <a:srgbClr val="999999"/>
                </a:solidFill>
                <a:latin typeface="Century Gothic" pitchFamily="34" charset="0"/>
              </a:rPr>
              <a:t>www.elcometer.com</a:t>
            </a:r>
            <a:endParaRPr lang="en-US" b="0" dirty="0" smtClean="0"/>
          </a:p>
        </p:txBody>
      </p:sp>
      <p:sp>
        <p:nvSpPr>
          <p:cNvPr id="6" name="Text Box 7"/>
          <p:cNvSpPr txBox="1">
            <a:spLocks noChangeArrowheads="1"/>
          </p:cNvSpPr>
          <p:nvPr userDrawn="1"/>
        </p:nvSpPr>
        <p:spPr bwMode="auto">
          <a:xfrm>
            <a:off x="6446838" y="671513"/>
            <a:ext cx="27146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b="0" dirty="0" smtClean="0">
                <a:solidFill>
                  <a:srgbClr val="999999"/>
                </a:solidFill>
                <a:latin typeface="Century Gothic" pitchFamily="34" charset="0"/>
              </a:rPr>
              <a:t>inspection equipment</a:t>
            </a:r>
            <a:endParaRPr lang="en-US" b="0" dirty="0" smtClean="0"/>
          </a:p>
        </p:txBody>
      </p:sp>
      <p:pic>
        <p:nvPicPr>
          <p:cNvPr id="7" name="Picture 8" descr="elcometer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57175"/>
            <a:ext cx="24241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9"/>
          <p:cNvSpPr>
            <a:spLocks noChangeShapeType="1"/>
          </p:cNvSpPr>
          <p:nvPr userDrawn="1"/>
        </p:nvSpPr>
        <p:spPr bwMode="auto">
          <a:xfrm flipH="1">
            <a:off x="0" y="6092825"/>
            <a:ext cx="9144000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rgbClr val="808080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B335C-DF85-4845-A4FA-6C4AA67670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790906"/>
      </p:ext>
    </p:extLst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FB475-5D5C-47AB-A110-3B2195FA7A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554122"/>
      </p:ext>
    </p:extLst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1639" y="274638"/>
            <a:ext cx="2212975" cy="5592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1" y="274638"/>
            <a:ext cx="6491288" cy="5592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64A68-30D7-439A-8FA4-4BF362AD4B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28974"/>
      </p:ext>
    </p:extLst>
  </p:cSld>
  <p:clrMapOvr>
    <a:masterClrMapping/>
  </p:clrMapOvr>
  <p:transition spd="med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274639"/>
            <a:ext cx="6192839" cy="706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9389" y="1341438"/>
            <a:ext cx="4316412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316413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A6032-8F65-47EC-B2DA-357F07758D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187827"/>
      </p:ext>
    </p:extLst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-603250"/>
            <a:ext cx="8197850" cy="828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467850" cy="710088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 dirty="0">
              <a:solidFill>
                <a:prstClr val="white"/>
              </a:solidFill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8" y="260350"/>
            <a:ext cx="2189162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6483350" y="6453188"/>
            <a:ext cx="327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n-US" b="0" smtClean="0">
                <a:solidFill>
                  <a:srgbClr val="F79646"/>
                </a:solidFill>
                <a:latin typeface="Century Gothic" pitchFamily="34" charset="0"/>
              </a:rPr>
              <a:t>www.elcometer.com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453188"/>
            <a:ext cx="95408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D14FE0BC-642B-4B2E-8087-738BDA6AA737}" type="datetimeFigureOut">
              <a:rPr lang="en-GB"/>
              <a:pPr>
                <a:defRPr/>
              </a:pPr>
              <a:t>02/12/2014</a:t>
            </a:fld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C5788780-4A31-4671-891B-9DA0EAED03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621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25963"/>
          </a:xfrm>
        </p:spPr>
        <p:txBody>
          <a:bodyPr/>
          <a:lstStyle>
            <a:lvl1pPr marL="457200" indent="-457200">
              <a:buClr>
                <a:schemeClr val="accent6"/>
              </a:buClr>
              <a:buFont typeface="Wingdings" pitchFamily="2" charset="2"/>
              <a:buChar char="§"/>
              <a:defRPr/>
            </a:lvl1pPr>
            <a:lvl2pPr marL="914400" indent="-457200">
              <a:spcAft>
                <a:spcPts val="600"/>
              </a:spcAft>
              <a:buClr>
                <a:schemeClr val="accent6"/>
              </a:buClr>
              <a:buFont typeface="Wingdings" pitchFamily="2" charset="2"/>
              <a:buChar char="§"/>
              <a:defRPr/>
            </a:lvl2pPr>
            <a:lvl3pPr marL="1143000" indent="-228600">
              <a:spcAft>
                <a:spcPts val="600"/>
              </a:spcAft>
              <a:buClr>
                <a:schemeClr val="accent6"/>
              </a:buClr>
              <a:buFont typeface="Wingdings" pitchFamily="2" charset="2"/>
              <a:buChar char="§"/>
              <a:defRPr/>
            </a:lvl3pPr>
            <a:lvl4pPr marL="1600200" indent="-228600">
              <a:spcAft>
                <a:spcPts val="600"/>
              </a:spcAft>
              <a:buClr>
                <a:schemeClr val="accent6"/>
              </a:buClr>
              <a:buFont typeface="Wingdings" pitchFamily="2" charset="2"/>
              <a:buChar char="§"/>
              <a:defRPr/>
            </a:lvl4pPr>
            <a:lvl5pPr marL="2057400" indent="-228600">
              <a:spcAft>
                <a:spcPts val="600"/>
              </a:spcAft>
              <a:buClr>
                <a:schemeClr val="accent6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3585BFDC-257F-4F7B-AD7B-C5AB7D37DB63}" type="datetimeFigureOut">
              <a:rPr lang="en-GB"/>
              <a:pPr>
                <a:defRPr/>
              </a:pPr>
              <a:t>02/12/2014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D60EF381-50BB-4018-910A-9436F91296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252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A92CCA7A-788B-42D0-A70C-D359AD2BA5D5}" type="datetimeFigureOut">
              <a:rPr lang="en-GB"/>
              <a:pPr>
                <a:defRPr/>
              </a:pPr>
              <a:t>02/12/2014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8F44E657-230D-4FCC-A41F-F00FF8EE22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911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B5FE63D8-468D-401F-BE6B-60E14F7D1965}" type="datetimeFigureOut">
              <a:rPr lang="en-GB"/>
              <a:pPr>
                <a:defRPr/>
              </a:pPr>
              <a:t>02/12/2014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D927F23D-BBAC-450B-9C9C-B7A8F97E30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175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B04F9C41-D6D3-40C0-AFBC-862D85CB014F}" type="datetimeFigureOut">
              <a:rPr lang="en-GB"/>
              <a:pPr>
                <a:defRPr/>
              </a:pPr>
              <a:t>02/12/2014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756D966-5C89-45F7-944B-D03B5FBBEA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667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74EFEFFB-0B02-4929-A702-30D078FEA33C}" type="datetimeFigureOut">
              <a:rPr lang="en-GB"/>
              <a:pPr>
                <a:defRPr/>
              </a:pPr>
              <a:t>02/12/2014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A7CA9521-370B-4F35-BFAE-22A5A486FD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135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FB770066-685F-41B6-9921-26425D9435BB}" type="datetimeFigureOut">
              <a:rPr lang="en-GB"/>
              <a:pPr>
                <a:defRPr/>
              </a:pPr>
              <a:t>02/12/2014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E09E89D0-EBEA-443B-9214-108BB078AA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33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856BB-8A7A-4A38-956A-8737625D66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227616"/>
      </p:ext>
    </p:extLst>
  </p:cSld>
  <p:clrMapOvr>
    <a:masterClrMapping/>
  </p:clrMapOvr>
  <p:transition spd="med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BF0E84FE-43DF-4A7D-8D74-F9124272DD98}" type="datetimeFigureOut">
              <a:rPr lang="en-GB"/>
              <a:pPr>
                <a:defRPr/>
              </a:pPr>
              <a:t>02/12/2014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389C05DD-3189-466D-8757-32F908A964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693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C0755D45-8758-4BD1-8055-6DA0699FB04A}" type="datetimeFigureOut">
              <a:rPr lang="en-GB"/>
              <a:pPr>
                <a:defRPr/>
              </a:pPr>
              <a:t>02/12/2014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361523AB-F65B-4B59-AF7F-5FCA8C73B4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067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835C2D6-CDB0-47E4-8874-B883D642C890}" type="datetimeFigureOut">
              <a:rPr lang="en-GB"/>
              <a:pPr>
                <a:defRPr/>
              </a:pPr>
              <a:t>02/12/2014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E5D9565E-D116-4EEC-A749-31A4A80B1B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639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AE16EDB7-D2E5-452E-8847-08ED9820E78B}" type="datetimeFigureOut">
              <a:rPr lang="en-GB"/>
              <a:pPr>
                <a:defRPr/>
              </a:pPr>
              <a:t>02/12/2014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20942B8E-845C-4890-953F-2D80E57525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370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7AB2F-6446-44D9-AD21-DC170AFA3F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47335"/>
      </p:ext>
    </p:extLst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9" y="1341438"/>
            <a:ext cx="4316412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3164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C4AD4-1987-44BB-BF7D-42B5A91053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034435"/>
      </p:ext>
    </p:extLst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7CCA6-BE2B-4B08-A050-ED4EA3ED6A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746374"/>
      </p:ext>
    </p:extLst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3A282-5447-46D5-9E26-2D186F51E1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946516"/>
      </p:ext>
    </p:extLst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929F5-528A-432A-B3CE-2B1B3BE0ED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00400"/>
      </p:ext>
    </p:extLst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1A107-A36E-4EFE-A77B-120C9B6523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673871"/>
      </p:ext>
    </p:extLst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91DE2-D35F-46F1-BAB3-A23E670176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726041"/>
      </p:ext>
    </p:extLst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paint pots"/>
          <p:cNvPicPr>
            <a:picLocks noChangeAspect="1" noChangeArrowheads="1"/>
          </p:cNvPicPr>
          <p:nvPr userDrawn="1"/>
        </p:nvPicPr>
        <p:blipFill>
          <a:blip r:embed="rId14">
            <a:lum bright="88000" contrast="-8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Box 7"/>
          <p:cNvSpPr txBox="1">
            <a:spLocks noChangeArrowheads="1"/>
          </p:cNvSpPr>
          <p:nvPr userDrawn="1"/>
        </p:nvSpPr>
        <p:spPr bwMode="auto">
          <a:xfrm>
            <a:off x="6323013" y="6127750"/>
            <a:ext cx="28575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700" b="0" dirty="0" smtClean="0">
                <a:solidFill>
                  <a:srgbClr val="FF6600"/>
                </a:solidFill>
                <a:latin typeface="Century Gothic" pitchFamily="34" charset="0"/>
              </a:rPr>
              <a:t>60 years of excellence</a:t>
            </a:r>
          </a:p>
          <a:p>
            <a:pPr algn="ctr" eaLnBrk="1" hangingPunct="1">
              <a:defRPr/>
            </a:pPr>
            <a:r>
              <a:rPr lang="en-US" b="0" dirty="0" smtClean="0">
                <a:solidFill>
                  <a:srgbClr val="999999"/>
                </a:solidFill>
                <a:latin typeface="Century Gothic" pitchFamily="34" charset="0"/>
              </a:rPr>
              <a:t>www.elcometer.com</a:t>
            </a:r>
            <a:endParaRPr lang="en-US" b="0" dirty="0" smtClean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" y="274638"/>
            <a:ext cx="6192838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341438"/>
            <a:ext cx="87852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950" y="6453188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fld id="{04F5362F-AA2D-4E5A-B4CD-D7D0B00351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Text Box 8"/>
          <p:cNvSpPr txBox="1">
            <a:spLocks noChangeArrowheads="1"/>
          </p:cNvSpPr>
          <p:nvPr userDrawn="1"/>
        </p:nvSpPr>
        <p:spPr bwMode="auto">
          <a:xfrm>
            <a:off x="6446838" y="671513"/>
            <a:ext cx="27146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b="0" dirty="0" smtClean="0">
                <a:solidFill>
                  <a:srgbClr val="999999"/>
                </a:solidFill>
                <a:latin typeface="Century Gothic" pitchFamily="34" charset="0"/>
              </a:rPr>
              <a:t>inspection equipment</a:t>
            </a:r>
            <a:endParaRPr lang="en-US" b="0" dirty="0" smtClean="0"/>
          </a:p>
        </p:txBody>
      </p:sp>
      <p:pic>
        <p:nvPicPr>
          <p:cNvPr id="1032" name="Picture 9" descr="elcometer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57175"/>
            <a:ext cx="24241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10"/>
          <p:cNvSpPr>
            <a:spLocks noChangeShapeType="1"/>
          </p:cNvSpPr>
          <p:nvPr userDrawn="1"/>
        </p:nvSpPr>
        <p:spPr bwMode="auto">
          <a:xfrm flipH="1">
            <a:off x="0" y="6092825"/>
            <a:ext cx="9144000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1" r:id="rId1"/>
    <p:sldLayoutId id="2147484612" r:id="rId2"/>
    <p:sldLayoutId id="2147484613" r:id="rId3"/>
    <p:sldLayoutId id="2147484614" r:id="rId4"/>
    <p:sldLayoutId id="2147484615" r:id="rId5"/>
    <p:sldLayoutId id="2147484616" r:id="rId6"/>
    <p:sldLayoutId id="2147484617" r:id="rId7"/>
    <p:sldLayoutId id="2147484618" r:id="rId8"/>
    <p:sldLayoutId id="2147484619" r:id="rId9"/>
    <p:sldLayoutId id="2147484620" r:id="rId10"/>
    <p:sldLayoutId id="2147484621" r:id="rId11"/>
    <p:sldLayoutId id="2147484622" r:id="rId12"/>
  </p:sldLayoutIdLst>
  <p:transition spd="med">
    <p:rand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6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6"/>
        </a:buBlip>
        <a:defRPr sz="2000">
          <a:solidFill>
            <a:srgbClr val="4D4D4D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6"/>
        </a:buBlip>
        <a:defRPr>
          <a:solidFill>
            <a:srgbClr val="80808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6"/>
        </a:buBlip>
        <a:defRPr>
          <a:solidFill>
            <a:srgbClr val="80808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6"/>
        </a:buBlip>
        <a:defRPr>
          <a:solidFill>
            <a:srgbClr val="80808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6"/>
        </a:buBlip>
        <a:defRPr>
          <a:solidFill>
            <a:srgbClr val="80808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6"/>
        </a:buBlip>
        <a:defRPr>
          <a:solidFill>
            <a:srgbClr val="80808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6"/>
        </a:buBlip>
        <a:defRPr>
          <a:solidFill>
            <a:srgbClr val="80808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6"/>
        </a:buBlip>
        <a:defRPr>
          <a:solidFill>
            <a:srgbClr val="80808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-603250"/>
            <a:ext cx="8197850" cy="828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D930BC8-73D6-482A-9A71-67616708A49C}" type="datetimeFigureOut">
              <a:rPr lang="en-GB"/>
              <a:pPr>
                <a:defRPr/>
              </a:pPr>
              <a:t>02/12/2014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8A2F13E-81BF-48A0-A294-5B19EE4F72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2056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" y="-119063"/>
            <a:ext cx="946785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23" r:id="rId1"/>
    <p:sldLayoutId id="2147484624" r:id="rId2"/>
    <p:sldLayoutId id="2147484625" r:id="rId3"/>
    <p:sldLayoutId id="2147484626" r:id="rId4"/>
    <p:sldLayoutId id="2147484627" r:id="rId5"/>
    <p:sldLayoutId id="2147484628" r:id="rId6"/>
    <p:sldLayoutId id="2147484629" r:id="rId7"/>
    <p:sldLayoutId id="2147484630" r:id="rId8"/>
    <p:sldLayoutId id="2147484631" r:id="rId9"/>
    <p:sldLayoutId id="2147484632" r:id="rId10"/>
    <p:sldLayoutId id="21474846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66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9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4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5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76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76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3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4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5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8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9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0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3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4.xml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5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6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8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9.xml"/><Relationship Id="rId4" Type="http://schemas.openxmlformats.org/officeDocument/2006/relationships/image" Target="../media/image93.pn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6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8.png"/><Relationship Id="rId4" Type="http://schemas.openxmlformats.org/officeDocument/2006/relationships/image" Target="../media/image96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9.png"/><Relationship Id="rId4" Type="http://schemas.openxmlformats.org/officeDocument/2006/relationships/image" Target="../media/image96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0.png"/><Relationship Id="rId4" Type="http://schemas.openxmlformats.org/officeDocument/2006/relationships/image" Target="../media/image96.png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4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5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6.png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0.png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0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1.xml"/><Relationship Id="rId4" Type="http://schemas.openxmlformats.org/officeDocument/2006/relationships/image" Target="../media/image115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2.xml"/><Relationship Id="rId4" Type="http://schemas.openxmlformats.org/officeDocument/2006/relationships/image" Target="../media/image111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3.xml"/><Relationship Id="rId4" Type="http://schemas.openxmlformats.org/officeDocument/2006/relationships/image" Target="../media/image111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4.xml"/><Relationship Id="rId4" Type="http://schemas.openxmlformats.org/officeDocument/2006/relationships/image" Target="../media/image111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5.xml"/><Relationship Id="rId4" Type="http://schemas.openxmlformats.org/officeDocument/2006/relationships/image" Target="../media/image111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6.xml"/><Relationship Id="rId4" Type="http://schemas.openxmlformats.org/officeDocument/2006/relationships/image" Target="../media/image111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7.xml"/><Relationship Id="rId4" Type="http://schemas.openxmlformats.org/officeDocument/2006/relationships/image" Target="../media/image111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8.xml"/><Relationship Id="rId4" Type="http://schemas.openxmlformats.org/officeDocument/2006/relationships/image" Target="../media/image111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9.xml"/><Relationship Id="rId4" Type="http://schemas.openxmlformats.org/officeDocument/2006/relationships/image" Target="../media/image111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0.xml"/><Relationship Id="rId4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1.xml"/><Relationship Id="rId4" Type="http://schemas.openxmlformats.org/officeDocument/2006/relationships/image" Target="../media/image111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2.xml"/><Relationship Id="rId4" Type="http://schemas.openxmlformats.org/officeDocument/2006/relationships/image" Target="../media/image111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3.xml"/><Relationship Id="rId4" Type="http://schemas.openxmlformats.org/officeDocument/2006/relationships/image" Target="../media/image111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4.xml"/><Relationship Id="rId4" Type="http://schemas.openxmlformats.org/officeDocument/2006/relationships/image" Target="../media/image111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5.xml"/><Relationship Id="rId4" Type="http://schemas.openxmlformats.org/officeDocument/2006/relationships/image" Target="../media/image111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6.xml"/><Relationship Id="rId4" Type="http://schemas.openxmlformats.org/officeDocument/2006/relationships/image" Target="../media/image111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7.xml"/><Relationship Id="rId4" Type="http://schemas.openxmlformats.org/officeDocument/2006/relationships/image" Target="../media/image111.png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4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4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8.xml"/><Relationship Id="rId4" Type="http://schemas.openxmlformats.org/officeDocument/2006/relationships/image" Target="../media/image111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9.xml"/><Relationship Id="rId4" Type="http://schemas.openxmlformats.org/officeDocument/2006/relationships/image" Target="../media/image111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60.xml"/><Relationship Id="rId4" Type="http://schemas.openxmlformats.org/officeDocument/2006/relationships/image" Target="../media/image111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61.xml"/><Relationship Id="rId4" Type="http://schemas.openxmlformats.org/officeDocument/2006/relationships/image" Target="../media/image111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62.xml"/><Relationship Id="rId4" Type="http://schemas.openxmlformats.org/officeDocument/2006/relationships/image" Target="../media/image111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63.xml"/><Relationship Id="rId4" Type="http://schemas.openxmlformats.org/officeDocument/2006/relationships/image" Target="../media/image111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64.xml"/><Relationship Id="rId4" Type="http://schemas.openxmlformats.org/officeDocument/2006/relationships/image" Target="../media/image111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65.xml"/><Relationship Id="rId4" Type="http://schemas.openxmlformats.org/officeDocument/2006/relationships/image" Target="../media/image111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66.xml"/><Relationship Id="rId4" Type="http://schemas.openxmlformats.org/officeDocument/2006/relationships/image" Target="../media/image111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67.xml"/><Relationship Id="rId4" Type="http://schemas.openxmlformats.org/officeDocument/2006/relationships/image" Target="../media/image1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cometer.com/" TargetMode="Externa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68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3.jpeg"/><Relationship Id="rId4" Type="http://schemas.openxmlformats.org/officeDocument/2006/relationships/image" Target="../media/image3.pn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jpeg"/></Relationships>
</file>

<file path=ppt/slides/_rels/slide2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jpeg"/><Relationship Id="rId7" Type="http://schemas.openxmlformats.org/officeDocument/2006/relationships/image" Target="../media/image1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Relationship Id="rId9" Type="http://schemas.openxmlformats.org/officeDocument/2006/relationships/image" Target="../media/image158.png"/></Relationships>
</file>

<file path=ppt/slides/_rels/slide2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6.jpeg"/><Relationship Id="rId18" Type="http://schemas.openxmlformats.org/officeDocument/2006/relationships/image" Target="../media/image171.png"/><Relationship Id="rId3" Type="http://schemas.openxmlformats.org/officeDocument/2006/relationships/image" Target="../media/image159.jpeg"/><Relationship Id="rId21" Type="http://schemas.openxmlformats.org/officeDocument/2006/relationships/image" Target="../media/image174.png"/><Relationship Id="rId7" Type="http://schemas.openxmlformats.org/officeDocument/2006/relationships/image" Target="../media/image3.png"/><Relationship Id="rId12" Type="http://schemas.openxmlformats.org/officeDocument/2006/relationships/image" Target="../media/image165.png"/><Relationship Id="rId17" Type="http://schemas.openxmlformats.org/officeDocument/2006/relationships/image" Target="../media/image170.jpeg"/><Relationship Id="rId2" Type="http://schemas.openxmlformats.org/officeDocument/2006/relationships/image" Target="../media/image150.png"/><Relationship Id="rId16" Type="http://schemas.openxmlformats.org/officeDocument/2006/relationships/image" Target="../media/image169.jpeg"/><Relationship Id="rId20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png"/><Relationship Id="rId11" Type="http://schemas.openxmlformats.org/officeDocument/2006/relationships/image" Target="../media/image164.png"/><Relationship Id="rId5" Type="http://schemas.openxmlformats.org/officeDocument/2006/relationships/image" Target="../media/image161.png"/><Relationship Id="rId15" Type="http://schemas.openxmlformats.org/officeDocument/2006/relationships/image" Target="../media/image168.jpeg"/><Relationship Id="rId10" Type="http://schemas.openxmlformats.org/officeDocument/2006/relationships/image" Target="../media/image153.jpeg"/><Relationship Id="rId19" Type="http://schemas.openxmlformats.org/officeDocument/2006/relationships/image" Target="../media/image172.png"/><Relationship Id="rId4" Type="http://schemas.openxmlformats.org/officeDocument/2006/relationships/image" Target="../media/image160.jpeg"/><Relationship Id="rId9" Type="http://schemas.openxmlformats.org/officeDocument/2006/relationships/image" Target="../media/image152.jpeg"/><Relationship Id="rId14" Type="http://schemas.openxmlformats.org/officeDocument/2006/relationships/image" Target="../media/image167.jpeg"/><Relationship Id="rId22" Type="http://schemas.openxmlformats.org/officeDocument/2006/relationships/image" Target="../media/image175.png"/></Relationships>
</file>

<file path=ppt/slides/_rels/slide2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62.png"/><Relationship Id="rId18" Type="http://schemas.openxmlformats.org/officeDocument/2006/relationships/image" Target="../media/image172.png"/><Relationship Id="rId3" Type="http://schemas.openxmlformats.org/officeDocument/2006/relationships/image" Target="../media/image3.png"/><Relationship Id="rId7" Type="http://schemas.openxmlformats.org/officeDocument/2006/relationships/image" Target="../media/image150.png"/><Relationship Id="rId12" Type="http://schemas.openxmlformats.org/officeDocument/2006/relationships/image" Target="../media/image161.png"/><Relationship Id="rId17" Type="http://schemas.openxmlformats.org/officeDocument/2006/relationships/image" Target="../media/image171.png"/><Relationship Id="rId2" Type="http://schemas.openxmlformats.org/officeDocument/2006/relationships/image" Target="../media/image152.jpeg"/><Relationship Id="rId16" Type="http://schemas.openxmlformats.org/officeDocument/2006/relationships/image" Target="../media/image1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jpeg"/><Relationship Id="rId11" Type="http://schemas.openxmlformats.org/officeDocument/2006/relationships/image" Target="../media/image176.jpeg"/><Relationship Id="rId5" Type="http://schemas.openxmlformats.org/officeDocument/2006/relationships/image" Target="../media/image166.jpeg"/><Relationship Id="rId15" Type="http://schemas.openxmlformats.org/officeDocument/2006/relationships/image" Target="../media/image169.jpeg"/><Relationship Id="rId10" Type="http://schemas.openxmlformats.org/officeDocument/2006/relationships/image" Target="../media/image160.jpeg"/><Relationship Id="rId19" Type="http://schemas.openxmlformats.org/officeDocument/2006/relationships/image" Target="../media/image174.png"/><Relationship Id="rId4" Type="http://schemas.openxmlformats.org/officeDocument/2006/relationships/image" Target="../media/image153.jpeg"/><Relationship Id="rId9" Type="http://schemas.openxmlformats.org/officeDocument/2006/relationships/image" Target="../media/image159.jpeg"/><Relationship Id="rId14" Type="http://schemas.openxmlformats.org/officeDocument/2006/relationships/image" Target="../media/image168.jpeg"/></Relationships>
</file>

<file path=ppt/slides/_rels/slide2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62.png"/><Relationship Id="rId18" Type="http://schemas.openxmlformats.org/officeDocument/2006/relationships/image" Target="../media/image172.png"/><Relationship Id="rId3" Type="http://schemas.openxmlformats.org/officeDocument/2006/relationships/image" Target="../media/image3.png"/><Relationship Id="rId7" Type="http://schemas.openxmlformats.org/officeDocument/2006/relationships/image" Target="../media/image150.png"/><Relationship Id="rId12" Type="http://schemas.openxmlformats.org/officeDocument/2006/relationships/image" Target="../media/image161.png"/><Relationship Id="rId17" Type="http://schemas.openxmlformats.org/officeDocument/2006/relationships/image" Target="../media/image171.png"/><Relationship Id="rId2" Type="http://schemas.openxmlformats.org/officeDocument/2006/relationships/image" Target="../media/image152.jpeg"/><Relationship Id="rId16" Type="http://schemas.openxmlformats.org/officeDocument/2006/relationships/image" Target="../media/image1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jpeg"/><Relationship Id="rId11" Type="http://schemas.openxmlformats.org/officeDocument/2006/relationships/image" Target="../media/image176.jpeg"/><Relationship Id="rId5" Type="http://schemas.openxmlformats.org/officeDocument/2006/relationships/image" Target="../media/image166.jpeg"/><Relationship Id="rId15" Type="http://schemas.openxmlformats.org/officeDocument/2006/relationships/image" Target="../media/image169.jpeg"/><Relationship Id="rId10" Type="http://schemas.openxmlformats.org/officeDocument/2006/relationships/image" Target="../media/image160.jpeg"/><Relationship Id="rId19" Type="http://schemas.openxmlformats.org/officeDocument/2006/relationships/image" Target="../media/image174.png"/><Relationship Id="rId4" Type="http://schemas.openxmlformats.org/officeDocument/2006/relationships/image" Target="../media/image153.jpeg"/><Relationship Id="rId9" Type="http://schemas.openxmlformats.org/officeDocument/2006/relationships/image" Target="../media/image159.jpeg"/><Relationship Id="rId14" Type="http://schemas.openxmlformats.org/officeDocument/2006/relationships/image" Target="../media/image168.jpe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png"/><Relationship Id="rId4" Type="http://schemas.openxmlformats.org/officeDocument/2006/relationships/image" Target="../media/image3.pn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pn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pn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png"/><Relationship Id="rId4" Type="http://schemas.openxmlformats.org/officeDocument/2006/relationships/image" Target="../media/image3.png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36550" y="1360488"/>
            <a:ext cx="8629650" cy="2587625"/>
          </a:xfrm>
        </p:spPr>
        <p:txBody>
          <a:bodyPr/>
          <a:lstStyle/>
          <a:p>
            <a:pPr algn="ctr" eaLnBrk="1" hangingPunct="1"/>
            <a:r>
              <a:rPr lang="en-GB" altLang="en-US" b="1" smtClean="0">
                <a:solidFill>
                  <a:srgbClr val="FF6600"/>
                </a:solidFill>
              </a:rPr>
              <a:t>P</a:t>
            </a:r>
            <a:r>
              <a:rPr lang="en-GB" altLang="en-US" b="1" smtClean="0"/>
              <a:t>aperless </a:t>
            </a:r>
            <a:r>
              <a:rPr lang="en-GB" altLang="en-US" b="1" smtClean="0">
                <a:solidFill>
                  <a:srgbClr val="FF6600"/>
                </a:solidFill>
              </a:rPr>
              <a:t>Q</a:t>
            </a:r>
            <a:r>
              <a:rPr lang="en-GB" altLang="en-US" b="1" smtClean="0"/>
              <a:t>uality </a:t>
            </a:r>
            <a:r>
              <a:rPr lang="en-GB" altLang="en-US" b="1" smtClean="0">
                <a:solidFill>
                  <a:srgbClr val="FF6600"/>
                </a:solidFill>
              </a:rPr>
              <a:t>A</a:t>
            </a:r>
            <a:r>
              <a:rPr lang="en-GB" altLang="en-US" b="1" smtClean="0"/>
              <a:t>ssurance</a:t>
            </a:r>
            <a:endParaRPr lang="en-US" alt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786188"/>
            <a:ext cx="91440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GB" altLang="en-US" sz="3200" smtClean="0">
              <a:solidFill>
                <a:srgbClr val="FF6600"/>
              </a:solidFill>
              <a:latin typeface="Century Gothic" pitchFamily="34" charset="0"/>
            </a:endParaRPr>
          </a:p>
          <a:p>
            <a:pPr marL="0" indent="0" algn="ctr" eaLnBrk="1" hangingPunct="1">
              <a:buFontTx/>
              <a:buNone/>
            </a:pPr>
            <a:r>
              <a:rPr lang="en-GB" altLang="en-US" sz="2100" smtClean="0">
                <a:solidFill>
                  <a:srgbClr val="808080"/>
                </a:solidFill>
                <a:latin typeface="Century Gothic" pitchFamily="34" charset="0"/>
              </a:rPr>
              <a:t> </a:t>
            </a:r>
            <a:endParaRPr lang="en-US" altLang="en-US" sz="3200" smtClean="0">
              <a:solidFill>
                <a:srgbClr val="808080"/>
              </a:solidFill>
              <a:latin typeface="Century Gothic" pitchFamily="34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560763"/>
            <a:ext cx="91440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altLang="en-US" sz="2100" b="0">
                <a:solidFill>
                  <a:srgbClr val="808080"/>
                </a:solidFill>
                <a:latin typeface="Century Gothic" pitchFamily="34" charset="0"/>
              </a:rPr>
              <a:t>Presenter:</a:t>
            </a:r>
          </a:p>
          <a:p>
            <a:pPr algn="ctr" eaLnBrk="1" hangingPunct="1">
              <a:buFontTx/>
              <a:buNone/>
            </a:pPr>
            <a:r>
              <a:rPr lang="en-GB" altLang="en-US" sz="3200" b="0">
                <a:solidFill>
                  <a:srgbClr val="FF6600"/>
                </a:solidFill>
                <a:latin typeface="Century Gothic" pitchFamily="34" charset="0"/>
              </a:rPr>
              <a:t>Daniel Leonard</a:t>
            </a:r>
            <a:endParaRPr lang="en-GB" altLang="en-US" sz="3200" b="0">
              <a:solidFill>
                <a:srgbClr val="808080"/>
              </a:solidFill>
              <a:latin typeface="Century Gothic" pitchFamily="34" charset="0"/>
            </a:endParaRPr>
          </a:p>
          <a:p>
            <a:pPr algn="ctr" eaLnBrk="1" hangingPunct="1">
              <a:buFontTx/>
              <a:buNone/>
            </a:pPr>
            <a:r>
              <a:rPr lang="en-GB" altLang="en-US" sz="2100" b="0">
                <a:solidFill>
                  <a:srgbClr val="808080"/>
                </a:solidFill>
                <a:latin typeface="Century Gothic" pitchFamily="34" charset="0"/>
              </a:rPr>
              <a:t>Customer Support Engineer</a:t>
            </a:r>
          </a:p>
          <a:p>
            <a:pPr algn="ctr" eaLnBrk="1" hangingPunct="1">
              <a:buFontTx/>
              <a:buNone/>
            </a:pPr>
            <a:r>
              <a:rPr lang="en-GB" altLang="en-US" sz="2100" b="0">
                <a:solidFill>
                  <a:srgbClr val="808080"/>
                </a:solidFill>
                <a:latin typeface="Century Gothic" pitchFamily="34" charset="0"/>
              </a:rPr>
              <a:t>Elcometer Limited</a:t>
            </a:r>
            <a:endParaRPr lang="en-US" altLang="en-US" sz="2100" b="0">
              <a:solidFill>
                <a:srgbClr val="808080"/>
              </a:solidFill>
              <a:latin typeface="Century Gothic" pitchFamily="34" charset="0"/>
            </a:endParaRP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209550" y="6165850"/>
            <a:ext cx="3617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sz="2000" b="0">
                <a:solidFill>
                  <a:srgbClr val="FF6600"/>
                </a:solidFill>
                <a:cs typeface="Arial" charset="0"/>
              </a:rPr>
              <a:t>© Elcometer Limited 2012</a:t>
            </a:r>
            <a:endParaRPr lang="en-GB" altLang="en-US" sz="2000" b="0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38150" y="1082675"/>
            <a:ext cx="8542338" cy="4419600"/>
          </a:xfrm>
        </p:spPr>
        <p:txBody>
          <a:bodyPr/>
          <a:lstStyle/>
          <a:p>
            <a:pPr marL="361950" indent="-361950" eaLnBrk="1" hangingPunct="1"/>
            <a:endParaRPr lang="en-GB" altLang="en-US" sz="2000" b="1" smtClean="0"/>
          </a:p>
          <a:p>
            <a:pPr marL="912813" lvl="1" eaLnBrk="1" hangingPunct="1"/>
            <a:endParaRPr lang="en-GB" altLang="en-US" sz="1800" b="1" smtClean="0"/>
          </a:p>
          <a:p>
            <a:pPr marL="912813" lvl="1" eaLnBrk="1" hangingPunct="1"/>
            <a:endParaRPr lang="en-GB" altLang="en-US" sz="1800" b="1" smtClean="0"/>
          </a:p>
          <a:p>
            <a:pPr marL="361950" indent="-361950" eaLnBrk="1" hangingPunct="1"/>
            <a:endParaRPr lang="en-US" altLang="en-US" sz="20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912813" lvl="1" eaLnBrk="1" hangingPunct="1"/>
            <a:endParaRPr lang="en-GB" altLang="en-US" sz="1800" b="1" smtClean="0"/>
          </a:p>
          <a:p>
            <a:pPr marL="912813" lvl="1" eaLnBrk="1" hangingPunct="1"/>
            <a:endParaRPr lang="en-US" altLang="en-US" sz="18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912813" lvl="1" eaLnBrk="1" hangingPunct="1"/>
            <a:endParaRPr lang="en-GB" altLang="en-US" sz="1800" b="1" smtClean="0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381375" y="2419350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3381375" y="2124075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Paperless QA</a:t>
            </a: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195263" y="1282700"/>
            <a:ext cx="54689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838200" indent="-3810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/>
              <a:t>Elcomaster 2.0 – Three key uses</a:t>
            </a:r>
          </a:p>
          <a:p>
            <a:pPr eaLnBrk="1" hangingPunct="1">
              <a:buFontTx/>
              <a:buNone/>
            </a:pPr>
            <a:endParaRPr lang="en-GB" altLang="en-US" sz="2000"/>
          </a:p>
          <a:p>
            <a:pPr eaLnBrk="1" hangingPunct="1">
              <a:buSzPct val="75000"/>
              <a:buFontTx/>
              <a:buAutoNum type="arabicPeriod"/>
            </a:pPr>
            <a:r>
              <a:rPr lang="en-GB" altLang="en-US" sz="1600" b="0"/>
              <a:t>A means of transferring data off the gauge, to store and to view</a:t>
            </a:r>
          </a:p>
          <a:p>
            <a:pPr lvl="1" eaLnBrk="1" hangingPunct="1">
              <a:buSzPct val="75000"/>
            </a:pPr>
            <a:r>
              <a:rPr lang="en-GB" altLang="en-US" sz="1400" b="0"/>
              <a:t>Quick and easy record keeping </a:t>
            </a:r>
          </a:p>
          <a:p>
            <a:pPr eaLnBrk="1" hangingPunct="1">
              <a:buSzPct val="75000"/>
              <a:buFontTx/>
              <a:buAutoNum type="arabicPeriod"/>
            </a:pPr>
            <a:endParaRPr lang="en-GB" altLang="en-US" sz="1600" b="0"/>
          </a:p>
          <a:p>
            <a:pPr eaLnBrk="1" hangingPunct="1">
              <a:buSzPct val="75000"/>
              <a:buFontTx/>
              <a:buAutoNum type="arabicPeriod"/>
            </a:pPr>
            <a:r>
              <a:rPr lang="en-GB" altLang="en-US" sz="1600" b="0"/>
              <a:t>Exporting the gauge data to excel </a:t>
            </a:r>
          </a:p>
          <a:p>
            <a:pPr lvl="1" eaLnBrk="1" hangingPunct="1">
              <a:buSzPct val="75000"/>
            </a:pPr>
            <a:r>
              <a:rPr lang="en-GB" altLang="en-US" sz="1400" b="0"/>
              <a:t>Saves all batch readings and header data</a:t>
            </a:r>
          </a:p>
          <a:p>
            <a:pPr lvl="1" eaLnBrk="1" hangingPunct="1">
              <a:buSzPct val="75000"/>
            </a:pPr>
            <a:r>
              <a:rPr lang="en-GB" altLang="en-US" sz="1400" b="0"/>
              <a:t>Keep records or do further spreadsheet analysis</a:t>
            </a:r>
          </a:p>
          <a:p>
            <a:pPr eaLnBrk="1" hangingPunct="1">
              <a:buSzPct val="75000"/>
              <a:buFontTx/>
              <a:buAutoNum type="arabicPeriod"/>
            </a:pPr>
            <a:endParaRPr lang="en-GB" altLang="en-US" sz="1600" b="0"/>
          </a:p>
          <a:p>
            <a:pPr eaLnBrk="1" hangingPunct="1">
              <a:buFontTx/>
              <a:buNone/>
            </a:pPr>
            <a:endParaRPr lang="en-GB" altLang="en-US" sz="1400" u="sng"/>
          </a:p>
          <a:p>
            <a:pPr eaLnBrk="1" hangingPunct="1"/>
            <a:endParaRPr lang="en-GB" altLang="en-US" sz="1600" b="0"/>
          </a:p>
          <a:p>
            <a:pPr eaLnBrk="1" hangingPunct="1"/>
            <a:endParaRPr lang="en-GB" altLang="en-US" sz="1600" b="0"/>
          </a:p>
          <a:p>
            <a:pPr eaLnBrk="1" hangingPunct="1"/>
            <a:endParaRPr lang="en-US" altLang="en-US" b="0"/>
          </a:p>
        </p:txBody>
      </p:sp>
      <p:pic>
        <p:nvPicPr>
          <p:cNvPr id="3584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1155700"/>
            <a:ext cx="3189287" cy="477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0825" y="1268413"/>
            <a:ext cx="87852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GB" sz="2000" dirty="0" smtClean="0"/>
              <a:t>80/20 Rule</a:t>
            </a:r>
          </a:p>
          <a:p>
            <a:pPr eaLnBrk="1" hangingPunct="1">
              <a:defRPr/>
            </a:pPr>
            <a:endParaRPr lang="en-GB" b="0" dirty="0" smtClean="0"/>
          </a:p>
          <a:p>
            <a:pPr marL="457200" lvl="1" indent="0" eaLnBrk="1" hangingPunct="1">
              <a:buFontTx/>
              <a:buNone/>
              <a:defRPr/>
            </a:pPr>
            <a:endParaRPr lang="en-GB" sz="1800" b="0" dirty="0" smtClean="0"/>
          </a:p>
        </p:txBody>
      </p:sp>
      <p:sp>
        <p:nvSpPr>
          <p:cNvPr id="128004" name="Rectangle 1"/>
          <p:cNvSpPr>
            <a:spLocks noChangeArrowheads="1"/>
          </p:cNvSpPr>
          <p:nvPr/>
        </p:nvSpPr>
        <p:spPr bwMode="auto">
          <a:xfrm>
            <a:off x="3563938" y="1506538"/>
            <a:ext cx="4032250" cy="504825"/>
          </a:xfrm>
          <a:prstGeom prst="rect">
            <a:avLst/>
          </a:prstGeom>
          <a:solidFill>
            <a:srgbClr val="92D050">
              <a:alpha val="69019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Values above NDFT</a:t>
            </a:r>
          </a:p>
        </p:txBody>
      </p:sp>
      <p:cxnSp>
        <p:nvCxnSpPr>
          <p:cNvPr id="128005" name="Straight Arrow Connector 3"/>
          <p:cNvCxnSpPr>
            <a:cxnSpLocks noChangeShapeType="1"/>
          </p:cNvCxnSpPr>
          <p:nvPr/>
        </p:nvCxnSpPr>
        <p:spPr bwMode="auto">
          <a:xfrm flipV="1">
            <a:off x="3003550" y="2011363"/>
            <a:ext cx="0" cy="40322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8006" name="TextBox 8"/>
          <p:cNvSpPr txBox="1">
            <a:spLocks noChangeArrowheads="1"/>
          </p:cNvSpPr>
          <p:nvPr/>
        </p:nvSpPr>
        <p:spPr bwMode="auto">
          <a:xfrm rot="-5400000">
            <a:off x="1335882" y="3794919"/>
            <a:ext cx="252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Increasing thickness</a:t>
            </a:r>
          </a:p>
        </p:txBody>
      </p:sp>
      <p:sp>
        <p:nvSpPr>
          <p:cNvPr id="128007" name="Rectangle 10"/>
          <p:cNvSpPr>
            <a:spLocks noChangeArrowheads="1"/>
          </p:cNvSpPr>
          <p:nvPr/>
        </p:nvSpPr>
        <p:spPr bwMode="auto">
          <a:xfrm>
            <a:off x="3563938" y="2011363"/>
            <a:ext cx="4032250" cy="708025"/>
          </a:xfrm>
          <a:prstGeom prst="rect">
            <a:avLst/>
          </a:prstGeom>
          <a:solidFill>
            <a:srgbClr val="FFFF00">
              <a:alpha val="5215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Values 80+% of NDFT</a:t>
            </a:r>
          </a:p>
        </p:txBody>
      </p:sp>
      <p:sp>
        <p:nvSpPr>
          <p:cNvPr id="128008" name="Rectangle 11"/>
          <p:cNvSpPr>
            <a:spLocks noChangeArrowheads="1"/>
          </p:cNvSpPr>
          <p:nvPr/>
        </p:nvSpPr>
        <p:spPr bwMode="auto">
          <a:xfrm>
            <a:off x="3563938" y="2719388"/>
            <a:ext cx="4032250" cy="3324225"/>
          </a:xfrm>
          <a:prstGeom prst="rect">
            <a:avLst/>
          </a:prstGeom>
          <a:solidFill>
            <a:srgbClr val="FF0000">
              <a:alpha val="5215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Values below 80% of NDFT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Instant Fail</a:t>
            </a:r>
          </a:p>
        </p:txBody>
      </p:sp>
      <p:sp>
        <p:nvSpPr>
          <p:cNvPr id="128009" name="TextBox 1"/>
          <p:cNvSpPr txBox="1">
            <a:spLocks noChangeArrowheads="1"/>
          </p:cNvSpPr>
          <p:nvPr/>
        </p:nvSpPr>
        <p:spPr bwMode="auto">
          <a:xfrm>
            <a:off x="8101013" y="1822450"/>
            <a:ext cx="935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NDFT</a:t>
            </a:r>
          </a:p>
        </p:txBody>
      </p:sp>
      <p:cxnSp>
        <p:nvCxnSpPr>
          <p:cNvPr id="128010" name="Straight Arrow Connector 3"/>
          <p:cNvCxnSpPr>
            <a:cxnSpLocks noChangeShapeType="1"/>
          </p:cNvCxnSpPr>
          <p:nvPr/>
        </p:nvCxnSpPr>
        <p:spPr bwMode="auto">
          <a:xfrm flipH="1">
            <a:off x="7596188" y="2008188"/>
            <a:ext cx="50482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0825" y="1268413"/>
            <a:ext cx="87852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GB" sz="2000" dirty="0" smtClean="0"/>
              <a:t>80/20 Rule</a:t>
            </a:r>
          </a:p>
          <a:p>
            <a:pPr eaLnBrk="1" hangingPunct="1">
              <a:defRPr/>
            </a:pPr>
            <a:endParaRPr lang="en-GB" b="0" dirty="0" smtClean="0"/>
          </a:p>
          <a:p>
            <a:pPr marL="457200" lvl="1" indent="0" eaLnBrk="1" hangingPunct="1">
              <a:buFontTx/>
              <a:buNone/>
              <a:defRPr/>
            </a:pPr>
            <a:endParaRPr lang="en-GB" sz="1800" b="0" dirty="0" smtClean="0"/>
          </a:p>
        </p:txBody>
      </p:sp>
      <p:sp>
        <p:nvSpPr>
          <p:cNvPr id="129028" name="Rectangle 1"/>
          <p:cNvSpPr>
            <a:spLocks noChangeArrowheads="1"/>
          </p:cNvSpPr>
          <p:nvPr/>
        </p:nvSpPr>
        <p:spPr bwMode="auto">
          <a:xfrm>
            <a:off x="3563938" y="1506538"/>
            <a:ext cx="4032250" cy="504825"/>
          </a:xfrm>
          <a:prstGeom prst="rect">
            <a:avLst/>
          </a:prstGeom>
          <a:solidFill>
            <a:srgbClr val="92D050">
              <a:alpha val="69019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Values above NDFT</a:t>
            </a:r>
          </a:p>
        </p:txBody>
      </p:sp>
      <p:cxnSp>
        <p:nvCxnSpPr>
          <p:cNvPr id="129029" name="Straight Arrow Connector 3"/>
          <p:cNvCxnSpPr>
            <a:cxnSpLocks noChangeShapeType="1"/>
          </p:cNvCxnSpPr>
          <p:nvPr/>
        </p:nvCxnSpPr>
        <p:spPr bwMode="auto">
          <a:xfrm flipV="1">
            <a:off x="3003550" y="2011363"/>
            <a:ext cx="0" cy="40322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9030" name="TextBox 8"/>
          <p:cNvSpPr txBox="1">
            <a:spLocks noChangeArrowheads="1"/>
          </p:cNvSpPr>
          <p:nvPr/>
        </p:nvSpPr>
        <p:spPr bwMode="auto">
          <a:xfrm rot="-5400000">
            <a:off x="1335882" y="3794919"/>
            <a:ext cx="252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Increasing thickness</a:t>
            </a:r>
          </a:p>
        </p:txBody>
      </p:sp>
      <p:sp>
        <p:nvSpPr>
          <p:cNvPr id="129031" name="Rectangle 10"/>
          <p:cNvSpPr>
            <a:spLocks noChangeArrowheads="1"/>
          </p:cNvSpPr>
          <p:nvPr/>
        </p:nvSpPr>
        <p:spPr bwMode="auto">
          <a:xfrm>
            <a:off x="3563938" y="2011363"/>
            <a:ext cx="4032250" cy="708025"/>
          </a:xfrm>
          <a:prstGeom prst="rect">
            <a:avLst/>
          </a:prstGeom>
          <a:solidFill>
            <a:srgbClr val="FFFF00">
              <a:alpha val="5215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Values 80+% of NDFT</a:t>
            </a:r>
          </a:p>
        </p:txBody>
      </p:sp>
      <p:sp>
        <p:nvSpPr>
          <p:cNvPr id="129032" name="Rectangle 11"/>
          <p:cNvSpPr>
            <a:spLocks noChangeArrowheads="1"/>
          </p:cNvSpPr>
          <p:nvPr/>
        </p:nvSpPr>
        <p:spPr bwMode="auto">
          <a:xfrm>
            <a:off x="3563938" y="2719388"/>
            <a:ext cx="4032250" cy="3324225"/>
          </a:xfrm>
          <a:prstGeom prst="rect">
            <a:avLst/>
          </a:prstGeom>
          <a:solidFill>
            <a:srgbClr val="FF0000">
              <a:alpha val="5215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Values below 80% of NDFT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Instant Fail</a:t>
            </a:r>
          </a:p>
        </p:txBody>
      </p:sp>
      <p:sp>
        <p:nvSpPr>
          <p:cNvPr id="129033" name="Rectangle 2"/>
          <p:cNvSpPr>
            <a:spLocks noChangeArrowheads="1"/>
          </p:cNvSpPr>
          <p:nvPr/>
        </p:nvSpPr>
        <p:spPr bwMode="auto">
          <a:xfrm>
            <a:off x="3563938" y="1052513"/>
            <a:ext cx="4032250" cy="4540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400" b="0"/>
              <a:t>Above upper limit set by coating manufacturer</a:t>
            </a:r>
            <a:endParaRPr lang="en-GB" altLang="en-US" sz="1800" b="0"/>
          </a:p>
        </p:txBody>
      </p:sp>
      <p:sp>
        <p:nvSpPr>
          <p:cNvPr id="129034" name="TextBox 9"/>
          <p:cNvSpPr txBox="1">
            <a:spLocks noChangeArrowheads="1"/>
          </p:cNvSpPr>
          <p:nvPr/>
        </p:nvSpPr>
        <p:spPr bwMode="auto">
          <a:xfrm>
            <a:off x="8101013" y="1822450"/>
            <a:ext cx="935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NDFT</a:t>
            </a:r>
          </a:p>
        </p:txBody>
      </p:sp>
      <p:cxnSp>
        <p:nvCxnSpPr>
          <p:cNvPr id="129035" name="Straight Arrow Connector 10"/>
          <p:cNvCxnSpPr>
            <a:cxnSpLocks noChangeShapeType="1"/>
          </p:cNvCxnSpPr>
          <p:nvPr/>
        </p:nvCxnSpPr>
        <p:spPr bwMode="auto">
          <a:xfrm flipH="1">
            <a:off x="7596188" y="2008188"/>
            <a:ext cx="50482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0825" y="1268413"/>
            <a:ext cx="87852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GB" sz="2000" dirty="0" smtClean="0"/>
              <a:t>IMO PSPC Regulations</a:t>
            </a:r>
          </a:p>
          <a:p>
            <a:pPr eaLnBrk="1" hangingPunct="1">
              <a:defRPr/>
            </a:pPr>
            <a:endParaRPr lang="en-GB" b="0" dirty="0" smtClean="0"/>
          </a:p>
          <a:p>
            <a:pPr lvl="1" eaLnBrk="1" hangingPunct="1">
              <a:defRPr/>
            </a:pPr>
            <a:r>
              <a:rPr lang="en-GB" sz="1800" b="0" dirty="0" smtClean="0"/>
              <a:t>Stipulate an NDFT or Nominal Dry film Thickness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NDFT for ballast tank coating is 320 microns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Use a 90/10 rule to determine pass or fail criteria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Measurement frequency and procedure determined by ISO 19840</a:t>
            </a:r>
          </a:p>
          <a:p>
            <a:pPr lvl="1" eaLnBrk="1" hangingPunct="1">
              <a:defRPr/>
            </a:pPr>
            <a:endParaRPr lang="en-GB" sz="1800" b="0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0825" y="1268413"/>
            <a:ext cx="87852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GB" sz="2000" dirty="0" smtClean="0"/>
              <a:t>IMO PSPC Regulations</a:t>
            </a:r>
          </a:p>
          <a:p>
            <a:pPr eaLnBrk="1" hangingPunct="1">
              <a:defRPr/>
            </a:pPr>
            <a:endParaRPr lang="en-GB" b="0" dirty="0" smtClean="0"/>
          </a:p>
          <a:p>
            <a:pPr lvl="1" eaLnBrk="1" hangingPunct="1">
              <a:defRPr/>
            </a:pPr>
            <a:r>
              <a:rPr lang="en-GB" sz="1800" b="0" dirty="0" smtClean="0"/>
              <a:t>IMO PSPC provides guidance on where to measure on steel supporting members in ballast tanks</a:t>
            </a:r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r>
              <a:rPr lang="en-GB" sz="1800" b="0" i="1" dirty="0" smtClean="0"/>
              <a:t>Example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116" y="3418162"/>
            <a:ext cx="8220643" cy="2596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0825" y="1268413"/>
            <a:ext cx="87852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GB" sz="2000" dirty="0" smtClean="0"/>
              <a:t>90/10 Rule</a:t>
            </a:r>
          </a:p>
          <a:p>
            <a:pPr eaLnBrk="1" hangingPunct="1">
              <a:defRPr/>
            </a:pPr>
            <a:endParaRPr lang="en-GB" b="0" dirty="0" smtClean="0"/>
          </a:p>
          <a:p>
            <a:pPr marL="457200" lvl="1" indent="0" eaLnBrk="1" hangingPunct="1">
              <a:buFontTx/>
              <a:buNone/>
              <a:defRPr/>
            </a:pPr>
            <a:endParaRPr lang="en-GB" sz="1800" b="0" dirty="0" smtClean="0"/>
          </a:p>
        </p:txBody>
      </p:sp>
      <p:sp>
        <p:nvSpPr>
          <p:cNvPr id="132100" name="Rectangle 1"/>
          <p:cNvSpPr>
            <a:spLocks noChangeArrowheads="1"/>
          </p:cNvSpPr>
          <p:nvPr/>
        </p:nvSpPr>
        <p:spPr bwMode="auto">
          <a:xfrm>
            <a:off x="3563938" y="1506538"/>
            <a:ext cx="4032250" cy="504825"/>
          </a:xfrm>
          <a:prstGeom prst="rect">
            <a:avLst/>
          </a:prstGeom>
          <a:solidFill>
            <a:srgbClr val="92D050">
              <a:alpha val="69019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Values above NDFT</a:t>
            </a:r>
          </a:p>
        </p:txBody>
      </p:sp>
      <p:cxnSp>
        <p:nvCxnSpPr>
          <p:cNvPr id="132101" name="Straight Arrow Connector 3"/>
          <p:cNvCxnSpPr>
            <a:cxnSpLocks noChangeShapeType="1"/>
          </p:cNvCxnSpPr>
          <p:nvPr/>
        </p:nvCxnSpPr>
        <p:spPr bwMode="auto">
          <a:xfrm flipV="1">
            <a:off x="3003550" y="2011363"/>
            <a:ext cx="0" cy="40322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2102" name="TextBox 8"/>
          <p:cNvSpPr txBox="1">
            <a:spLocks noChangeArrowheads="1"/>
          </p:cNvSpPr>
          <p:nvPr/>
        </p:nvSpPr>
        <p:spPr bwMode="auto">
          <a:xfrm rot="-5400000">
            <a:off x="1335882" y="3794919"/>
            <a:ext cx="252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Increasing thickness</a:t>
            </a:r>
          </a:p>
        </p:txBody>
      </p:sp>
      <p:sp>
        <p:nvSpPr>
          <p:cNvPr id="132103" name="Rectangle 10"/>
          <p:cNvSpPr>
            <a:spLocks noChangeArrowheads="1"/>
          </p:cNvSpPr>
          <p:nvPr/>
        </p:nvSpPr>
        <p:spPr bwMode="auto">
          <a:xfrm>
            <a:off x="3563938" y="2011363"/>
            <a:ext cx="4032250" cy="708025"/>
          </a:xfrm>
          <a:prstGeom prst="rect">
            <a:avLst/>
          </a:prstGeom>
          <a:solidFill>
            <a:srgbClr val="FFFF00">
              <a:alpha val="5215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Values 90+% of NDFT</a:t>
            </a:r>
          </a:p>
        </p:txBody>
      </p:sp>
      <p:sp>
        <p:nvSpPr>
          <p:cNvPr id="132104" name="Rectangle 11"/>
          <p:cNvSpPr>
            <a:spLocks noChangeArrowheads="1"/>
          </p:cNvSpPr>
          <p:nvPr/>
        </p:nvSpPr>
        <p:spPr bwMode="auto">
          <a:xfrm>
            <a:off x="3563938" y="2719388"/>
            <a:ext cx="4032250" cy="3324225"/>
          </a:xfrm>
          <a:prstGeom prst="rect">
            <a:avLst/>
          </a:prstGeom>
          <a:solidFill>
            <a:srgbClr val="FF0000">
              <a:alpha val="5215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Values below 90% of NDFT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Instant Fail</a:t>
            </a:r>
          </a:p>
        </p:txBody>
      </p:sp>
      <p:sp>
        <p:nvSpPr>
          <p:cNvPr id="132105" name="Rectangle 2"/>
          <p:cNvSpPr>
            <a:spLocks noChangeArrowheads="1"/>
          </p:cNvSpPr>
          <p:nvPr/>
        </p:nvSpPr>
        <p:spPr bwMode="auto">
          <a:xfrm>
            <a:off x="3563938" y="1052513"/>
            <a:ext cx="4032250" cy="4540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400" b="0"/>
              <a:t>Above upper limit set by coating manufacturer</a:t>
            </a:r>
            <a:endParaRPr lang="en-GB" altLang="en-US" sz="1800" b="0"/>
          </a:p>
        </p:txBody>
      </p:sp>
      <p:sp>
        <p:nvSpPr>
          <p:cNvPr id="132106" name="TextBox 9"/>
          <p:cNvSpPr txBox="1">
            <a:spLocks noChangeArrowheads="1"/>
          </p:cNvSpPr>
          <p:nvPr/>
        </p:nvSpPr>
        <p:spPr bwMode="auto">
          <a:xfrm>
            <a:off x="8101013" y="1822450"/>
            <a:ext cx="935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NDFT</a:t>
            </a:r>
          </a:p>
        </p:txBody>
      </p:sp>
      <p:cxnSp>
        <p:nvCxnSpPr>
          <p:cNvPr id="132107" name="Straight Arrow Connector 10"/>
          <p:cNvCxnSpPr>
            <a:cxnSpLocks noChangeShapeType="1"/>
          </p:cNvCxnSpPr>
          <p:nvPr/>
        </p:nvCxnSpPr>
        <p:spPr bwMode="auto">
          <a:xfrm flipH="1">
            <a:off x="7596188" y="2008188"/>
            <a:ext cx="50482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950" y="1260475"/>
            <a:ext cx="892175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/>
          </a:p>
          <a:p>
            <a:pPr marL="457200" lvl="1" indent="0" algn="ctr" eaLnBrk="1" hangingPunct="1">
              <a:buFontTx/>
              <a:buNone/>
              <a:defRPr/>
            </a:pPr>
            <a:r>
              <a:rPr lang="en-GB" sz="2400" b="0" dirty="0" smtClean="0"/>
              <a:t>Using the features of the Elcometer 456 DFT gauge to work to the standards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0825" y="1268413"/>
            <a:ext cx="47736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GB" sz="2000" dirty="0" smtClean="0"/>
              <a:t>Counted averages</a:t>
            </a:r>
          </a:p>
          <a:p>
            <a:pPr eaLnBrk="1" hangingPunct="1">
              <a:defRPr/>
            </a:pPr>
            <a:endParaRPr lang="en-GB" b="0" dirty="0" smtClean="0"/>
          </a:p>
          <a:p>
            <a:pPr lvl="1" eaLnBrk="1" hangingPunct="1">
              <a:defRPr/>
            </a:pPr>
            <a:r>
              <a:rPr lang="en-GB" sz="1800" b="0" dirty="0" smtClean="0"/>
              <a:t>Counted average batches can be used to aggregate your spot readings into average measurement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Set number of readings to become a measurement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Gauge saves and notifies average when spot measurement complete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Useful for working with ISO 19840</a:t>
            </a:r>
          </a:p>
          <a:p>
            <a:pPr lvl="1" eaLnBrk="1" hangingPunct="1">
              <a:defRPr/>
            </a:pPr>
            <a:endParaRPr lang="en-GB" sz="1800" b="0" dirty="0" smtClean="0"/>
          </a:p>
        </p:txBody>
      </p:sp>
      <p:pic>
        <p:nvPicPr>
          <p:cNvPr id="13414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2230438"/>
            <a:ext cx="3514725" cy="263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50825" y="1268413"/>
            <a:ext cx="47736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GB" sz="2000" dirty="0" smtClean="0"/>
              <a:t>IMO PSPC Batches</a:t>
            </a:r>
          </a:p>
          <a:p>
            <a:pPr eaLnBrk="1" hangingPunct="1">
              <a:defRPr/>
            </a:pPr>
            <a:endParaRPr lang="en-GB" b="0" dirty="0" smtClean="0"/>
          </a:p>
          <a:p>
            <a:pPr lvl="1" eaLnBrk="1" hangingPunct="1">
              <a:defRPr/>
            </a:pPr>
            <a:r>
              <a:rPr lang="en-GB" sz="1800" b="0" dirty="0" smtClean="0"/>
              <a:t>Set the NDFT to the desired thickness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IMO PSPC dynamic statistics displayed on screen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Immediate indication of pass/fail on IMO PSPC regulations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</p:txBody>
      </p:sp>
      <p:pic>
        <p:nvPicPr>
          <p:cNvPr id="13517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2230438"/>
            <a:ext cx="351472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950" y="1260475"/>
            <a:ext cx="892175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marL="457200" lvl="1" indent="0" algn="ctr" eaLnBrk="1" hangingPunct="1">
              <a:buFontTx/>
              <a:buNone/>
              <a:defRPr/>
            </a:pPr>
            <a:endParaRPr lang="en-GB" sz="2400" b="0" dirty="0" smtClean="0"/>
          </a:p>
          <a:p>
            <a:pPr marL="457200" lvl="1" indent="0" algn="ctr" eaLnBrk="1" hangingPunct="1">
              <a:buFontTx/>
              <a:buNone/>
              <a:defRPr/>
            </a:pPr>
            <a:r>
              <a:rPr lang="en-GB" sz="3200" b="0" dirty="0" smtClean="0"/>
              <a:t>Workshop 6: 456 Extension exercise</a:t>
            </a:r>
          </a:p>
          <a:p>
            <a:pPr marL="457200" lvl="1" indent="0" algn="ctr" eaLnBrk="1" hangingPunct="1">
              <a:buFontTx/>
              <a:buNone/>
              <a:defRPr/>
            </a:pPr>
            <a:endParaRPr lang="en-GB" sz="3200" b="0" dirty="0"/>
          </a:p>
          <a:p>
            <a:pPr marL="457200" lvl="1" indent="0" algn="ctr" eaLnBrk="1" hangingPunct="1">
              <a:buFontTx/>
              <a:buNone/>
              <a:defRPr/>
            </a:pPr>
            <a:r>
              <a:rPr lang="en-GB" b="0" dirty="0" smtClean="0"/>
              <a:t>Limits, counted average and fixed batch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7650" y="1298575"/>
            <a:ext cx="84264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GB" sz="2000" dirty="0" smtClean="0"/>
              <a:t>What have we learned?</a:t>
            </a:r>
          </a:p>
          <a:p>
            <a:pPr eaLnBrk="1" hangingPunct="1">
              <a:defRPr/>
            </a:pPr>
            <a:endParaRPr lang="en-GB" b="0" dirty="0" smtClean="0"/>
          </a:p>
          <a:p>
            <a:pPr lvl="1" eaLnBrk="1" hangingPunct="1">
              <a:defRPr/>
            </a:pPr>
            <a:r>
              <a:rPr lang="en-GB" sz="1800" b="0" dirty="0" smtClean="0"/>
              <a:t>Correct dry </a:t>
            </a:r>
            <a:r>
              <a:rPr lang="en-GB" sz="1800" b="0" dirty="0"/>
              <a:t>f</a:t>
            </a:r>
            <a:r>
              <a:rPr lang="en-GB" sz="1800" b="0" dirty="0" smtClean="0"/>
              <a:t>ilm thickness measurement is essential to coating performance 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Gauge accuracy can be verified using calibration foils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Standards are available as a guide to the measurement process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Correct gauge and software set up can save time and money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Paperless QA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4316412" cy="4525962"/>
          </a:xfrm>
        </p:spPr>
        <p:txBody>
          <a:bodyPr/>
          <a:lstStyle/>
          <a:p>
            <a:pPr marL="361950" indent="-361950" eaLnBrk="1" hangingPunct="1"/>
            <a:endParaRPr lang="en-GB" altLang="en-US" sz="1800" b="1" smtClean="0"/>
          </a:p>
          <a:p>
            <a:pPr marL="912813" lvl="1" eaLnBrk="1" hangingPunct="1"/>
            <a:endParaRPr lang="en-GB" altLang="en-US" sz="1600" b="1" smtClean="0"/>
          </a:p>
          <a:p>
            <a:pPr marL="912813" lvl="1" eaLnBrk="1" hangingPunct="1"/>
            <a:endParaRPr lang="en-GB" altLang="en-US" sz="1600" b="1" smtClean="0"/>
          </a:p>
          <a:p>
            <a:pPr marL="361950" indent="-361950" eaLnBrk="1" hangingPunct="1"/>
            <a:endParaRPr lang="en-US" altLang="en-US" sz="1800" b="1" smtClean="0"/>
          </a:p>
          <a:p>
            <a:pPr marL="361950" indent="-361950" eaLnBrk="1" hangingPunct="1"/>
            <a:endParaRPr lang="en-GB" altLang="en-US" sz="1800" b="1" smtClean="0"/>
          </a:p>
          <a:p>
            <a:pPr marL="912813" lvl="1" eaLnBrk="1" hangingPunct="1"/>
            <a:endParaRPr lang="en-GB" altLang="en-US" sz="1600" b="1" smtClean="0"/>
          </a:p>
          <a:p>
            <a:pPr marL="912813" lvl="1" eaLnBrk="1" hangingPunct="1"/>
            <a:endParaRPr lang="en-US" altLang="en-US" sz="1600" b="1" smtClean="0"/>
          </a:p>
          <a:p>
            <a:pPr marL="361950" indent="-361950" eaLnBrk="1" hangingPunct="1"/>
            <a:endParaRPr lang="en-GB" altLang="en-US" sz="1800" b="1" smtClean="0"/>
          </a:p>
          <a:p>
            <a:pPr marL="361950" indent="-361950" eaLnBrk="1" hangingPunct="1"/>
            <a:endParaRPr lang="en-GB" altLang="en-US" sz="1800" b="1" smtClean="0"/>
          </a:p>
          <a:p>
            <a:pPr marL="912813" lvl="1" eaLnBrk="1" hangingPunct="1"/>
            <a:endParaRPr lang="en-GB" altLang="en-US" sz="1600" b="1" smtClean="0"/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3381375" y="2419350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3381375" y="2124075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179388" y="1328738"/>
            <a:ext cx="5468937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838200" indent="-3810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/>
              <a:t>Elcomaster 2.0 – Three key uses</a:t>
            </a:r>
          </a:p>
          <a:p>
            <a:pPr eaLnBrk="1" hangingPunct="1">
              <a:buFontTx/>
              <a:buNone/>
            </a:pPr>
            <a:endParaRPr lang="en-GB" altLang="en-US" sz="2000"/>
          </a:p>
          <a:p>
            <a:pPr eaLnBrk="1" hangingPunct="1">
              <a:buSzPct val="75000"/>
              <a:buFontTx/>
              <a:buAutoNum type="arabicPeriod"/>
            </a:pPr>
            <a:r>
              <a:rPr lang="en-GB" altLang="en-US" sz="1600" b="0"/>
              <a:t>A means of transferring data off the gauge, to store and to view </a:t>
            </a:r>
          </a:p>
          <a:p>
            <a:pPr lvl="1" eaLnBrk="1" hangingPunct="1">
              <a:buSzPct val="75000"/>
            </a:pPr>
            <a:r>
              <a:rPr lang="en-GB" altLang="en-US" sz="1400" b="0"/>
              <a:t>Quick and easy record keeping</a:t>
            </a:r>
          </a:p>
          <a:p>
            <a:pPr lvl="1" eaLnBrk="1" hangingPunct="1">
              <a:buSzPct val="75000"/>
              <a:buFontTx/>
              <a:buNone/>
            </a:pPr>
            <a:endParaRPr lang="en-GB" altLang="en-US" sz="1400" b="0"/>
          </a:p>
          <a:p>
            <a:pPr eaLnBrk="1" hangingPunct="1">
              <a:buSzPct val="75000"/>
              <a:buFontTx/>
              <a:buAutoNum type="arabicPeriod"/>
            </a:pPr>
            <a:r>
              <a:rPr lang="en-GB" altLang="en-US" sz="1600" b="0"/>
              <a:t>Exporting the gauge data to excel </a:t>
            </a:r>
          </a:p>
          <a:p>
            <a:pPr lvl="1" eaLnBrk="1" hangingPunct="1">
              <a:buSzPct val="75000"/>
            </a:pPr>
            <a:r>
              <a:rPr lang="en-GB" altLang="en-US" sz="1400" b="0"/>
              <a:t>Saves all batch readings and header data</a:t>
            </a:r>
          </a:p>
          <a:p>
            <a:pPr lvl="1" eaLnBrk="1" hangingPunct="1">
              <a:buSzPct val="75000"/>
            </a:pPr>
            <a:r>
              <a:rPr lang="en-GB" altLang="en-US" sz="1400" b="0"/>
              <a:t>Keep records or do further spreadsheet analysis</a:t>
            </a:r>
          </a:p>
          <a:p>
            <a:pPr lvl="1" eaLnBrk="1" hangingPunct="1">
              <a:buSzPct val="75000"/>
              <a:buFontTx/>
              <a:buNone/>
            </a:pPr>
            <a:endParaRPr lang="en-GB" altLang="en-US" sz="1400" b="0"/>
          </a:p>
          <a:p>
            <a:pPr eaLnBrk="1" hangingPunct="1">
              <a:buSzPct val="75000"/>
              <a:buFontTx/>
              <a:buAutoNum type="arabicPeriod"/>
            </a:pPr>
            <a:r>
              <a:rPr lang="en-GB" altLang="en-US" sz="1600" u="sng"/>
              <a:t>Creating professional, customised coating technical reports</a:t>
            </a:r>
          </a:p>
          <a:p>
            <a:pPr lvl="1" eaLnBrk="1" hangingPunct="1">
              <a:buSzPct val="75000"/>
            </a:pPr>
            <a:r>
              <a:rPr lang="en-GB" altLang="en-US" sz="1400" b="0"/>
              <a:t>True paperless QA and record keeping</a:t>
            </a:r>
            <a:r>
              <a:rPr lang="en-GB" altLang="en-US" sz="1600" u="sng"/>
              <a:t> </a:t>
            </a:r>
          </a:p>
          <a:p>
            <a:pPr lvl="1" eaLnBrk="1" hangingPunct="1">
              <a:buSzPct val="75000"/>
            </a:pPr>
            <a:r>
              <a:rPr lang="en-GB" altLang="en-US" sz="1400" b="0"/>
              <a:t>No need for any other software</a:t>
            </a:r>
          </a:p>
          <a:p>
            <a:pPr eaLnBrk="1" hangingPunct="1">
              <a:buFontTx/>
              <a:buNone/>
            </a:pPr>
            <a:endParaRPr lang="en-GB" altLang="en-US" sz="1400" u="sng"/>
          </a:p>
          <a:p>
            <a:pPr eaLnBrk="1" hangingPunct="1"/>
            <a:endParaRPr lang="en-GB" altLang="en-US" sz="1600" b="0"/>
          </a:p>
          <a:p>
            <a:pPr eaLnBrk="1" hangingPunct="1"/>
            <a:endParaRPr lang="en-GB" altLang="en-US" sz="1600" b="0"/>
          </a:p>
          <a:p>
            <a:pPr eaLnBrk="1" hangingPunct="1"/>
            <a:endParaRPr lang="en-US" altLang="en-US" b="0"/>
          </a:p>
        </p:txBody>
      </p:sp>
      <p:pic>
        <p:nvPicPr>
          <p:cNvPr id="3687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1804988"/>
            <a:ext cx="3170238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Coating Inspection</a:t>
            </a:r>
            <a:br>
              <a:rPr lang="en-GB" altLang="en-US" smtClean="0"/>
            </a:br>
            <a:r>
              <a:rPr lang="en-GB" altLang="en-US" smtClean="0"/>
              <a:t>Data Management and Reporting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Coating Inspection –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The need for coating inspection is driven by Project Specifications</a:t>
            </a:r>
          </a:p>
          <a:p>
            <a:pPr lvl="1" eaLnBrk="1" fontAlgn="auto" hangingPunct="1">
              <a:defRPr/>
            </a:pPr>
            <a:endParaRPr lang="en-GB" sz="1600" dirty="0" smtClean="0"/>
          </a:p>
          <a:p>
            <a:pPr lvl="1" eaLnBrk="1" fontAlgn="auto" hangingPunct="1">
              <a:defRPr/>
            </a:pPr>
            <a:r>
              <a:rPr lang="en-GB" dirty="0" smtClean="0"/>
              <a:t>These specifications determine</a:t>
            </a:r>
          </a:p>
          <a:p>
            <a:pPr lvl="2" eaLnBrk="1" fontAlgn="auto" hangingPunct="1">
              <a:defRPr/>
            </a:pPr>
            <a:r>
              <a:rPr lang="en-GB" dirty="0" smtClean="0"/>
              <a:t>The type coating to be applied</a:t>
            </a:r>
          </a:p>
          <a:p>
            <a:pPr lvl="2" eaLnBrk="1" fontAlgn="auto" hangingPunct="1">
              <a:defRPr/>
            </a:pPr>
            <a:r>
              <a:rPr lang="en-GB" dirty="0" smtClean="0"/>
              <a:t>The film thickness to be achieved</a:t>
            </a:r>
          </a:p>
          <a:p>
            <a:pPr lvl="2" eaLnBrk="1" fontAlgn="auto" hangingPunct="1">
              <a:defRPr/>
            </a:pPr>
            <a:r>
              <a:rPr lang="en-GB" dirty="0" smtClean="0"/>
              <a:t>The National/International Standard to use to determine the coating thickness</a:t>
            </a:r>
          </a:p>
          <a:p>
            <a:pPr lvl="2" eaLnBrk="1" fontAlgn="auto" hangingPunct="1">
              <a:defRPr/>
            </a:pPr>
            <a:endParaRPr lang="en-GB" dirty="0" smtClean="0"/>
          </a:p>
          <a:p>
            <a:pPr lvl="2" eaLnBrk="1" fontAlgn="auto" hangingPunct="1">
              <a:defRPr/>
            </a:pPr>
            <a:endParaRPr lang="en-GB" sz="1600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lvl="1" eaLnBrk="1" fontAlgn="auto" hangingPunct="1"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Coating Inspection –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Coating thickness has always been seen as critical in Corrosion prevention</a:t>
            </a:r>
          </a:p>
          <a:p>
            <a:pPr lvl="1" eaLnBrk="1" fontAlgn="auto" hangingPunct="1">
              <a:defRPr/>
            </a:pPr>
            <a:endParaRPr lang="en-GB" sz="16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However we see other factors are increasingly being recognised as critical to the successful application of a coating and the prevention of corrosion</a:t>
            </a:r>
          </a:p>
          <a:p>
            <a:pPr lvl="2" eaLnBrk="1" fontAlgn="auto" hangingPunct="1">
              <a:defRPr/>
            </a:pPr>
            <a:endParaRPr lang="en-GB" dirty="0" smtClean="0"/>
          </a:p>
          <a:p>
            <a:pPr lvl="2" eaLnBrk="1" fontAlgn="auto" hangingPunct="1">
              <a:defRPr/>
            </a:pPr>
            <a:endParaRPr lang="en-GB" sz="1600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lvl="1" eaLnBrk="1" fontAlgn="auto" hangingPunct="1"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Coating Inspection –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Project specifications are requiring inspection </a:t>
            </a:r>
            <a:r>
              <a:rPr lang="en-GB" dirty="0"/>
              <a:t>at all key stages of the application </a:t>
            </a:r>
            <a:r>
              <a:rPr lang="en-GB" dirty="0" smtClean="0"/>
              <a:t>process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lvl="2" eaLnBrk="1" fontAlgn="auto" hangingPunct="1">
              <a:defRPr/>
            </a:pPr>
            <a:r>
              <a:rPr lang="en-GB" sz="2800" dirty="0"/>
              <a:t>Surface Profile</a:t>
            </a:r>
          </a:p>
          <a:p>
            <a:pPr lvl="2" eaLnBrk="1" fontAlgn="auto" hangingPunct="1">
              <a:defRPr/>
            </a:pPr>
            <a:r>
              <a:rPr lang="en-GB" sz="2800" dirty="0" smtClean="0"/>
              <a:t>Surface Cleanliness</a:t>
            </a:r>
          </a:p>
          <a:p>
            <a:pPr lvl="2" eaLnBrk="1" fontAlgn="auto" hangingPunct="1">
              <a:defRPr/>
            </a:pPr>
            <a:r>
              <a:rPr lang="en-GB" sz="2800" dirty="0" smtClean="0"/>
              <a:t>Climatic Conditions</a:t>
            </a:r>
          </a:p>
          <a:p>
            <a:pPr lvl="2" eaLnBrk="1" fontAlgn="auto" hangingPunct="1">
              <a:defRPr/>
            </a:pPr>
            <a:r>
              <a:rPr lang="en-GB" sz="2800" dirty="0" smtClean="0"/>
              <a:t>Dry Film Thickness</a:t>
            </a:r>
          </a:p>
          <a:p>
            <a:pPr lvl="2" eaLnBrk="1" fontAlgn="auto" hangingPunct="1">
              <a:defRPr/>
            </a:pPr>
            <a:r>
              <a:rPr lang="en-GB" sz="2800" dirty="0" smtClean="0"/>
              <a:t>Adhesion</a:t>
            </a:r>
            <a:endParaRPr lang="en-GB" sz="2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 smtClean="0"/>
          </a:p>
          <a:p>
            <a:pPr lvl="2" eaLnBrk="1" fontAlgn="auto" hangingPunct="1">
              <a:defRPr/>
            </a:pPr>
            <a:endParaRPr lang="en-GB" dirty="0" smtClean="0"/>
          </a:p>
          <a:p>
            <a:pPr lvl="2" eaLnBrk="1" fontAlgn="auto" hangingPunct="1">
              <a:defRPr/>
            </a:pPr>
            <a:endParaRPr lang="en-GB" sz="1600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lvl="1" eaLnBrk="1" fontAlgn="auto" hangingPunct="1"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Coating Inspection –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The coatings market is demanding: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lvl="1" eaLnBrk="1" fontAlgn="auto" hangingPunct="1">
              <a:defRPr/>
            </a:pPr>
            <a:r>
              <a:rPr lang="en-GB" sz="3200" dirty="0" smtClean="0"/>
              <a:t>Increased inspection through the whole application process</a:t>
            </a:r>
          </a:p>
          <a:p>
            <a:pPr lvl="1" eaLnBrk="1" fontAlgn="auto" hangingPunct="1">
              <a:defRPr/>
            </a:pPr>
            <a:endParaRPr lang="en-GB" sz="1600" dirty="0" smtClean="0"/>
          </a:p>
          <a:p>
            <a:pPr lvl="1" eaLnBrk="1" fontAlgn="auto" hangingPunct="1">
              <a:defRPr/>
            </a:pPr>
            <a:r>
              <a:rPr lang="en-GB" sz="3200" dirty="0" smtClean="0"/>
              <a:t>Proof that inspections were completed</a:t>
            </a:r>
            <a:endParaRPr lang="en-GB" sz="32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 smtClean="0"/>
          </a:p>
          <a:p>
            <a:pPr lvl="2" eaLnBrk="1" fontAlgn="auto" hangingPunct="1">
              <a:defRPr/>
            </a:pPr>
            <a:endParaRPr lang="en-GB" dirty="0" smtClean="0"/>
          </a:p>
          <a:p>
            <a:pPr lvl="2" eaLnBrk="1" fontAlgn="auto" hangingPunct="1">
              <a:defRPr/>
            </a:pPr>
            <a:endParaRPr lang="en-GB" sz="1600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lvl="1" eaLnBrk="1" fontAlgn="auto" hangingPunct="1"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Coating Inspection –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Proof of inspection requires Reports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Reports require data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lvl="2" eaLnBrk="1" fontAlgn="auto" hangingPunct="1">
              <a:defRPr/>
            </a:pPr>
            <a:r>
              <a:rPr lang="en-GB" sz="2800" dirty="0" smtClean="0"/>
              <a:t>Simple visual assessments</a:t>
            </a:r>
          </a:p>
          <a:p>
            <a:pPr lvl="2" eaLnBrk="1" fontAlgn="auto" hangingPunct="1">
              <a:defRPr/>
            </a:pPr>
            <a:r>
              <a:rPr lang="en-GB" sz="2800" dirty="0" smtClean="0"/>
              <a:t>Multiple Readings/Measurements</a:t>
            </a:r>
          </a:p>
          <a:p>
            <a:pPr lvl="2" eaLnBrk="1" fontAlgn="auto" hangingPunct="1">
              <a:defRPr/>
            </a:pPr>
            <a:r>
              <a:rPr lang="en-GB" sz="2800" dirty="0" smtClean="0"/>
              <a:t>Statistics</a:t>
            </a:r>
          </a:p>
          <a:p>
            <a:pPr lvl="2" eaLnBrk="1" fontAlgn="auto" hangingPunct="1">
              <a:defRPr/>
            </a:pPr>
            <a:r>
              <a:rPr lang="en-GB" sz="2800" dirty="0" smtClean="0"/>
              <a:t>Analysis</a:t>
            </a:r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 smtClean="0"/>
          </a:p>
          <a:p>
            <a:pPr lvl="2" eaLnBrk="1" fontAlgn="auto" hangingPunct="1">
              <a:defRPr/>
            </a:pPr>
            <a:endParaRPr lang="en-GB" dirty="0" smtClean="0"/>
          </a:p>
          <a:p>
            <a:pPr lvl="2" eaLnBrk="1" fontAlgn="auto" hangingPunct="1">
              <a:defRPr/>
            </a:pPr>
            <a:endParaRPr lang="en-GB" sz="1600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lvl="1" eaLnBrk="1" fontAlgn="auto" hangingPunct="1"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Coating Inspection –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The volume of data/measurement is increasing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Trend is for electronic data capture over manual/hand written/paper based inspection</a:t>
            </a:r>
            <a:endParaRPr lang="en-GB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 smtClean="0"/>
          </a:p>
          <a:p>
            <a:pPr lvl="2" eaLnBrk="1" fontAlgn="auto" hangingPunct="1">
              <a:defRPr/>
            </a:pPr>
            <a:endParaRPr lang="en-GB" dirty="0" smtClean="0"/>
          </a:p>
          <a:p>
            <a:pPr lvl="2" eaLnBrk="1" fontAlgn="auto" hangingPunct="1">
              <a:defRPr/>
            </a:pPr>
            <a:endParaRPr lang="en-GB" sz="1600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lvl="1" eaLnBrk="1" fontAlgn="auto" hangingPunct="1"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Coating Inspection -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1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Equipment to record data must be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200" dirty="0" smtClean="0"/>
          </a:p>
          <a:p>
            <a:pPr lvl="2" eaLnBrk="1" fontAlgn="auto" hangingPunct="1">
              <a:defRPr/>
            </a:pPr>
            <a:r>
              <a:rPr lang="en-GB" sz="2800" dirty="0"/>
              <a:t>Rugged</a:t>
            </a:r>
          </a:p>
          <a:p>
            <a:pPr lvl="2" eaLnBrk="1" fontAlgn="auto" hangingPunct="1">
              <a:defRPr/>
            </a:pPr>
            <a:r>
              <a:rPr lang="en-GB" sz="2800" dirty="0" smtClean="0"/>
              <a:t>Accurate/Reliable</a:t>
            </a:r>
          </a:p>
          <a:p>
            <a:pPr lvl="2" eaLnBrk="1" fontAlgn="auto" hangingPunct="1">
              <a:defRPr/>
            </a:pPr>
            <a:r>
              <a:rPr lang="en-GB" sz="2800" dirty="0" smtClean="0"/>
              <a:t>Calibrated/Certified</a:t>
            </a:r>
          </a:p>
          <a:p>
            <a:pPr lvl="2" eaLnBrk="1" fontAlgn="auto" hangingPunct="1">
              <a:defRPr/>
            </a:pPr>
            <a:r>
              <a:rPr lang="en-GB" sz="2800" dirty="0" smtClean="0"/>
              <a:t>Batch Memory/Time &amp; Date Stamped</a:t>
            </a:r>
          </a:p>
          <a:p>
            <a:pPr lvl="2" eaLnBrk="1" fontAlgn="auto" hangingPunct="1">
              <a:defRPr/>
            </a:pPr>
            <a:r>
              <a:rPr lang="en-GB" sz="2800" dirty="0" smtClean="0"/>
              <a:t>Traceability/Serial Number</a:t>
            </a:r>
            <a:endParaRPr lang="en-GB" dirty="0" smtClean="0"/>
          </a:p>
          <a:p>
            <a:pPr lvl="1" eaLnBrk="1" fontAlgn="auto" hangingPunct="1">
              <a:defRPr/>
            </a:pP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Coating Inspection – Elcometer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 smtClean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dirty="0" smtClean="0"/>
              <a:t>Elcometer have developed a range of gauges in response to these market demands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Collection – Elcometer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Surface Profile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1800" dirty="0" smtClean="0"/>
          </a:p>
          <a:p>
            <a:pPr lvl="2" eaLnBrk="1" fontAlgn="auto" hangingPunct="1">
              <a:defRPr/>
            </a:pPr>
            <a:r>
              <a:rPr lang="en-GB" dirty="0" smtClean="0"/>
              <a:t>Elcometer 224 Surface Profile Gauge</a:t>
            </a:r>
          </a:p>
          <a:p>
            <a:pPr lvl="3" eaLnBrk="1" fontAlgn="auto" hangingPunct="1">
              <a:defRPr/>
            </a:pPr>
            <a:r>
              <a:rPr lang="en-GB" dirty="0" smtClean="0"/>
              <a:t>150,000 readings / 2,500 batches</a:t>
            </a:r>
          </a:p>
          <a:p>
            <a:pPr lvl="3" eaLnBrk="1" fontAlgn="auto" hangingPunct="1">
              <a:defRPr/>
            </a:pPr>
            <a:r>
              <a:rPr lang="en-GB" dirty="0" smtClean="0"/>
              <a:t>50+ readings/minute</a:t>
            </a:r>
          </a:p>
          <a:p>
            <a:pPr lvl="3" eaLnBrk="1" fontAlgn="auto" hangingPunct="1">
              <a:defRPr/>
            </a:pPr>
            <a:r>
              <a:rPr lang="en-GB" dirty="0" smtClean="0"/>
              <a:t>Rated to IP64</a:t>
            </a:r>
          </a:p>
          <a:p>
            <a:pPr lvl="3" eaLnBrk="1" fontAlgn="auto" hangingPunct="1">
              <a:defRPr/>
            </a:pPr>
            <a:r>
              <a:rPr lang="en-GB" dirty="0" smtClean="0"/>
              <a:t>Bluetooth® connectivity</a:t>
            </a:r>
          </a:p>
          <a:p>
            <a:pPr lvl="3" eaLnBrk="1" fontAlgn="auto" hangingPunct="1">
              <a:defRPr/>
            </a:pPr>
            <a:r>
              <a:rPr lang="en-GB" dirty="0" smtClean="0"/>
              <a:t>USB connectivity</a:t>
            </a:r>
          </a:p>
          <a:p>
            <a:pPr lvl="3" eaLnBrk="1" fontAlgn="auto" hangingPunct="1">
              <a:defRPr/>
            </a:pPr>
            <a:r>
              <a:rPr lang="en-GB" dirty="0" smtClean="0"/>
              <a:t>Compatible with ElcoMaster™</a:t>
            </a:r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dirty="0"/>
          </a:p>
        </p:txBody>
      </p:sp>
      <p:pic>
        <p:nvPicPr>
          <p:cNvPr id="1474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8614">
            <a:off x="5065713" y="1816100"/>
            <a:ext cx="3743325" cy="524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5502275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2000" b="1" smtClean="0"/>
              <a:t>Coating technical report</a:t>
            </a:r>
          </a:p>
          <a:p>
            <a:pPr eaLnBrk="1" hangingPunct="1">
              <a:buFontTx/>
              <a:buNone/>
            </a:pPr>
            <a:endParaRPr lang="en-GB" altLang="en-US" sz="1600" smtClean="0"/>
          </a:p>
          <a:p>
            <a:pPr eaLnBrk="1" hangingPunct="1">
              <a:buFontTx/>
              <a:buNone/>
            </a:pPr>
            <a:endParaRPr lang="en-GB" altLang="en-US" sz="1600" smtClean="0"/>
          </a:p>
          <a:p>
            <a:pPr eaLnBrk="1" hangingPunct="1"/>
            <a:r>
              <a:rPr lang="en-GB" altLang="en-US" sz="1600" smtClean="0"/>
              <a:t>The report contains all of the data collected during the coating application process</a:t>
            </a:r>
          </a:p>
          <a:p>
            <a:pPr eaLnBrk="1" hangingPunct="1"/>
            <a:endParaRPr lang="en-GB" altLang="en-US" sz="1600" smtClean="0"/>
          </a:p>
          <a:p>
            <a:pPr eaLnBrk="1" hangingPunct="1"/>
            <a:r>
              <a:rPr lang="en-GB" altLang="en-US" sz="1600" smtClean="0"/>
              <a:t>Gauge readings, specifications, inspection documents and photographs/diagrams may be included in the report</a:t>
            </a:r>
          </a:p>
          <a:p>
            <a:pPr eaLnBrk="1" hangingPunct="1"/>
            <a:endParaRPr lang="en-GB" altLang="en-US" sz="1600" smtClean="0"/>
          </a:p>
          <a:p>
            <a:pPr eaLnBrk="1" hangingPunct="1"/>
            <a:r>
              <a:rPr lang="en-GB" altLang="en-US" sz="1600" smtClean="0"/>
              <a:t>Data needs to be stored, organised and presented coherently</a:t>
            </a:r>
          </a:p>
          <a:p>
            <a:pPr eaLnBrk="1" hangingPunct="1"/>
            <a:endParaRPr lang="en-GB" altLang="en-US" sz="1600" smtClean="0"/>
          </a:p>
          <a:p>
            <a:pPr eaLnBrk="1" hangingPunct="1"/>
            <a:endParaRPr lang="en-US" altLang="en-US" smtClean="0"/>
          </a:p>
        </p:txBody>
      </p:sp>
      <p:sp>
        <p:nvSpPr>
          <p:cNvPr id="3789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Paperless QA</a:t>
            </a:r>
          </a:p>
        </p:txBody>
      </p:sp>
      <p:sp>
        <p:nvSpPr>
          <p:cNvPr id="37892" name="AutoShape 6"/>
          <p:cNvSpPr>
            <a:spLocks noChangeArrowheads="1"/>
          </p:cNvSpPr>
          <p:nvPr/>
        </p:nvSpPr>
        <p:spPr bwMode="auto">
          <a:xfrm>
            <a:off x="5573713" y="2435225"/>
            <a:ext cx="914400" cy="1917700"/>
          </a:xfrm>
          <a:prstGeom prst="rightArrow">
            <a:avLst>
              <a:gd name="adj1" fmla="val 39731"/>
              <a:gd name="adj2" fmla="val 2621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pic>
        <p:nvPicPr>
          <p:cNvPr id="3789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3051175"/>
            <a:ext cx="218916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Collection– Elcometer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Surface Cleanliness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lvl="2" eaLnBrk="1" fontAlgn="auto" hangingPunct="1">
              <a:defRPr/>
            </a:pPr>
            <a:r>
              <a:rPr lang="en-GB" dirty="0" smtClean="0"/>
              <a:t>Elcometer 130 Salt Contamination Meter</a:t>
            </a:r>
          </a:p>
          <a:p>
            <a:pPr lvl="3" eaLnBrk="1" fontAlgn="auto" hangingPunct="1">
              <a:defRPr/>
            </a:pPr>
            <a:r>
              <a:rPr lang="en-GB" dirty="0"/>
              <a:t>150,000 readings / 2,500 </a:t>
            </a:r>
            <a:r>
              <a:rPr lang="en-GB" dirty="0" smtClean="0"/>
              <a:t>batches</a:t>
            </a:r>
          </a:p>
          <a:p>
            <a:pPr lvl="3" eaLnBrk="1" fontAlgn="auto" hangingPunct="1">
              <a:defRPr/>
            </a:pPr>
            <a:r>
              <a:rPr lang="en-GB" dirty="0"/>
              <a:t>Measuring range up to </a:t>
            </a:r>
            <a:r>
              <a:rPr lang="en-GB" dirty="0" smtClean="0"/>
              <a:t>50μg/cm</a:t>
            </a:r>
          </a:p>
          <a:p>
            <a:pPr lvl="3" eaLnBrk="1" fontAlgn="auto" hangingPunct="1">
              <a:defRPr/>
            </a:pPr>
            <a:r>
              <a:rPr lang="en-GB" dirty="0" smtClean="0"/>
              <a:t>Rated </a:t>
            </a:r>
            <a:r>
              <a:rPr lang="en-GB" dirty="0"/>
              <a:t>to IP64</a:t>
            </a:r>
          </a:p>
          <a:p>
            <a:pPr lvl="3" eaLnBrk="1" fontAlgn="auto" hangingPunct="1">
              <a:defRPr/>
            </a:pPr>
            <a:r>
              <a:rPr lang="en-GB" dirty="0"/>
              <a:t>Bluetooth® </a:t>
            </a:r>
            <a:r>
              <a:rPr lang="en-GB" dirty="0" smtClean="0"/>
              <a:t>connectivity</a:t>
            </a:r>
          </a:p>
          <a:p>
            <a:pPr lvl="3" eaLnBrk="1" fontAlgn="auto" hangingPunct="1">
              <a:defRPr/>
            </a:pPr>
            <a:r>
              <a:rPr lang="en-GB" dirty="0" smtClean="0"/>
              <a:t>USB connectivity</a:t>
            </a:r>
            <a:endParaRPr lang="en-GB" dirty="0"/>
          </a:p>
          <a:p>
            <a:pPr lvl="3" eaLnBrk="1" fontAlgn="auto" hangingPunct="1">
              <a:defRPr/>
            </a:pPr>
            <a:r>
              <a:rPr lang="en-GB" dirty="0"/>
              <a:t>Compatible with ElcoMaster™</a:t>
            </a:r>
          </a:p>
          <a:p>
            <a:pPr lvl="3" eaLnBrk="1" fontAlgn="auto" hangingPunct="1">
              <a:defRPr/>
            </a:pPr>
            <a:endParaRPr lang="en-GB" dirty="0" smtClean="0"/>
          </a:p>
        </p:txBody>
      </p:sp>
      <p:pic>
        <p:nvPicPr>
          <p:cNvPr id="148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6218">
            <a:off x="4475163" y="2725738"/>
            <a:ext cx="5400675" cy="385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Collection– Elcometer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Climatic Conditions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lvl="2" eaLnBrk="1" fontAlgn="auto" hangingPunct="1">
              <a:defRPr/>
            </a:pPr>
            <a:r>
              <a:rPr lang="en-GB" dirty="0" smtClean="0"/>
              <a:t>Elcometer 319 </a:t>
            </a:r>
            <a:r>
              <a:rPr lang="en-GB" dirty="0" err="1" smtClean="0"/>
              <a:t>Dewpoint</a:t>
            </a:r>
            <a:r>
              <a:rPr lang="en-GB" dirty="0" smtClean="0"/>
              <a:t> Meter</a:t>
            </a:r>
          </a:p>
          <a:p>
            <a:pPr lvl="3" eaLnBrk="1" fontAlgn="auto" hangingPunct="1">
              <a:defRPr/>
            </a:pPr>
            <a:r>
              <a:rPr lang="en-GB" dirty="0" smtClean="0"/>
              <a:t>25,000 readings / 999 batches</a:t>
            </a:r>
          </a:p>
          <a:p>
            <a:pPr lvl="3" eaLnBrk="1" fontAlgn="auto" hangingPunct="1">
              <a:defRPr/>
            </a:pPr>
            <a:r>
              <a:rPr lang="en-GB" dirty="0"/>
              <a:t>Measuring RH%, </a:t>
            </a:r>
            <a:r>
              <a:rPr lang="en-GB" dirty="0" err="1"/>
              <a:t>Ta,Ts</a:t>
            </a:r>
            <a:r>
              <a:rPr lang="en-GB" dirty="0"/>
              <a:t>, Td and T</a:t>
            </a:r>
            <a:r>
              <a:rPr lang="el-GR" dirty="0"/>
              <a:t>Δ</a:t>
            </a:r>
            <a:endParaRPr lang="en-GB" dirty="0"/>
          </a:p>
          <a:p>
            <a:pPr lvl="3" eaLnBrk="1" fontAlgn="auto" hangingPunct="1">
              <a:defRPr/>
            </a:pPr>
            <a:r>
              <a:rPr lang="en-GB" dirty="0" smtClean="0"/>
              <a:t>Rated to IP66</a:t>
            </a:r>
          </a:p>
          <a:p>
            <a:pPr lvl="3" eaLnBrk="1" fontAlgn="auto" hangingPunct="1">
              <a:defRPr/>
            </a:pPr>
            <a:r>
              <a:rPr lang="en-GB" dirty="0" smtClean="0"/>
              <a:t>Bluetooth® connectivity</a:t>
            </a:r>
          </a:p>
          <a:p>
            <a:pPr lvl="3" eaLnBrk="1" fontAlgn="auto" hangingPunct="1">
              <a:defRPr/>
            </a:pPr>
            <a:r>
              <a:rPr lang="en-GB" dirty="0" smtClean="0"/>
              <a:t>USB connectivity</a:t>
            </a:r>
          </a:p>
          <a:p>
            <a:pPr lvl="3" eaLnBrk="1" fontAlgn="auto" hangingPunct="1">
              <a:defRPr/>
            </a:pPr>
            <a:r>
              <a:rPr lang="en-GB" dirty="0" smtClean="0"/>
              <a:t>Compatible with ElcoMaster™ </a:t>
            </a:r>
          </a:p>
          <a:p>
            <a:pPr lvl="3" eaLnBrk="1" fontAlgn="auto" hangingPunct="1">
              <a:defRPr/>
            </a:pPr>
            <a:endParaRPr lang="en-GB" dirty="0" smtClean="0"/>
          </a:p>
          <a:p>
            <a:pPr lvl="3" eaLnBrk="1" fontAlgn="auto" hangingPunct="1">
              <a:defRPr/>
            </a:pPr>
            <a:endParaRPr lang="en-GB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lvl="1" eaLnBrk="1" fontAlgn="auto" hangingPunct="1">
              <a:defRPr/>
            </a:pPr>
            <a:endParaRPr lang="en-GB" dirty="0"/>
          </a:p>
        </p:txBody>
      </p:sp>
      <p:pic>
        <p:nvPicPr>
          <p:cNvPr id="149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5808">
            <a:off x="6342063" y="2551113"/>
            <a:ext cx="1584325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Collection– Elcometer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2763"/>
            <a:ext cx="8229600" cy="4525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Dry Film Thickness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lvl="2" eaLnBrk="1" fontAlgn="auto" hangingPunct="1">
              <a:defRPr/>
            </a:pPr>
            <a:r>
              <a:rPr lang="en-GB" dirty="0" smtClean="0"/>
              <a:t>Elcometer 456 Dry Film Thickness Gauge</a:t>
            </a:r>
          </a:p>
          <a:p>
            <a:pPr lvl="3" eaLnBrk="1" fontAlgn="auto" hangingPunct="1">
              <a:defRPr/>
            </a:pPr>
            <a:r>
              <a:rPr lang="en-GB" dirty="0" smtClean="0"/>
              <a:t>150,000 readings / 2,500 batches</a:t>
            </a:r>
          </a:p>
          <a:p>
            <a:pPr lvl="3" eaLnBrk="1" fontAlgn="auto" hangingPunct="1">
              <a:defRPr/>
            </a:pPr>
            <a:r>
              <a:rPr lang="en-GB" dirty="0" smtClean="0"/>
              <a:t>70+ readings/minute</a:t>
            </a:r>
          </a:p>
          <a:p>
            <a:pPr lvl="3" eaLnBrk="1" fontAlgn="auto" hangingPunct="1">
              <a:defRPr/>
            </a:pPr>
            <a:r>
              <a:rPr lang="en-GB" dirty="0" smtClean="0"/>
              <a:t>Rated to IP64</a:t>
            </a:r>
          </a:p>
          <a:p>
            <a:pPr lvl="3" eaLnBrk="1" fontAlgn="auto" hangingPunct="1">
              <a:defRPr/>
            </a:pPr>
            <a:r>
              <a:rPr lang="en-GB" dirty="0"/>
              <a:t>Bluetooth® </a:t>
            </a:r>
            <a:r>
              <a:rPr lang="en-GB" dirty="0" smtClean="0"/>
              <a:t>connectivity</a:t>
            </a:r>
          </a:p>
          <a:p>
            <a:pPr lvl="3" eaLnBrk="1" fontAlgn="auto" hangingPunct="1">
              <a:defRPr/>
            </a:pPr>
            <a:r>
              <a:rPr lang="en-GB" dirty="0" smtClean="0"/>
              <a:t>USB connectivity</a:t>
            </a:r>
            <a:endParaRPr lang="en-GB" dirty="0"/>
          </a:p>
          <a:p>
            <a:pPr lvl="3" eaLnBrk="1" fontAlgn="auto" hangingPunct="1">
              <a:defRPr/>
            </a:pPr>
            <a:r>
              <a:rPr lang="en-GB" dirty="0"/>
              <a:t>Compatible with ElcoMaster</a:t>
            </a:r>
            <a:r>
              <a:rPr lang="en-GB" dirty="0" smtClean="0"/>
              <a:t>™</a:t>
            </a:r>
          </a:p>
          <a:p>
            <a:pPr lvl="1" eaLnBrk="1" fontAlgn="auto" hangingPunct="1">
              <a:defRPr/>
            </a:pPr>
            <a:endParaRPr lang="en-GB" dirty="0"/>
          </a:p>
        </p:txBody>
      </p:sp>
      <p:pic>
        <p:nvPicPr>
          <p:cNvPr id="150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88847">
            <a:off x="3819525" y="3316288"/>
            <a:ext cx="5260975" cy="356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Elcometer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 fontScale="92500" lnSpcReduction="10000"/>
          </a:bodyPr>
          <a:lstStyle/>
          <a:p>
            <a:pPr marL="457200" lvl="1" eaLnBrk="1" fontAlgn="auto" hangingPunct="1">
              <a:spcAft>
                <a:spcPts val="0"/>
              </a:spcAft>
              <a:defRPr/>
            </a:pPr>
            <a:r>
              <a:rPr lang="en-GB" dirty="0" smtClean="0"/>
              <a:t>To organise the volumes of data collected during inspections Elcometer have developed:</a:t>
            </a:r>
            <a:endParaRPr lang="en-GB" dirty="0"/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sz="1800" dirty="0" smtClean="0"/>
          </a:p>
          <a:p>
            <a:pPr lvl="1" eaLnBrk="1" fontAlgn="auto" hangingPunct="1">
              <a:defRPr/>
            </a:pPr>
            <a:r>
              <a:rPr lang="en-GB" dirty="0" smtClean="0"/>
              <a:t>ElcoMaster™ 2.0 Software – PC and Laptop</a:t>
            </a:r>
          </a:p>
          <a:p>
            <a:pPr lvl="1" eaLnBrk="1" fontAlgn="auto" hangingPunct="1">
              <a:defRPr/>
            </a:pPr>
            <a:endParaRPr lang="en-GB" sz="1600" dirty="0" smtClean="0"/>
          </a:p>
          <a:p>
            <a:pPr lvl="1" eaLnBrk="1" fontAlgn="auto" hangingPunct="1">
              <a:defRPr/>
            </a:pPr>
            <a:r>
              <a:rPr lang="en-GB" dirty="0" smtClean="0"/>
              <a:t>ElcoMaster™ Mobile Software - tablet/mobile phone</a:t>
            </a:r>
          </a:p>
          <a:p>
            <a:pPr lvl="1" eaLnBrk="1" fontAlgn="auto" hangingPunct="1">
              <a:defRPr/>
            </a:pPr>
            <a:endParaRPr lang="en-GB" sz="1700" dirty="0"/>
          </a:p>
          <a:p>
            <a:pPr lvl="1" eaLnBrk="1" fontAlgn="auto" hangingPunct="1">
              <a:defRPr/>
            </a:pPr>
            <a:r>
              <a:rPr lang="en-GB" dirty="0" smtClean="0"/>
              <a:t>Provides one standard platform for all Elcometer gauges</a:t>
            </a:r>
          </a:p>
          <a:p>
            <a:pPr lvl="1" eaLnBrk="1" fontAlgn="auto" hangingPunct="1">
              <a:defRPr/>
            </a:pPr>
            <a:endParaRPr lang="en-GB" sz="1700" dirty="0" smtClean="0"/>
          </a:p>
          <a:p>
            <a:pPr lvl="1" eaLnBrk="1" fontAlgn="auto" hangingPunct="1">
              <a:defRPr/>
            </a:pPr>
            <a:r>
              <a:rPr lang="en-GB" dirty="0" smtClean="0"/>
              <a:t>USB/Bluetooth®/Cloud/email/Live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Developing </a:t>
            </a:r>
            <a:r>
              <a:rPr lang="en-GB" dirty="0" err="1" smtClean="0"/>
              <a:t>ElcoMaster</a:t>
            </a:r>
            <a:r>
              <a:rPr lang="en-GB" dirty="0" smtClean="0"/>
              <a:t>™ Software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lvl="1" eaLnBrk="1" fontAlgn="auto" hangingPunct="1">
              <a:defRPr/>
            </a:pPr>
            <a:r>
              <a:rPr lang="en-GB" dirty="0"/>
              <a:t>Elcometer looked at </a:t>
            </a:r>
            <a:r>
              <a:rPr lang="en-GB" dirty="0" smtClean="0"/>
              <a:t>other software products in the market</a:t>
            </a:r>
            <a:endParaRPr lang="en-GB" dirty="0"/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1600" dirty="0"/>
          </a:p>
          <a:p>
            <a:pPr lvl="1" eaLnBrk="1" fontAlgn="auto" hangingPunct="1">
              <a:defRPr/>
            </a:pPr>
            <a:r>
              <a:rPr lang="en-GB" dirty="0" smtClean="0"/>
              <a:t>We based the visual appearance and data structure on email applications</a:t>
            </a:r>
          </a:p>
          <a:p>
            <a:pPr lvl="1" eaLnBrk="1" fontAlgn="auto" hangingPunct="1">
              <a:defRPr/>
            </a:pPr>
            <a:endParaRPr lang="en-GB" sz="1600" dirty="0" smtClean="0"/>
          </a:p>
          <a:p>
            <a:pPr lvl="1" eaLnBrk="1" fontAlgn="auto" hangingPunct="1">
              <a:defRPr/>
            </a:pPr>
            <a:r>
              <a:rPr lang="en-GB" dirty="0" smtClean="0"/>
              <a:t>We designed a ‘one click’ intuitive menu based on Satellite Navigation products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Visual </a:t>
            </a:r>
            <a:r>
              <a:rPr lang="en-GB" sz="2800" dirty="0"/>
              <a:t>appearance </a:t>
            </a:r>
            <a:r>
              <a:rPr lang="en-GB" sz="2800" dirty="0" smtClean="0"/>
              <a:t>and data storage based </a:t>
            </a:r>
            <a:r>
              <a:rPr lang="en-GB" sz="2800" dirty="0"/>
              <a:t>on email applications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2708275"/>
            <a:ext cx="6669088" cy="400526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Data is organised in to Projects/Folders/Batches – all details of the batch can be seen </a:t>
            </a:r>
            <a:endParaRPr lang="en-GB" sz="2800" dirty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54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708275"/>
            <a:ext cx="6669088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7113" y="2879725"/>
            <a:ext cx="6667500" cy="400526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4630" name="Group 7"/>
          <p:cNvGrpSpPr>
            <a:grpSpLocks/>
          </p:cNvGrpSpPr>
          <p:nvPr/>
        </p:nvGrpSpPr>
        <p:grpSpPr bwMode="auto">
          <a:xfrm>
            <a:off x="1684338" y="3575050"/>
            <a:ext cx="735012" cy="369888"/>
            <a:chOff x="-65090" y="3861048"/>
            <a:chExt cx="733806" cy="369332"/>
          </a:xfrm>
        </p:grpSpPr>
        <p:sp>
          <p:nvSpPr>
            <p:cNvPr id="9" name="Right Arrow 8"/>
            <p:cNvSpPr/>
            <p:nvPr/>
          </p:nvSpPr>
          <p:spPr>
            <a:xfrm>
              <a:off x="178984" y="3956155"/>
              <a:ext cx="489732" cy="2425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54641" name="TextBox 9"/>
            <p:cNvSpPr txBox="1">
              <a:spLocks noChangeArrowheads="1"/>
            </p:cNvSpPr>
            <p:nvPr/>
          </p:nvSpPr>
          <p:spPr bwMode="auto">
            <a:xfrm>
              <a:off x="-65090" y="3861048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154631" name="Group 10"/>
          <p:cNvGrpSpPr>
            <a:grpSpLocks/>
          </p:cNvGrpSpPr>
          <p:nvPr/>
        </p:nvGrpSpPr>
        <p:grpSpPr bwMode="auto">
          <a:xfrm>
            <a:off x="1619250" y="4491038"/>
            <a:ext cx="1008063" cy="369887"/>
            <a:chOff x="-65090" y="3861048"/>
            <a:chExt cx="733806" cy="369332"/>
          </a:xfrm>
        </p:grpSpPr>
        <p:sp>
          <p:nvSpPr>
            <p:cNvPr id="12" name="Right Arrow 11"/>
            <p:cNvSpPr/>
            <p:nvPr/>
          </p:nvSpPr>
          <p:spPr>
            <a:xfrm>
              <a:off x="179897" y="3956155"/>
              <a:ext cx="488819" cy="2425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54639" name="TextBox 12"/>
            <p:cNvSpPr txBox="1">
              <a:spLocks noChangeArrowheads="1"/>
            </p:cNvSpPr>
            <p:nvPr/>
          </p:nvSpPr>
          <p:spPr bwMode="auto">
            <a:xfrm>
              <a:off x="-65090" y="3861048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54632" name="Group 13"/>
          <p:cNvGrpSpPr>
            <a:grpSpLocks/>
          </p:cNvGrpSpPr>
          <p:nvPr/>
        </p:nvGrpSpPr>
        <p:grpSpPr bwMode="auto">
          <a:xfrm>
            <a:off x="7567613" y="4067175"/>
            <a:ext cx="747712" cy="369888"/>
            <a:chOff x="6732240" y="1827032"/>
            <a:chExt cx="748658" cy="369332"/>
          </a:xfrm>
        </p:grpSpPr>
        <p:sp>
          <p:nvSpPr>
            <p:cNvPr id="15" name="Right Arrow 14"/>
            <p:cNvSpPr/>
            <p:nvPr/>
          </p:nvSpPr>
          <p:spPr>
            <a:xfrm rot="10800000">
              <a:off x="6732240" y="1890437"/>
              <a:ext cx="489569" cy="2425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54637" name="TextBox 15"/>
            <p:cNvSpPr txBox="1">
              <a:spLocks noChangeArrowheads="1"/>
            </p:cNvSpPr>
            <p:nvPr/>
          </p:nvSpPr>
          <p:spPr bwMode="auto">
            <a:xfrm>
              <a:off x="7236296" y="1827032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154633" name="Group 16"/>
          <p:cNvGrpSpPr>
            <a:grpSpLocks/>
          </p:cNvGrpSpPr>
          <p:nvPr/>
        </p:nvGrpSpPr>
        <p:grpSpPr bwMode="auto">
          <a:xfrm>
            <a:off x="7567613" y="5580063"/>
            <a:ext cx="747712" cy="369887"/>
            <a:chOff x="6732240" y="1827032"/>
            <a:chExt cx="748658" cy="369332"/>
          </a:xfrm>
        </p:grpSpPr>
        <p:sp>
          <p:nvSpPr>
            <p:cNvPr id="18" name="Right Arrow 17"/>
            <p:cNvSpPr/>
            <p:nvPr/>
          </p:nvSpPr>
          <p:spPr>
            <a:xfrm rot="10800000">
              <a:off x="6732240" y="1890437"/>
              <a:ext cx="489569" cy="2425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54635" name="TextBox 18"/>
            <p:cNvSpPr txBox="1">
              <a:spLocks noChangeArrowheads="1"/>
            </p:cNvSpPr>
            <p:nvPr/>
          </p:nvSpPr>
          <p:spPr bwMode="auto">
            <a:xfrm>
              <a:off x="7236296" y="1827032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The intuitive menu design based on Satellite Navigation products</a:t>
            </a:r>
          </a:p>
          <a:p>
            <a:pPr lvl="1" eaLnBrk="1" fontAlgn="auto" hangingPunct="1">
              <a:defRPr/>
            </a:pPr>
            <a:r>
              <a:rPr lang="en-GB" dirty="0" smtClean="0"/>
              <a:t>Wherever possible all ‘actions’ within ElcoMaster™ are ‘one click’ operations</a:t>
            </a:r>
          </a:p>
          <a:p>
            <a:pPr lvl="1" eaLnBrk="1" fontAlgn="auto" hangingPunct="1">
              <a:defRPr/>
            </a:pPr>
            <a:r>
              <a:rPr lang="en-GB" dirty="0" smtClean="0"/>
              <a:t>Wizards guide the user through key operations</a:t>
            </a:r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3" y="4632325"/>
            <a:ext cx="3633787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Downloading data via Bluetooth® or USB is a ‘one click’ operation</a:t>
            </a:r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2825750"/>
            <a:ext cx="7056438" cy="396716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6677" name="Group 4"/>
          <p:cNvGrpSpPr>
            <a:grpSpLocks/>
          </p:cNvGrpSpPr>
          <p:nvPr/>
        </p:nvGrpSpPr>
        <p:grpSpPr bwMode="auto">
          <a:xfrm>
            <a:off x="1222375" y="2924175"/>
            <a:ext cx="735013" cy="369888"/>
            <a:chOff x="-65090" y="3861048"/>
            <a:chExt cx="733806" cy="369332"/>
          </a:xfrm>
        </p:grpSpPr>
        <p:sp>
          <p:nvSpPr>
            <p:cNvPr id="6" name="Right Arrow 5"/>
            <p:cNvSpPr/>
            <p:nvPr/>
          </p:nvSpPr>
          <p:spPr>
            <a:xfrm>
              <a:off x="178984" y="3956155"/>
              <a:ext cx="489732" cy="2425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56684" name="TextBox 6"/>
            <p:cNvSpPr txBox="1">
              <a:spLocks noChangeArrowheads="1"/>
            </p:cNvSpPr>
            <p:nvPr/>
          </p:nvSpPr>
          <p:spPr bwMode="auto">
            <a:xfrm>
              <a:off x="-65090" y="3861048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059113" y="2924175"/>
            <a:ext cx="576262" cy="43338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63938" y="4005263"/>
            <a:ext cx="1584325" cy="50323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  <p:grpSp>
        <p:nvGrpSpPr>
          <p:cNvPr id="156680" name="Group 7"/>
          <p:cNvGrpSpPr>
            <a:grpSpLocks/>
          </p:cNvGrpSpPr>
          <p:nvPr/>
        </p:nvGrpSpPr>
        <p:grpSpPr bwMode="auto">
          <a:xfrm>
            <a:off x="1222375" y="4076700"/>
            <a:ext cx="2341563" cy="369888"/>
            <a:chOff x="-65090" y="3861048"/>
            <a:chExt cx="733807" cy="369332"/>
          </a:xfrm>
        </p:grpSpPr>
        <p:sp>
          <p:nvSpPr>
            <p:cNvPr id="9" name="Right Arrow 8"/>
            <p:cNvSpPr/>
            <p:nvPr/>
          </p:nvSpPr>
          <p:spPr>
            <a:xfrm>
              <a:off x="11524" y="3956155"/>
              <a:ext cx="657193" cy="2425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56682" name="TextBox 9"/>
            <p:cNvSpPr txBox="1">
              <a:spLocks noChangeArrowheads="1"/>
            </p:cNvSpPr>
            <p:nvPr/>
          </p:nvSpPr>
          <p:spPr bwMode="auto">
            <a:xfrm>
              <a:off x="-65090" y="3861048"/>
              <a:ext cx="766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Wizard guides user to store data in required location:</a:t>
            </a:r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2825750"/>
            <a:ext cx="7056438" cy="396716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2989263"/>
            <a:ext cx="7056438" cy="396875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7702" name="Group 5"/>
          <p:cNvGrpSpPr>
            <a:grpSpLocks/>
          </p:cNvGrpSpPr>
          <p:nvPr/>
        </p:nvGrpSpPr>
        <p:grpSpPr bwMode="auto">
          <a:xfrm>
            <a:off x="1222375" y="3141663"/>
            <a:ext cx="2125663" cy="368300"/>
            <a:chOff x="-65090" y="3861048"/>
            <a:chExt cx="733807" cy="369332"/>
          </a:xfrm>
        </p:grpSpPr>
        <p:sp>
          <p:nvSpPr>
            <p:cNvPr id="7" name="Right Arrow 6"/>
            <p:cNvSpPr/>
            <p:nvPr/>
          </p:nvSpPr>
          <p:spPr>
            <a:xfrm>
              <a:off x="11634" y="3954972"/>
              <a:ext cx="657083" cy="2435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57707" name="TextBox 7"/>
            <p:cNvSpPr txBox="1">
              <a:spLocks noChangeArrowheads="1"/>
            </p:cNvSpPr>
            <p:nvPr/>
          </p:nvSpPr>
          <p:spPr bwMode="auto">
            <a:xfrm>
              <a:off x="-65090" y="3861048"/>
              <a:ext cx="766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157703" name="Group 11"/>
          <p:cNvGrpSpPr>
            <a:grpSpLocks/>
          </p:cNvGrpSpPr>
          <p:nvPr/>
        </p:nvGrpSpPr>
        <p:grpSpPr bwMode="auto">
          <a:xfrm>
            <a:off x="1185863" y="3806825"/>
            <a:ext cx="2522537" cy="368300"/>
            <a:chOff x="-76199" y="3861048"/>
            <a:chExt cx="744916" cy="369332"/>
          </a:xfrm>
        </p:grpSpPr>
        <p:sp>
          <p:nvSpPr>
            <p:cNvPr id="13" name="Right Arrow 12"/>
            <p:cNvSpPr/>
            <p:nvPr/>
          </p:nvSpPr>
          <p:spPr>
            <a:xfrm>
              <a:off x="683" y="3954973"/>
              <a:ext cx="668034" cy="27540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57705" name="TextBox 13"/>
            <p:cNvSpPr txBox="1">
              <a:spLocks noChangeArrowheads="1"/>
            </p:cNvSpPr>
            <p:nvPr/>
          </p:nvSpPr>
          <p:spPr bwMode="auto">
            <a:xfrm>
              <a:off x="-76199" y="3861048"/>
              <a:ext cx="766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026"/>
          <p:cNvSpPr txBox="1">
            <a:spLocks noChangeArrowheads="1"/>
          </p:cNvSpPr>
          <p:nvPr/>
        </p:nvSpPr>
        <p:spPr bwMode="auto">
          <a:xfrm>
            <a:off x="2230438" y="2205038"/>
            <a:ext cx="4681537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600" dirty="0" smtClean="0">
                <a:latin typeface="+mn-lt"/>
              </a:rPr>
              <a:t>Surface Preparation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0" dirty="0" smtClean="0">
                <a:latin typeface="+mn-lt"/>
              </a:rPr>
              <a:t>Measuring blast profiles with the Elcometer 224</a:t>
            </a:r>
            <a:r>
              <a:rPr lang="en-US" sz="3200" b="0" dirty="0" smtClean="0">
                <a:latin typeface="+mn-lt"/>
              </a:rPr>
              <a:t>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ElcoMaster™ Software Summary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r>
              <a:rPr lang="en-GB" dirty="0" smtClean="0"/>
              <a:t>Key features include:</a:t>
            </a:r>
            <a:endParaRPr lang="en-GB" dirty="0"/>
          </a:p>
          <a:p>
            <a:pPr lvl="2" eaLnBrk="1" fontAlgn="auto" hangingPunct="1">
              <a:defRPr/>
            </a:pPr>
            <a:r>
              <a:rPr lang="en-GB" dirty="0" smtClean="0"/>
              <a:t>PC, Tablet and Mobile phone software options</a:t>
            </a:r>
          </a:p>
          <a:p>
            <a:pPr lvl="2" eaLnBrk="1" fontAlgn="auto" hangingPunct="1">
              <a:defRPr/>
            </a:pPr>
            <a:r>
              <a:rPr lang="en-GB" dirty="0" smtClean="0"/>
              <a:t>USB/Bluetooth®/Cloud/email/Live data connectivity</a:t>
            </a:r>
          </a:p>
          <a:p>
            <a:pPr lvl="2" eaLnBrk="1" fontAlgn="auto" hangingPunct="1">
              <a:defRPr/>
            </a:pPr>
            <a:r>
              <a:rPr lang="en-GB" dirty="0" smtClean="0"/>
              <a:t>Three operating modes: Microsoft Excel/Standard/Advanced</a:t>
            </a:r>
          </a:p>
          <a:p>
            <a:pPr lvl="2" eaLnBrk="1" fontAlgn="auto" hangingPunct="1">
              <a:defRPr/>
            </a:pPr>
            <a:r>
              <a:rPr lang="en-GB" dirty="0" smtClean="0"/>
              <a:t>One platform – connects all Elcometer </a:t>
            </a:r>
            <a:r>
              <a:rPr lang="en-GB" dirty="0"/>
              <a:t>(memory</a:t>
            </a:r>
            <a:r>
              <a:rPr lang="en-GB" dirty="0" smtClean="0"/>
              <a:t>) gauges</a:t>
            </a:r>
          </a:p>
          <a:p>
            <a:pPr lvl="2" eaLnBrk="1" fontAlgn="auto" hangingPunct="1">
              <a:defRPr/>
            </a:pPr>
            <a:r>
              <a:rPr lang="en-GB" dirty="0" smtClean="0"/>
              <a:t>Easy download of data</a:t>
            </a:r>
          </a:p>
          <a:p>
            <a:pPr lvl="2" eaLnBrk="1" fontAlgn="auto" hangingPunct="1">
              <a:defRPr/>
            </a:pPr>
            <a:r>
              <a:rPr lang="en-GB" dirty="0"/>
              <a:t>Instant archiving of data</a:t>
            </a:r>
          </a:p>
          <a:p>
            <a:pPr lvl="2" eaLnBrk="1" fontAlgn="auto" hangingPunct="1">
              <a:defRPr/>
            </a:pPr>
            <a:r>
              <a:rPr lang="en-GB" dirty="0" smtClean="0"/>
              <a:t>Data organised into Projects/Folders</a:t>
            </a:r>
          </a:p>
          <a:p>
            <a:pPr lvl="2" eaLnBrk="1" fontAlgn="auto" hangingPunct="1">
              <a:defRPr/>
            </a:pPr>
            <a:r>
              <a:rPr lang="en-GB" dirty="0" smtClean="0"/>
              <a:t>Standardised </a:t>
            </a:r>
            <a:r>
              <a:rPr lang="en-GB" dirty="0"/>
              <a:t>reporting templates – limited </a:t>
            </a:r>
            <a:r>
              <a:rPr lang="en-GB" dirty="0" smtClean="0"/>
              <a:t>customisation possible</a:t>
            </a:r>
            <a:endParaRPr lang="en-GB" dirty="0"/>
          </a:p>
          <a:p>
            <a:pPr lvl="2" eaLnBrk="1" fontAlgn="auto" hangingPunct="1">
              <a:defRPr/>
            </a:pPr>
            <a:r>
              <a:rPr lang="en-GB" dirty="0" smtClean="0"/>
              <a:t>Labels – Customised Project &amp; Batch labels can be added</a:t>
            </a:r>
          </a:p>
          <a:p>
            <a:pPr lvl="2" eaLnBrk="1" fontAlgn="auto" hangingPunct="1">
              <a:defRPr/>
            </a:pPr>
            <a:r>
              <a:rPr lang="en-GB" dirty="0" smtClean="0"/>
              <a:t>Photographs can be added to batches (unlimited)</a:t>
            </a:r>
          </a:p>
          <a:p>
            <a:pPr lvl="2" eaLnBrk="1" fontAlgn="auto" hangingPunct="1">
              <a:defRPr/>
            </a:pPr>
            <a:r>
              <a:rPr lang="en-GB" dirty="0" smtClean="0"/>
              <a:t>Design reporting templates – full customisation possible</a:t>
            </a:r>
          </a:p>
          <a:p>
            <a:pPr lvl="2" eaLnBrk="1" fontAlgn="auto" hangingPunct="1">
              <a:defRPr/>
            </a:pPr>
            <a:r>
              <a:rPr lang="en-GB" dirty="0" smtClean="0"/>
              <a:t>PDF based software – PDF exported and any PDF can be imported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/>
          <p:cNvSpPr>
            <a:spLocks noGrp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We will now look at some of the features of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4800" dirty="0" err="1" smtClean="0"/>
              <a:t>ElcoMaster</a:t>
            </a:r>
            <a:r>
              <a:rPr lang="en-GB" sz="4800" dirty="0" smtClean="0"/>
              <a:t>™ 2.0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err="1" smtClean="0"/>
              <a:t>ElcoMaster</a:t>
            </a:r>
            <a:r>
              <a:rPr lang="en-GB" sz="2800" dirty="0" smtClean="0"/>
              <a:t>™ – Settings: Language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9325" y="2349500"/>
            <a:ext cx="8021638" cy="450850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0773" name="Group 4"/>
          <p:cNvGrpSpPr>
            <a:grpSpLocks/>
          </p:cNvGrpSpPr>
          <p:nvPr/>
        </p:nvGrpSpPr>
        <p:grpSpPr bwMode="auto">
          <a:xfrm>
            <a:off x="296863" y="2573338"/>
            <a:ext cx="1358900" cy="369887"/>
            <a:chOff x="294808" y="4419378"/>
            <a:chExt cx="532776" cy="369332"/>
          </a:xfrm>
        </p:grpSpPr>
        <p:sp>
          <p:nvSpPr>
            <p:cNvPr id="6" name="Right Arrow 5"/>
            <p:cNvSpPr/>
            <p:nvPr/>
          </p:nvSpPr>
          <p:spPr>
            <a:xfrm>
              <a:off x="446674" y="4436814"/>
              <a:ext cx="380910" cy="33446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60775" name="TextBox 6"/>
            <p:cNvSpPr txBox="1">
              <a:spLocks noChangeArrowheads="1"/>
            </p:cNvSpPr>
            <p:nvPr/>
          </p:nvSpPr>
          <p:spPr bwMode="auto">
            <a:xfrm>
              <a:off x="294808" y="4419378"/>
              <a:ext cx="1263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err="1" smtClean="0"/>
              <a:t>ElcoMaster</a:t>
            </a:r>
            <a:r>
              <a:rPr lang="en-GB" sz="2800" dirty="0" smtClean="0"/>
              <a:t>™ – Settings: Mode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9325" y="2349500"/>
            <a:ext cx="8021638" cy="450850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5850" y="2447925"/>
            <a:ext cx="8023225" cy="4510088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err="1" smtClean="0"/>
              <a:t>ElcoMaster</a:t>
            </a:r>
            <a:r>
              <a:rPr lang="en-GB" sz="2800" dirty="0" smtClean="0"/>
              <a:t>™ – Settings: Units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9325" y="2349500"/>
            <a:ext cx="8021638" cy="450850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5850" y="2447925"/>
            <a:ext cx="8023225" cy="4510088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8725" y="2589213"/>
            <a:ext cx="8023225" cy="451167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err="1" smtClean="0"/>
              <a:t>ElcoMaster</a:t>
            </a:r>
            <a:r>
              <a:rPr lang="en-GB" sz="2800" dirty="0" smtClean="0"/>
              <a:t>™ – </a:t>
            </a:r>
            <a:r>
              <a:rPr lang="en-GB" sz="2800" dirty="0"/>
              <a:t>Settings: Report</a:t>
            </a:r>
            <a:endParaRPr lang="en-GB" sz="28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9325" y="2349500"/>
            <a:ext cx="8021638" cy="450850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5850" y="2447925"/>
            <a:ext cx="8023225" cy="4510088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8725" y="2589213"/>
            <a:ext cx="8023225" cy="451167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2733675"/>
            <a:ext cx="8024813" cy="451167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3188" y="2730500"/>
            <a:ext cx="8023225" cy="451485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3849" name="Group 8"/>
          <p:cNvGrpSpPr>
            <a:grpSpLocks/>
          </p:cNvGrpSpPr>
          <p:nvPr/>
        </p:nvGrpSpPr>
        <p:grpSpPr bwMode="auto">
          <a:xfrm>
            <a:off x="509588" y="3995738"/>
            <a:ext cx="4875212" cy="369887"/>
            <a:chOff x="107504" y="4365104"/>
            <a:chExt cx="720080" cy="369332"/>
          </a:xfrm>
        </p:grpSpPr>
        <p:sp>
          <p:nvSpPr>
            <p:cNvPr id="10" name="Right Arrow 9"/>
            <p:cNvSpPr/>
            <p:nvPr/>
          </p:nvSpPr>
          <p:spPr>
            <a:xfrm>
              <a:off x="143848" y="4436434"/>
              <a:ext cx="683736" cy="2425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63854" name="TextBox 10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363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63850" name="Group 11"/>
          <p:cNvGrpSpPr>
            <a:grpSpLocks/>
          </p:cNvGrpSpPr>
          <p:nvPr/>
        </p:nvGrpSpPr>
        <p:grpSpPr bwMode="auto">
          <a:xfrm>
            <a:off x="5621338" y="3573463"/>
            <a:ext cx="2982912" cy="368300"/>
            <a:chOff x="88404" y="4365104"/>
            <a:chExt cx="739180" cy="369332"/>
          </a:xfrm>
        </p:grpSpPr>
        <p:sp>
          <p:nvSpPr>
            <p:cNvPr id="13" name="Right Arrow 12"/>
            <p:cNvSpPr/>
            <p:nvPr/>
          </p:nvSpPr>
          <p:spPr>
            <a:xfrm>
              <a:off x="143872" y="4436741"/>
              <a:ext cx="683712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63852" name="TextBox 13"/>
            <p:cNvSpPr txBox="1">
              <a:spLocks noChangeArrowheads="1"/>
            </p:cNvSpPr>
            <p:nvPr/>
          </p:nvSpPr>
          <p:spPr bwMode="auto">
            <a:xfrm>
              <a:off x="88404" y="4365104"/>
              <a:ext cx="554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err="1" smtClean="0"/>
              <a:t>ElcoMaster</a:t>
            </a:r>
            <a:r>
              <a:rPr lang="en-GB" sz="2800" dirty="0" smtClean="0"/>
              <a:t>™ – Settings: Storage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9325" y="2349500"/>
            <a:ext cx="8021638" cy="450850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5850" y="2447925"/>
            <a:ext cx="8023225" cy="4510088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8725" y="2589213"/>
            <a:ext cx="8023225" cy="451167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2733675"/>
            <a:ext cx="8024813" cy="451167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4872" name="Group 7"/>
          <p:cNvGrpSpPr>
            <a:grpSpLocks/>
          </p:cNvGrpSpPr>
          <p:nvPr/>
        </p:nvGrpSpPr>
        <p:grpSpPr bwMode="auto">
          <a:xfrm>
            <a:off x="468313" y="3652838"/>
            <a:ext cx="2339975" cy="369887"/>
            <a:chOff x="-65090" y="3861048"/>
            <a:chExt cx="733807" cy="369332"/>
          </a:xfrm>
        </p:grpSpPr>
        <p:sp>
          <p:nvSpPr>
            <p:cNvPr id="9" name="Right Arrow 8"/>
            <p:cNvSpPr/>
            <p:nvPr/>
          </p:nvSpPr>
          <p:spPr>
            <a:xfrm>
              <a:off x="11576" y="3956155"/>
              <a:ext cx="657141" cy="2425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64877" name="TextBox 9"/>
            <p:cNvSpPr txBox="1">
              <a:spLocks noChangeArrowheads="1"/>
            </p:cNvSpPr>
            <p:nvPr/>
          </p:nvSpPr>
          <p:spPr bwMode="auto">
            <a:xfrm>
              <a:off x="-65090" y="3861048"/>
              <a:ext cx="766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164873" name="Group 10"/>
          <p:cNvGrpSpPr>
            <a:grpSpLocks/>
          </p:cNvGrpSpPr>
          <p:nvPr/>
        </p:nvGrpSpPr>
        <p:grpSpPr bwMode="auto">
          <a:xfrm>
            <a:off x="468313" y="4473575"/>
            <a:ext cx="2339975" cy="369888"/>
            <a:chOff x="-65090" y="3861048"/>
            <a:chExt cx="733807" cy="369332"/>
          </a:xfrm>
        </p:grpSpPr>
        <p:sp>
          <p:nvSpPr>
            <p:cNvPr id="12" name="Right Arrow 11"/>
            <p:cNvSpPr/>
            <p:nvPr/>
          </p:nvSpPr>
          <p:spPr>
            <a:xfrm>
              <a:off x="11576" y="3956155"/>
              <a:ext cx="657141" cy="2425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64875" name="TextBox 12"/>
            <p:cNvSpPr txBox="1">
              <a:spLocks noChangeArrowheads="1"/>
            </p:cNvSpPr>
            <p:nvPr/>
          </p:nvSpPr>
          <p:spPr bwMode="auto">
            <a:xfrm>
              <a:off x="-65090" y="3861048"/>
              <a:ext cx="766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 smtClean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Connecting Gauges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“Pairing”</a:t>
            </a:r>
            <a:endParaRPr lang="en-GB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Connecting/Pairing Gauges – Connect Gauge Wizard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2314575"/>
            <a:ext cx="7991475" cy="449897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6917" name="Group 4"/>
          <p:cNvGrpSpPr>
            <a:grpSpLocks/>
          </p:cNvGrpSpPr>
          <p:nvPr/>
        </p:nvGrpSpPr>
        <p:grpSpPr bwMode="auto">
          <a:xfrm>
            <a:off x="-36513" y="2781300"/>
            <a:ext cx="936626" cy="368300"/>
            <a:chOff x="88404" y="4365104"/>
            <a:chExt cx="739180" cy="369332"/>
          </a:xfrm>
        </p:grpSpPr>
        <p:sp>
          <p:nvSpPr>
            <p:cNvPr id="6" name="Right Arrow 5"/>
            <p:cNvSpPr/>
            <p:nvPr/>
          </p:nvSpPr>
          <p:spPr>
            <a:xfrm>
              <a:off x="343985" y="4436742"/>
              <a:ext cx="483599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66922" name="TextBox 6"/>
            <p:cNvSpPr txBox="1">
              <a:spLocks noChangeArrowheads="1"/>
            </p:cNvSpPr>
            <p:nvPr/>
          </p:nvSpPr>
          <p:spPr bwMode="auto">
            <a:xfrm>
              <a:off x="88404" y="4365104"/>
              <a:ext cx="2554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166918" name="Group 7"/>
          <p:cNvGrpSpPr>
            <a:grpSpLocks/>
          </p:cNvGrpSpPr>
          <p:nvPr/>
        </p:nvGrpSpPr>
        <p:grpSpPr bwMode="auto">
          <a:xfrm>
            <a:off x="14288" y="3303588"/>
            <a:ext cx="2325687" cy="369887"/>
            <a:chOff x="88404" y="4365104"/>
            <a:chExt cx="739180" cy="369332"/>
          </a:xfrm>
        </p:grpSpPr>
        <p:sp>
          <p:nvSpPr>
            <p:cNvPr id="9" name="Right Arrow 8"/>
            <p:cNvSpPr/>
            <p:nvPr/>
          </p:nvSpPr>
          <p:spPr>
            <a:xfrm>
              <a:off x="175188" y="4436434"/>
              <a:ext cx="652396" cy="2425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66920" name="TextBox 9"/>
            <p:cNvSpPr txBox="1">
              <a:spLocks noChangeArrowheads="1"/>
            </p:cNvSpPr>
            <p:nvPr/>
          </p:nvSpPr>
          <p:spPr bwMode="auto">
            <a:xfrm>
              <a:off x="88404" y="4365104"/>
              <a:ext cx="868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/>
              <a:t>Connecting/Pairing </a:t>
            </a:r>
            <a:r>
              <a:rPr lang="en-GB" sz="2800" dirty="0" smtClean="0"/>
              <a:t>Gauges – Select connection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2314575"/>
            <a:ext cx="7991475" cy="449897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2420938"/>
            <a:ext cx="8066087" cy="454025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7942" name="Group 5"/>
          <p:cNvGrpSpPr>
            <a:grpSpLocks/>
          </p:cNvGrpSpPr>
          <p:nvPr/>
        </p:nvGrpSpPr>
        <p:grpSpPr bwMode="auto">
          <a:xfrm>
            <a:off x="95250" y="3430588"/>
            <a:ext cx="2303463" cy="369887"/>
            <a:chOff x="88404" y="4365104"/>
            <a:chExt cx="739180" cy="369332"/>
          </a:xfrm>
        </p:grpSpPr>
        <p:sp>
          <p:nvSpPr>
            <p:cNvPr id="7" name="Right Arrow 6"/>
            <p:cNvSpPr/>
            <p:nvPr/>
          </p:nvSpPr>
          <p:spPr>
            <a:xfrm>
              <a:off x="184686" y="4436434"/>
              <a:ext cx="642898" cy="2425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67944" name="TextBox 7"/>
            <p:cNvSpPr txBox="1">
              <a:spLocks noChangeArrowheads="1"/>
            </p:cNvSpPr>
            <p:nvPr/>
          </p:nvSpPr>
          <p:spPr bwMode="auto">
            <a:xfrm>
              <a:off x="88404" y="4365104"/>
              <a:ext cx="963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785225" cy="452596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GB" altLang="en-US" sz="2000" b="1" dirty="0" smtClean="0"/>
              <a:t>Module Objectives</a:t>
            </a:r>
          </a:p>
          <a:p>
            <a:pPr eaLnBrk="1" hangingPunct="1">
              <a:defRPr/>
            </a:pPr>
            <a:endParaRPr lang="en-GB" altLang="en-US" sz="2000" b="1" dirty="0" smtClean="0"/>
          </a:p>
          <a:p>
            <a:pPr lvl="1" eaLnBrk="1" hangingPunct="1">
              <a:defRPr/>
            </a:pPr>
            <a:r>
              <a:rPr lang="en-GB" altLang="en-US" sz="1800" dirty="0" smtClean="0"/>
              <a:t>Define surface profile</a:t>
            </a:r>
          </a:p>
          <a:p>
            <a:pPr lvl="1" eaLnBrk="1" hangingPunct="1">
              <a:defRPr/>
            </a:pPr>
            <a:endParaRPr lang="en-GB" altLang="en-US" sz="1800" dirty="0" smtClean="0"/>
          </a:p>
          <a:p>
            <a:pPr lvl="1" eaLnBrk="1" hangingPunct="1">
              <a:defRPr/>
            </a:pPr>
            <a:r>
              <a:rPr lang="en-GB" altLang="en-US" sz="1800" dirty="0" smtClean="0"/>
              <a:t>Define </a:t>
            </a:r>
            <a:r>
              <a:rPr lang="en-US" altLang="en-US" sz="1800" dirty="0" smtClean="0"/>
              <a:t>the surface profile coating requirements of related industry standards</a:t>
            </a:r>
          </a:p>
          <a:p>
            <a:pPr lvl="1" eaLnBrk="1" hangingPunct="1">
              <a:defRPr/>
            </a:pPr>
            <a:endParaRPr lang="en-US" altLang="en-US" sz="1800" dirty="0" smtClean="0"/>
          </a:p>
          <a:p>
            <a:pPr lvl="1" eaLnBrk="1" hangingPunct="1">
              <a:defRPr/>
            </a:pPr>
            <a:r>
              <a:rPr lang="en-US" altLang="en-US" sz="1800" dirty="0" smtClean="0"/>
              <a:t>Measure surface profile using a digital surface profile gauge, in accordance with ASTM D 4417, Method B</a:t>
            </a:r>
          </a:p>
          <a:p>
            <a:pPr lvl="1" eaLnBrk="1" hangingPunct="1">
              <a:defRPr/>
            </a:pPr>
            <a:endParaRPr lang="en-US" altLang="en-US" sz="1800" dirty="0" smtClean="0"/>
          </a:p>
          <a:p>
            <a:pPr lvl="1" eaLnBrk="1" hangingPunct="1">
              <a:defRPr/>
            </a:pPr>
            <a:r>
              <a:rPr lang="en-US" altLang="en-US" sz="1800" dirty="0" smtClean="0"/>
              <a:t>Download data from the </a:t>
            </a:r>
            <a:r>
              <a:rPr lang="en-US" altLang="en-US" sz="1800" dirty="0" err="1" smtClean="0"/>
              <a:t>Elcometer</a:t>
            </a:r>
            <a:r>
              <a:rPr lang="en-US" altLang="en-US" sz="1800" dirty="0" smtClean="0"/>
              <a:t> 224 gauge into </a:t>
            </a:r>
            <a:r>
              <a:rPr lang="en-US" altLang="en-US" sz="1800" dirty="0" err="1" smtClean="0"/>
              <a:t>Elcomaster</a:t>
            </a:r>
            <a:endParaRPr lang="en-US" altLang="en-US" sz="1800" dirty="0" smtClean="0"/>
          </a:p>
          <a:p>
            <a:pPr lvl="1" eaLnBrk="1" hangingPunct="1">
              <a:defRPr/>
            </a:pPr>
            <a:endParaRPr lang="en-US" altLang="en-US" sz="1800" dirty="0" smtClean="0"/>
          </a:p>
          <a:p>
            <a:pPr marL="457200" lvl="1" indent="0" eaLnBrk="1" hangingPunct="1">
              <a:buFontTx/>
              <a:buNone/>
              <a:defRPr/>
            </a:pPr>
            <a:endParaRPr lang="en-GB" altLang="en-US" b="1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Connecting/Pairing Gauges – Enter Bluetooth® code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2314575"/>
            <a:ext cx="7991475" cy="449897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2420938"/>
            <a:ext cx="8066087" cy="454025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2565400"/>
            <a:ext cx="8097838" cy="455771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8967" name="Group 6"/>
          <p:cNvGrpSpPr>
            <a:grpSpLocks/>
          </p:cNvGrpSpPr>
          <p:nvPr/>
        </p:nvGrpSpPr>
        <p:grpSpPr bwMode="auto">
          <a:xfrm>
            <a:off x="107950" y="3603625"/>
            <a:ext cx="3527425" cy="369888"/>
            <a:chOff x="88404" y="4365104"/>
            <a:chExt cx="739180" cy="369332"/>
          </a:xfrm>
        </p:grpSpPr>
        <p:sp>
          <p:nvSpPr>
            <p:cNvPr id="8" name="Right Arrow 7"/>
            <p:cNvSpPr/>
            <p:nvPr/>
          </p:nvSpPr>
          <p:spPr>
            <a:xfrm>
              <a:off x="143959" y="4436435"/>
              <a:ext cx="683625" cy="2425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68972" name="TextBox 8"/>
            <p:cNvSpPr txBox="1">
              <a:spLocks noChangeArrowheads="1"/>
            </p:cNvSpPr>
            <p:nvPr/>
          </p:nvSpPr>
          <p:spPr bwMode="auto">
            <a:xfrm>
              <a:off x="88404" y="4365104"/>
              <a:ext cx="554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168968" name="Group 9"/>
          <p:cNvGrpSpPr>
            <a:grpSpLocks/>
          </p:cNvGrpSpPr>
          <p:nvPr/>
        </p:nvGrpSpPr>
        <p:grpSpPr bwMode="auto">
          <a:xfrm>
            <a:off x="107950" y="4379913"/>
            <a:ext cx="3887788" cy="368300"/>
            <a:chOff x="88404" y="4365104"/>
            <a:chExt cx="739180" cy="369332"/>
          </a:xfrm>
        </p:grpSpPr>
        <p:sp>
          <p:nvSpPr>
            <p:cNvPr id="11" name="Right Arrow 10"/>
            <p:cNvSpPr/>
            <p:nvPr/>
          </p:nvSpPr>
          <p:spPr>
            <a:xfrm>
              <a:off x="143941" y="4436741"/>
              <a:ext cx="683643" cy="2403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68970" name="TextBox 11"/>
            <p:cNvSpPr txBox="1">
              <a:spLocks noChangeArrowheads="1"/>
            </p:cNvSpPr>
            <p:nvPr/>
          </p:nvSpPr>
          <p:spPr bwMode="auto">
            <a:xfrm>
              <a:off x="88404" y="4365104"/>
              <a:ext cx="554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/>
              <a:t>Connecting/Pairing </a:t>
            </a:r>
            <a:r>
              <a:rPr lang="en-GB" sz="2800" dirty="0" smtClean="0"/>
              <a:t>Gauges – Gauge paired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8213" y="2349500"/>
            <a:ext cx="8024812" cy="450691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87450" y="3429000"/>
            <a:ext cx="2520950" cy="8636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 smtClean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Download Data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From Gauges</a:t>
            </a:r>
            <a:endParaRPr lang="en-GB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Download data - select gauge/download method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363" y="2349500"/>
            <a:ext cx="8024812" cy="450691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2037" name="Group 4"/>
          <p:cNvGrpSpPr>
            <a:grpSpLocks/>
          </p:cNvGrpSpPr>
          <p:nvPr/>
        </p:nvGrpSpPr>
        <p:grpSpPr bwMode="auto">
          <a:xfrm>
            <a:off x="0" y="4067175"/>
            <a:ext cx="2805113" cy="369888"/>
            <a:chOff x="-59253" y="3892123"/>
            <a:chExt cx="727970" cy="369332"/>
          </a:xfrm>
        </p:grpSpPr>
        <p:sp>
          <p:nvSpPr>
            <p:cNvPr id="6" name="Right Arrow 5"/>
            <p:cNvSpPr/>
            <p:nvPr/>
          </p:nvSpPr>
          <p:spPr>
            <a:xfrm>
              <a:off x="33443" y="3955528"/>
              <a:ext cx="635274" cy="2425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72042" name="TextBox 6"/>
            <p:cNvSpPr txBox="1">
              <a:spLocks noChangeArrowheads="1"/>
            </p:cNvSpPr>
            <p:nvPr/>
          </p:nvSpPr>
          <p:spPr bwMode="auto">
            <a:xfrm>
              <a:off x="-59253" y="3892123"/>
              <a:ext cx="928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72038" name="Group 7"/>
          <p:cNvGrpSpPr>
            <a:grpSpLocks/>
          </p:cNvGrpSpPr>
          <p:nvPr/>
        </p:nvGrpSpPr>
        <p:grpSpPr bwMode="auto">
          <a:xfrm>
            <a:off x="0" y="3573463"/>
            <a:ext cx="1371600" cy="368300"/>
            <a:chOff x="-125231" y="3892123"/>
            <a:chExt cx="793948" cy="369332"/>
          </a:xfrm>
        </p:grpSpPr>
        <p:sp>
          <p:nvSpPr>
            <p:cNvPr id="9" name="Right Arrow 8"/>
            <p:cNvSpPr/>
            <p:nvPr/>
          </p:nvSpPr>
          <p:spPr>
            <a:xfrm>
              <a:off x="79689" y="3955801"/>
              <a:ext cx="589028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72040" name="TextBox 9"/>
            <p:cNvSpPr txBox="1">
              <a:spLocks noChangeArrowheads="1"/>
            </p:cNvSpPr>
            <p:nvPr/>
          </p:nvSpPr>
          <p:spPr bwMode="auto">
            <a:xfrm>
              <a:off x="-125231" y="3892123"/>
              <a:ext cx="2049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Select download destination – </a:t>
            </a:r>
            <a:r>
              <a:rPr lang="en-GB" sz="2800" dirty="0" err="1" smtClean="0"/>
              <a:t>ElcoMaster</a:t>
            </a:r>
            <a:r>
              <a:rPr lang="en-GB" sz="2800" dirty="0" smtClean="0"/>
              <a:t>™ 2.0 File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363" y="2349500"/>
            <a:ext cx="8024812" cy="450691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2492375"/>
            <a:ext cx="8024812" cy="451326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From Project list – select existing project or ‘new’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363" y="2349500"/>
            <a:ext cx="8024812" cy="450691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2444750"/>
            <a:ext cx="8024813" cy="451326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4263" y="2565400"/>
            <a:ext cx="8024812" cy="451167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4087" name="Group 6"/>
          <p:cNvGrpSpPr>
            <a:grpSpLocks/>
          </p:cNvGrpSpPr>
          <p:nvPr/>
        </p:nvGrpSpPr>
        <p:grpSpPr bwMode="auto">
          <a:xfrm>
            <a:off x="174625" y="3573463"/>
            <a:ext cx="2668588" cy="368300"/>
            <a:chOff x="-65090" y="3861048"/>
            <a:chExt cx="733807" cy="369332"/>
          </a:xfrm>
        </p:grpSpPr>
        <p:sp>
          <p:nvSpPr>
            <p:cNvPr id="8" name="Right Arrow 7"/>
            <p:cNvSpPr/>
            <p:nvPr/>
          </p:nvSpPr>
          <p:spPr>
            <a:xfrm>
              <a:off x="11739" y="3954972"/>
              <a:ext cx="656978" cy="2435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74092" name="TextBox 8"/>
            <p:cNvSpPr txBox="1">
              <a:spLocks noChangeArrowheads="1"/>
            </p:cNvSpPr>
            <p:nvPr/>
          </p:nvSpPr>
          <p:spPr bwMode="auto">
            <a:xfrm>
              <a:off x="-65090" y="3861048"/>
              <a:ext cx="766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174088" name="Group 9"/>
          <p:cNvGrpSpPr>
            <a:grpSpLocks/>
          </p:cNvGrpSpPr>
          <p:nvPr/>
        </p:nvGrpSpPr>
        <p:grpSpPr bwMode="auto">
          <a:xfrm>
            <a:off x="174625" y="5651500"/>
            <a:ext cx="6557963" cy="369888"/>
            <a:chOff x="-65090" y="3861048"/>
            <a:chExt cx="733807" cy="369332"/>
          </a:xfrm>
        </p:grpSpPr>
        <p:sp>
          <p:nvSpPr>
            <p:cNvPr id="11" name="Right Arrow 10"/>
            <p:cNvSpPr/>
            <p:nvPr/>
          </p:nvSpPr>
          <p:spPr>
            <a:xfrm>
              <a:off x="-33826" y="3956155"/>
              <a:ext cx="702543" cy="2425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74090" name="TextBox 11"/>
            <p:cNvSpPr txBox="1">
              <a:spLocks noChangeArrowheads="1"/>
            </p:cNvSpPr>
            <p:nvPr/>
          </p:nvSpPr>
          <p:spPr bwMode="auto">
            <a:xfrm>
              <a:off x="-65090" y="3861048"/>
              <a:ext cx="312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Download complete – Finish to see data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363" y="2349500"/>
            <a:ext cx="8024812" cy="450691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2444750"/>
            <a:ext cx="8024813" cy="451326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4263" y="2565400"/>
            <a:ext cx="8024812" cy="451167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87450" y="2665413"/>
            <a:ext cx="8024813" cy="450850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85875" y="2800350"/>
            <a:ext cx="8039100" cy="4516438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5113" name="Group 8"/>
          <p:cNvGrpSpPr>
            <a:grpSpLocks/>
          </p:cNvGrpSpPr>
          <p:nvPr/>
        </p:nvGrpSpPr>
        <p:grpSpPr bwMode="auto">
          <a:xfrm>
            <a:off x="468313" y="3500438"/>
            <a:ext cx="2339975" cy="369887"/>
            <a:chOff x="-65090" y="3861048"/>
            <a:chExt cx="733807" cy="369332"/>
          </a:xfrm>
        </p:grpSpPr>
        <p:sp>
          <p:nvSpPr>
            <p:cNvPr id="10" name="Right Arrow 9"/>
            <p:cNvSpPr/>
            <p:nvPr/>
          </p:nvSpPr>
          <p:spPr>
            <a:xfrm>
              <a:off x="11576" y="3956155"/>
              <a:ext cx="657141" cy="2425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75118" name="TextBox 10"/>
            <p:cNvSpPr txBox="1">
              <a:spLocks noChangeArrowheads="1"/>
            </p:cNvSpPr>
            <p:nvPr/>
          </p:nvSpPr>
          <p:spPr bwMode="auto">
            <a:xfrm>
              <a:off x="-65090" y="3861048"/>
              <a:ext cx="766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175114" name="Group 11"/>
          <p:cNvGrpSpPr>
            <a:grpSpLocks/>
          </p:cNvGrpSpPr>
          <p:nvPr/>
        </p:nvGrpSpPr>
        <p:grpSpPr bwMode="auto">
          <a:xfrm>
            <a:off x="250825" y="6488113"/>
            <a:ext cx="6481763" cy="368300"/>
            <a:chOff x="-65090" y="3861048"/>
            <a:chExt cx="733807" cy="369332"/>
          </a:xfrm>
        </p:grpSpPr>
        <p:sp>
          <p:nvSpPr>
            <p:cNvPr id="13" name="Right Arrow 12"/>
            <p:cNvSpPr/>
            <p:nvPr/>
          </p:nvSpPr>
          <p:spPr>
            <a:xfrm>
              <a:off x="-12970" y="3954972"/>
              <a:ext cx="681687" cy="2754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75116" name="TextBox 13"/>
            <p:cNvSpPr txBox="1">
              <a:spLocks noChangeArrowheads="1"/>
            </p:cNvSpPr>
            <p:nvPr/>
          </p:nvSpPr>
          <p:spPr bwMode="auto">
            <a:xfrm>
              <a:off x="-65090" y="3861048"/>
              <a:ext cx="766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Instant visibility of Batch </a:t>
            </a:r>
            <a:r>
              <a:rPr lang="en-GB" sz="2800" dirty="0"/>
              <a:t>D</a:t>
            </a:r>
            <a:r>
              <a:rPr lang="en-GB" sz="2800" dirty="0" smtClean="0"/>
              <a:t>ata details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2286000"/>
            <a:ext cx="8137525" cy="457676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 smtClean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Organising Data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Into Projects</a:t>
            </a:r>
            <a:endParaRPr lang="en-GB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All batch data files can be organised </a:t>
            </a:r>
            <a:r>
              <a:rPr lang="en-GB" dirty="0" smtClean="0"/>
              <a:t>into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2800" dirty="0" smtClean="0"/>
          </a:p>
          <a:p>
            <a:pPr lvl="1" eaLnBrk="1" fontAlgn="auto" hangingPunct="1">
              <a:defRPr/>
            </a:pPr>
            <a:r>
              <a:rPr lang="en-GB" dirty="0" smtClean="0"/>
              <a:t>Projects</a:t>
            </a:r>
          </a:p>
          <a:p>
            <a:pPr lvl="1" eaLnBrk="1" fontAlgn="auto" hangingPunct="1">
              <a:defRPr/>
            </a:pPr>
            <a:endParaRPr lang="en-GB" sz="1600" dirty="0" smtClean="0"/>
          </a:p>
          <a:p>
            <a:pPr lvl="1" eaLnBrk="1" fontAlgn="auto" hangingPunct="1">
              <a:defRPr/>
            </a:pPr>
            <a:r>
              <a:rPr lang="en-GB" dirty="0" smtClean="0"/>
              <a:t>Folders</a:t>
            </a:r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412875"/>
            <a:ext cx="8837612" cy="1439863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GB" altLang="en-US" sz="1800" smtClean="0"/>
              <a:t>All materials have some kind of profile on the surface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1800" smtClean="0"/>
              <a:t>Large surface profiles are created during blasting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1800" smtClean="0"/>
              <a:t>The profiles created by grit, shot, garnet, copper slag will look and feel different even if the profile height is the same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1800" smtClean="0"/>
              <a:t>	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1600" smtClean="0"/>
              <a:t>			Grit					Shot</a:t>
            </a:r>
            <a:endParaRPr lang="en-US" altLang="en-US" sz="1600" smtClean="0"/>
          </a:p>
        </p:txBody>
      </p:sp>
      <p:pic>
        <p:nvPicPr>
          <p:cNvPr id="40963" name="Picture 4" descr="IMG_23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52738"/>
            <a:ext cx="4176713" cy="3132137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5" descr="IMG_23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2852738"/>
            <a:ext cx="4175125" cy="3132137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40966" name="TextBox 1"/>
          <p:cNvSpPr txBox="1">
            <a:spLocks noChangeArrowheads="1"/>
          </p:cNvSpPr>
          <p:nvPr/>
        </p:nvSpPr>
        <p:spPr bwMode="auto">
          <a:xfrm>
            <a:off x="1258888" y="6092825"/>
            <a:ext cx="1944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400" b="0"/>
              <a:t>Grit</a:t>
            </a:r>
            <a:endParaRPr lang="en-GB" altLang="en-US" sz="1800" b="0"/>
          </a:p>
        </p:txBody>
      </p:sp>
      <p:sp>
        <p:nvSpPr>
          <p:cNvPr id="40967" name="TextBox 6"/>
          <p:cNvSpPr txBox="1">
            <a:spLocks noChangeArrowheads="1"/>
          </p:cNvSpPr>
          <p:nvPr/>
        </p:nvSpPr>
        <p:spPr bwMode="auto">
          <a:xfrm>
            <a:off x="4718050" y="6092825"/>
            <a:ext cx="1944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400" b="0"/>
              <a:t>Shot</a:t>
            </a:r>
            <a:endParaRPr lang="en-GB" altLang="en-US" sz="1800" b="0"/>
          </a:p>
        </p:txBody>
      </p:sp>
    </p:spTree>
  </p:cSld>
  <p:clrMapOvr>
    <a:masterClrMapping/>
  </p:clrMapOvr>
  <p:transition spd="med" advTm="1000">
    <p:random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So what is a “Project”?</a:t>
            </a:r>
          </a:p>
          <a:p>
            <a:pPr lvl="1" eaLnBrk="1" fontAlgn="auto" hangingPunct="1">
              <a:defRPr/>
            </a:pPr>
            <a:r>
              <a:rPr lang="en-GB" dirty="0" smtClean="0"/>
              <a:t>A major construction:</a:t>
            </a:r>
          </a:p>
          <a:p>
            <a:pPr lvl="2" eaLnBrk="1" fontAlgn="auto" hangingPunct="1">
              <a:defRPr/>
            </a:pPr>
            <a:r>
              <a:rPr lang="en-GB" dirty="0" smtClean="0"/>
              <a:t>Ship</a:t>
            </a:r>
          </a:p>
          <a:p>
            <a:pPr lvl="2" eaLnBrk="1" fontAlgn="auto" hangingPunct="1">
              <a:defRPr/>
            </a:pPr>
            <a:r>
              <a:rPr lang="en-GB" dirty="0" smtClean="0"/>
              <a:t>Pipeline</a:t>
            </a:r>
          </a:p>
          <a:p>
            <a:pPr lvl="1" eaLnBrk="1" fontAlgn="auto" hangingPunct="1">
              <a:defRPr/>
            </a:pPr>
            <a:r>
              <a:rPr lang="en-GB" dirty="0" smtClean="0"/>
              <a:t>A key account/customer:</a:t>
            </a:r>
          </a:p>
          <a:p>
            <a:pPr lvl="2" eaLnBrk="1" fontAlgn="auto" hangingPunct="1">
              <a:defRPr/>
            </a:pPr>
            <a:r>
              <a:rPr lang="en-GB" dirty="0" smtClean="0"/>
              <a:t>Acme Windows</a:t>
            </a:r>
          </a:p>
          <a:p>
            <a:pPr lvl="1" eaLnBrk="1" fontAlgn="auto" hangingPunct="1">
              <a:defRPr/>
            </a:pPr>
            <a:r>
              <a:rPr lang="en-GB" dirty="0" smtClean="0"/>
              <a:t>A production line in the factory:</a:t>
            </a:r>
          </a:p>
          <a:p>
            <a:pPr lvl="2" eaLnBrk="1" fontAlgn="auto" hangingPunct="1">
              <a:defRPr/>
            </a:pPr>
            <a:r>
              <a:rPr lang="en-GB" dirty="0" smtClean="0"/>
              <a:t>Line 1 - panels</a:t>
            </a:r>
          </a:p>
          <a:p>
            <a:pPr lvl="2" eaLnBrk="1" fontAlgn="auto" hangingPunct="1">
              <a:defRPr/>
            </a:pPr>
            <a:r>
              <a:rPr lang="en-GB" dirty="0" smtClean="0"/>
              <a:t>Line 2 - boxes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dirty="0" smtClean="0"/>
              <a:t>Example construction project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HMS Elcometer</a:t>
            </a:r>
            <a:endParaRPr lang="en-GB" dirty="0"/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r>
              <a:rPr lang="en-GB" sz="2400" dirty="0" smtClean="0"/>
              <a:t>Project </a:t>
            </a:r>
            <a:r>
              <a:rPr lang="en-GB" sz="2400" dirty="0"/>
              <a:t>data organised into </a:t>
            </a:r>
            <a:r>
              <a:rPr lang="en-GB" sz="2400" dirty="0" smtClean="0"/>
              <a:t>:</a:t>
            </a:r>
            <a:endParaRPr lang="en-GB" sz="2400" dirty="0"/>
          </a:p>
          <a:p>
            <a:pPr lvl="1" eaLnBrk="1" fontAlgn="auto" hangingPunct="1">
              <a:defRPr/>
            </a:pPr>
            <a:r>
              <a:rPr lang="en-GB" dirty="0" smtClean="0"/>
              <a:t>Location Folders</a:t>
            </a:r>
          </a:p>
          <a:p>
            <a:pPr lvl="2" eaLnBrk="1" fontAlgn="auto" hangingPunct="1">
              <a:defRPr/>
            </a:pPr>
            <a:r>
              <a:rPr lang="en-GB" dirty="0" smtClean="0"/>
              <a:t>Zones</a:t>
            </a:r>
          </a:p>
          <a:p>
            <a:pPr lvl="1" eaLnBrk="1" fontAlgn="auto" hangingPunct="1">
              <a:defRPr/>
            </a:pPr>
            <a:r>
              <a:rPr lang="en-GB" dirty="0" smtClean="0"/>
              <a:t>Document Folders</a:t>
            </a:r>
          </a:p>
          <a:p>
            <a:pPr lvl="2" eaLnBrk="1" fontAlgn="auto" hangingPunct="1">
              <a:defRPr/>
            </a:pPr>
            <a:r>
              <a:rPr lang="en-GB" dirty="0" smtClean="0"/>
              <a:t>Imported PDF files</a:t>
            </a:r>
          </a:p>
          <a:p>
            <a:pPr lvl="2" eaLnBrk="1" fontAlgn="auto" hangingPunct="1">
              <a:defRPr/>
            </a:pPr>
            <a:endParaRPr lang="en-GB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624013"/>
            <a:ext cx="3241675" cy="5011737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dirty="0" smtClean="0"/>
              <a:t>Example key account project</a:t>
            </a:r>
            <a:endParaRPr lang="en-GB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Acme Windows</a:t>
            </a:r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r>
              <a:rPr lang="en-GB" sz="2400" dirty="0" smtClean="0"/>
              <a:t>Batch </a:t>
            </a:r>
            <a:r>
              <a:rPr lang="en-GB" sz="2400" dirty="0"/>
              <a:t>data organised into </a:t>
            </a:r>
            <a:r>
              <a:rPr lang="en-GB" sz="2400" dirty="0" smtClean="0"/>
              <a:t>:</a:t>
            </a:r>
            <a:endParaRPr lang="en-GB" sz="2400" dirty="0"/>
          </a:p>
          <a:p>
            <a:pPr lvl="1" eaLnBrk="1" fontAlgn="auto" hangingPunct="1">
              <a:defRPr/>
            </a:pPr>
            <a:r>
              <a:rPr lang="en-GB" dirty="0" smtClean="0"/>
              <a:t>Year Folders</a:t>
            </a:r>
            <a:endParaRPr lang="en-GB" dirty="0"/>
          </a:p>
          <a:p>
            <a:pPr lvl="2" eaLnBrk="1" fontAlgn="auto" hangingPunct="1">
              <a:defRPr/>
            </a:pPr>
            <a:r>
              <a:rPr lang="en-GB" dirty="0" smtClean="0"/>
              <a:t>Product Folders</a:t>
            </a:r>
            <a:endParaRPr lang="en-GB" dirty="0"/>
          </a:p>
          <a:p>
            <a:pPr lvl="3" eaLnBrk="1" fontAlgn="auto" hangingPunct="1">
              <a:defRPr/>
            </a:pPr>
            <a:r>
              <a:rPr lang="en-GB" dirty="0" smtClean="0"/>
              <a:t>Contract Folders</a:t>
            </a:r>
            <a:endParaRPr lang="en-GB" dirty="0"/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624013"/>
            <a:ext cx="2740025" cy="4973637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dirty="0" smtClean="0"/>
              <a:t>Example production line project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Production Line 1</a:t>
            </a:r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r>
              <a:rPr lang="en-GB" sz="2400" dirty="0" smtClean="0"/>
              <a:t>Batch data organised into:</a:t>
            </a:r>
            <a:endParaRPr lang="en-GB" sz="2400" dirty="0"/>
          </a:p>
          <a:p>
            <a:pPr lvl="1" eaLnBrk="1" fontAlgn="auto" hangingPunct="1">
              <a:defRPr/>
            </a:pPr>
            <a:r>
              <a:rPr lang="en-GB" dirty="0" smtClean="0"/>
              <a:t>Product Folders</a:t>
            </a:r>
            <a:endParaRPr lang="en-GB" dirty="0"/>
          </a:p>
          <a:p>
            <a:pPr lvl="2" eaLnBrk="1" fontAlgn="auto" hangingPunct="1">
              <a:defRPr/>
            </a:pPr>
            <a:r>
              <a:rPr lang="en-GB" dirty="0" smtClean="0"/>
              <a:t>Year Folders</a:t>
            </a:r>
          </a:p>
          <a:p>
            <a:pPr lvl="3" eaLnBrk="1" fontAlgn="auto" hangingPunct="1">
              <a:defRPr/>
            </a:pPr>
            <a:r>
              <a:rPr lang="en-GB" dirty="0" smtClean="0"/>
              <a:t>Month Folders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624013"/>
            <a:ext cx="2111375" cy="4973637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 smtClean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5800" dirty="0" smtClean="0"/>
              <a:t>Download Elcometer 456 Batch: BT 1 28.8.13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5800" dirty="0" smtClean="0"/>
              <a:t>to </a:t>
            </a:r>
            <a:r>
              <a:rPr lang="en-GB" sz="5800" dirty="0"/>
              <a:t>a project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Use download </a:t>
            </a:r>
            <a:r>
              <a:rPr lang="en-GB" dirty="0" smtClean="0"/>
              <a:t>wizard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Select Project </a:t>
            </a:r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r>
              <a:rPr lang="en-GB" dirty="0" smtClean="0"/>
              <a:t>		HMS Elcometer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Select Location</a:t>
            </a:r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r>
              <a:rPr lang="en-GB" dirty="0" smtClean="0"/>
              <a:t>		Ballast Tank 1</a:t>
            </a:r>
          </a:p>
          <a:p>
            <a:pPr lvl="2" eaLnBrk="1" fontAlgn="auto" hangingPunct="1">
              <a:defRPr/>
            </a:pPr>
            <a:endParaRPr lang="en-GB" dirty="0"/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624013"/>
            <a:ext cx="3241675" cy="5011737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5580063" y="1916113"/>
            <a:ext cx="576262" cy="341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marL="457200" lvl="1" indent="0" eaLnBrk="1" fontAlgn="auto" hangingPunct="1">
              <a:buFont typeface="Wingdings" pitchFamily="2" charset="2"/>
              <a:buNone/>
              <a:defRPr/>
            </a:pPr>
            <a:r>
              <a:rPr lang="en-GB" dirty="0" smtClean="0"/>
              <a:t>- HMS Elcometer/Ballast Tank 1/Batch BT 1 28.8.13</a:t>
            </a:r>
          </a:p>
        </p:txBody>
      </p:sp>
      <p:pic>
        <p:nvPicPr>
          <p:cNvPr id="1853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57425"/>
            <a:ext cx="8066087" cy="462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Other information can be added to Projects</a:t>
            </a:r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sz="1800" dirty="0" smtClean="0"/>
          </a:p>
          <a:p>
            <a:pPr lvl="1" eaLnBrk="1" fontAlgn="auto" hangingPunct="1">
              <a:defRPr/>
            </a:pPr>
            <a:r>
              <a:rPr lang="en-GB" sz="3600" dirty="0" smtClean="0"/>
              <a:t>Labels – Project &amp; Batch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3600" dirty="0" smtClean="0"/>
          </a:p>
          <a:p>
            <a:pPr lvl="1" eaLnBrk="1" fontAlgn="auto" hangingPunct="1">
              <a:defRPr/>
            </a:pPr>
            <a:r>
              <a:rPr lang="en-GB" sz="3600" dirty="0" smtClean="0"/>
              <a:t>Photographs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3600" dirty="0" smtClean="0"/>
          </a:p>
          <a:p>
            <a:pPr lvl="1" eaLnBrk="1" fontAlgn="auto" hangingPunct="1">
              <a:defRPr/>
            </a:pPr>
            <a:r>
              <a:rPr lang="en-GB" sz="3600" dirty="0" smtClean="0"/>
              <a:t>PDF documents</a:t>
            </a:r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dirty="0"/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 smtClean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Adding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Project &amp; Batch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Labels</a:t>
            </a:r>
            <a:endParaRPr lang="en-GB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Select a Project – Label input screen visible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1800" dirty="0" smtClean="0"/>
          </a:p>
          <a:p>
            <a:pPr lvl="1" eaLnBrk="1" fontAlgn="auto" hangingPunct="1">
              <a:defRPr/>
            </a:pPr>
            <a:r>
              <a:rPr lang="en-GB" dirty="0" smtClean="0"/>
              <a:t>All labels are defined by the user</a:t>
            </a:r>
          </a:p>
          <a:p>
            <a:pPr lvl="1" eaLnBrk="1" fontAlgn="auto" hangingPunct="1">
              <a:defRPr/>
            </a:pPr>
            <a:r>
              <a:rPr lang="en-GB" sz="2200" dirty="0" smtClean="0"/>
              <a:t>3 Project labels can be added – universal to project reports</a:t>
            </a:r>
          </a:p>
          <a:p>
            <a:pPr lvl="1" eaLnBrk="1" fontAlgn="auto" hangingPunct="1">
              <a:defRPr/>
            </a:pPr>
            <a:r>
              <a:rPr lang="en-GB" sz="2200" dirty="0"/>
              <a:t>5 Batch labels can be added – specific to batch </a:t>
            </a:r>
            <a:r>
              <a:rPr lang="en-GB" sz="2200" dirty="0" smtClean="0"/>
              <a:t>reports</a:t>
            </a:r>
            <a:endParaRPr lang="en-GB" sz="2200" dirty="0"/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416425"/>
            <a:ext cx="8491538" cy="182086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785225" cy="4525962"/>
          </a:xfrm>
        </p:spPr>
        <p:txBody>
          <a:bodyPr/>
          <a:lstStyle/>
          <a:p>
            <a:pPr eaLnBrk="1" hangingPunct="1"/>
            <a:endParaRPr lang="en-GB" altLang="en-US" b="1" smtClean="0"/>
          </a:p>
          <a:p>
            <a:pPr lvl="1" eaLnBrk="1" hangingPunct="1"/>
            <a:endParaRPr lang="en-US" altLang="en-US" sz="1800" smtClean="0"/>
          </a:p>
          <a:p>
            <a:pPr lvl="1" eaLnBrk="1" hangingPunct="1"/>
            <a:endParaRPr lang="en-GB" altLang="en-US" b="1" smtClean="0"/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306388" y="2133600"/>
            <a:ext cx="433705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lvl="1" eaLnBrk="1" hangingPunct="1"/>
            <a:r>
              <a:rPr lang="en-US" altLang="en-US" sz="1600" b="0"/>
              <a:t>The roughened surface that results from abrasive blast or power-tool cleaning on bare metal</a:t>
            </a:r>
          </a:p>
          <a:p>
            <a:pPr lvl="1" eaLnBrk="1" hangingPunct="1"/>
            <a:r>
              <a:rPr lang="en-US" altLang="en-US" sz="1600" b="0"/>
              <a:t>For steel surfaces: A measurement of the peak-to-valley height of this roughness</a:t>
            </a:r>
          </a:p>
          <a:p>
            <a:pPr lvl="1" eaLnBrk="1" hangingPunct="1"/>
            <a:r>
              <a:rPr lang="en-US" altLang="en-US" sz="1600" b="0"/>
              <a:t>Often expressed as an average</a:t>
            </a:r>
          </a:p>
          <a:p>
            <a:pPr lvl="1" eaLnBrk="1" hangingPunct="1"/>
            <a:r>
              <a:rPr lang="en-US" altLang="en-US" sz="1600" b="0"/>
              <a:t>Typically ranges from 25 to 125 microns</a:t>
            </a:r>
          </a:p>
          <a:p>
            <a:pPr lvl="1" eaLnBrk="1" hangingPunct="1"/>
            <a:r>
              <a:rPr lang="en-US" altLang="en-US" sz="1600" b="0"/>
              <a:t>Profile depth can be varied in two ways</a:t>
            </a:r>
          </a:p>
          <a:p>
            <a:pPr lvl="2" eaLnBrk="1" hangingPunct="1"/>
            <a:r>
              <a:rPr lang="en-US" altLang="en-US" sz="1400" b="0"/>
              <a:t>Blast media</a:t>
            </a:r>
          </a:p>
          <a:p>
            <a:pPr lvl="2" eaLnBrk="1" hangingPunct="1"/>
            <a:r>
              <a:rPr lang="en-US" altLang="en-US" sz="1400" b="0"/>
              <a:t>Blast pressure</a:t>
            </a:r>
          </a:p>
        </p:txBody>
      </p:sp>
      <p:sp>
        <p:nvSpPr>
          <p:cNvPr id="41989" name="Text Box 9"/>
          <p:cNvSpPr txBox="1">
            <a:spLocks noChangeArrowheads="1"/>
          </p:cNvSpPr>
          <p:nvPr/>
        </p:nvSpPr>
        <p:spPr bwMode="auto">
          <a:xfrm>
            <a:off x="395288" y="1341438"/>
            <a:ext cx="367188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sz="1800"/>
              <a:t>What is a blast profile?</a:t>
            </a:r>
          </a:p>
        </p:txBody>
      </p:sp>
      <p:pic>
        <p:nvPicPr>
          <p:cNvPr id="4199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412875"/>
            <a:ext cx="3521075" cy="4362450"/>
          </a:xfrm>
          <a:prstGeom prst="rect">
            <a:avLst/>
          </a:prstGeom>
          <a:noFill/>
          <a:ln w="63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Input </a:t>
            </a:r>
            <a:r>
              <a:rPr lang="en-GB" dirty="0"/>
              <a:t>Project/Batch Labels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1800" dirty="0"/>
          </a:p>
          <a:p>
            <a:pPr lvl="1" eaLnBrk="1" fontAlgn="auto" hangingPunct="1">
              <a:defRPr/>
            </a:pPr>
            <a:r>
              <a:rPr lang="en-GB" dirty="0" smtClean="0"/>
              <a:t>All labels are defined by the user</a:t>
            </a:r>
          </a:p>
          <a:p>
            <a:pPr lvl="1" eaLnBrk="1" fontAlgn="auto" hangingPunct="1">
              <a:defRPr/>
            </a:pPr>
            <a:r>
              <a:rPr lang="en-GB" sz="2200" dirty="0" smtClean="0"/>
              <a:t>3 Project labels can be added – universal to project report</a:t>
            </a:r>
          </a:p>
          <a:p>
            <a:pPr lvl="1" eaLnBrk="1" fontAlgn="auto" hangingPunct="1">
              <a:defRPr/>
            </a:pPr>
            <a:r>
              <a:rPr lang="en-GB" sz="2200" dirty="0" smtClean="0"/>
              <a:t>5 Batch labels can be added – specific to batch report</a:t>
            </a:r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416425"/>
            <a:ext cx="8491538" cy="182086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838" y="4560888"/>
            <a:ext cx="8685212" cy="1820862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Input </a:t>
            </a:r>
            <a:r>
              <a:rPr lang="en-GB" dirty="0"/>
              <a:t>Project/Batch Labels</a:t>
            </a:r>
          </a:p>
          <a:p>
            <a:pPr lvl="1" eaLnBrk="1" fontAlgn="auto" hangingPunct="1">
              <a:defRPr/>
            </a:pPr>
            <a:r>
              <a:rPr lang="en-GB" dirty="0" smtClean="0"/>
              <a:t>These labels will be printed on all Project and Batch reports</a:t>
            </a:r>
            <a:endParaRPr lang="en-GB" sz="2200" dirty="0"/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416425"/>
            <a:ext cx="8491538" cy="182086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838" y="4560888"/>
            <a:ext cx="8685212" cy="1820862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/>
          <a:srcRect l="19007" r="32801"/>
          <a:stretch/>
        </p:blipFill>
        <p:spPr bwMode="auto">
          <a:xfrm>
            <a:off x="1476375" y="3355975"/>
            <a:ext cx="7265988" cy="316071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 smtClean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Adding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Batch Photographs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Adding Batch photographs</a:t>
            </a:r>
            <a:endParaRPr lang="en-GB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2276475"/>
            <a:ext cx="8137525" cy="457517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 rot="5400000">
            <a:off x="4597400" y="4443413"/>
            <a:ext cx="48895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6200000">
            <a:off x="2483644" y="5428456"/>
            <a:ext cx="488950" cy="242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  <p:grpSp>
        <p:nvGrpSpPr>
          <p:cNvPr id="192519" name="Group 7"/>
          <p:cNvGrpSpPr>
            <a:grpSpLocks/>
          </p:cNvGrpSpPr>
          <p:nvPr/>
        </p:nvGrpSpPr>
        <p:grpSpPr bwMode="auto">
          <a:xfrm>
            <a:off x="-65088" y="3860800"/>
            <a:ext cx="733426" cy="369888"/>
            <a:chOff x="-65090" y="3861048"/>
            <a:chExt cx="733806" cy="369332"/>
          </a:xfrm>
        </p:grpSpPr>
        <p:sp>
          <p:nvSpPr>
            <p:cNvPr id="4" name="Right Arrow 3"/>
            <p:cNvSpPr/>
            <p:nvPr/>
          </p:nvSpPr>
          <p:spPr>
            <a:xfrm>
              <a:off x="179513" y="3956155"/>
              <a:ext cx="489203" cy="2425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92525" name="TextBox 4"/>
            <p:cNvSpPr txBox="1">
              <a:spLocks noChangeArrowheads="1"/>
            </p:cNvSpPr>
            <p:nvPr/>
          </p:nvSpPr>
          <p:spPr bwMode="auto">
            <a:xfrm>
              <a:off x="-65090" y="3861048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192520" name="TextBox 8"/>
          <p:cNvSpPr txBox="1">
            <a:spLocks noChangeArrowheads="1"/>
          </p:cNvSpPr>
          <p:nvPr/>
        </p:nvSpPr>
        <p:spPr bwMode="auto">
          <a:xfrm>
            <a:off x="4716463" y="3995738"/>
            <a:ext cx="244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2521" name="TextBox 9"/>
          <p:cNvSpPr txBox="1">
            <a:spLocks noChangeArrowheads="1"/>
          </p:cNvSpPr>
          <p:nvPr/>
        </p:nvSpPr>
        <p:spPr bwMode="auto">
          <a:xfrm>
            <a:off x="2598738" y="5724525"/>
            <a:ext cx="244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Right Arrow 10"/>
          <p:cNvSpPr/>
          <p:nvPr/>
        </p:nvSpPr>
        <p:spPr>
          <a:xfrm rot="5400000">
            <a:off x="6294438" y="4143375"/>
            <a:ext cx="48895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  <p:sp>
        <p:nvSpPr>
          <p:cNvPr id="192523" name="TextBox 11"/>
          <p:cNvSpPr txBox="1">
            <a:spLocks noChangeArrowheads="1"/>
          </p:cNvSpPr>
          <p:nvPr/>
        </p:nvSpPr>
        <p:spPr bwMode="auto">
          <a:xfrm>
            <a:off x="6415088" y="3644900"/>
            <a:ext cx="244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0">
                <a:solidFill>
                  <a:srgbClr val="FF0000"/>
                </a:solidFill>
              </a:rPr>
              <a:t>4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2239963"/>
            <a:ext cx="8201025" cy="4611687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3539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Adding Batch photographs – unlimited number</a:t>
            </a:r>
            <a:endParaRPr lang="en-GB" sz="28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 smtClean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Adding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PDF Documents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err="1" smtClean="0"/>
              <a:t>ElcoMaster</a:t>
            </a:r>
            <a:r>
              <a:rPr lang="en-GB" dirty="0" smtClean="0"/>
              <a:t>™ exports all Project and Batch Reports as PDF files</a:t>
            </a:r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sz="18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ElcoMaster™ will also import PDF files</a:t>
            </a:r>
          </a:p>
          <a:p>
            <a:pPr lvl="1" eaLnBrk="1" fontAlgn="auto" hangingPunct="1">
              <a:defRPr/>
            </a:pPr>
            <a:r>
              <a:rPr lang="en-GB" dirty="0"/>
              <a:t>Product Datasheets</a:t>
            </a:r>
          </a:p>
          <a:p>
            <a:pPr lvl="1" eaLnBrk="1" fontAlgn="auto" hangingPunct="1">
              <a:defRPr/>
            </a:pPr>
            <a:r>
              <a:rPr lang="en-GB" dirty="0"/>
              <a:t>Word documents</a:t>
            </a:r>
          </a:p>
          <a:p>
            <a:pPr lvl="1" eaLnBrk="1" fontAlgn="auto" hangingPunct="1">
              <a:defRPr/>
            </a:pPr>
            <a:r>
              <a:rPr lang="en-GB" dirty="0"/>
              <a:t>CAD drawings</a:t>
            </a:r>
          </a:p>
          <a:p>
            <a:pPr lvl="1" eaLnBrk="1" fontAlgn="auto" hangingPunct="1">
              <a:defRPr/>
            </a:pPr>
            <a:r>
              <a:rPr lang="en-GB" dirty="0" smtClean="0"/>
              <a:t>Hand written forms</a:t>
            </a:r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Adding PDF Documents – Select Project/Folder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2251075"/>
            <a:ext cx="8208962" cy="460692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38138" y="3429000"/>
            <a:ext cx="488950" cy="242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  <p:grpSp>
        <p:nvGrpSpPr>
          <p:cNvPr id="196614" name="Group 3"/>
          <p:cNvGrpSpPr>
            <a:grpSpLocks/>
          </p:cNvGrpSpPr>
          <p:nvPr/>
        </p:nvGrpSpPr>
        <p:grpSpPr bwMode="auto">
          <a:xfrm>
            <a:off x="107950" y="2708275"/>
            <a:ext cx="719138" cy="369888"/>
            <a:chOff x="107504" y="2708920"/>
            <a:chExt cx="720080" cy="369332"/>
          </a:xfrm>
        </p:grpSpPr>
        <p:sp>
          <p:nvSpPr>
            <p:cNvPr id="5" name="Right Arrow 4"/>
            <p:cNvSpPr/>
            <p:nvPr/>
          </p:nvSpPr>
          <p:spPr>
            <a:xfrm>
              <a:off x="337994" y="2780251"/>
              <a:ext cx="489590" cy="2425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96620" name="TextBox 7"/>
            <p:cNvSpPr txBox="1">
              <a:spLocks noChangeArrowheads="1"/>
            </p:cNvSpPr>
            <p:nvPr/>
          </p:nvSpPr>
          <p:spPr bwMode="auto">
            <a:xfrm>
              <a:off x="107504" y="2708920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196615" name="TextBox 8"/>
          <p:cNvSpPr txBox="1">
            <a:spLocks noChangeArrowheads="1"/>
          </p:cNvSpPr>
          <p:nvPr/>
        </p:nvSpPr>
        <p:spPr bwMode="auto">
          <a:xfrm>
            <a:off x="79375" y="3357563"/>
            <a:ext cx="244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196616" name="Group 11"/>
          <p:cNvGrpSpPr>
            <a:grpSpLocks/>
          </p:cNvGrpSpPr>
          <p:nvPr/>
        </p:nvGrpSpPr>
        <p:grpSpPr bwMode="auto">
          <a:xfrm>
            <a:off x="5795963" y="4283075"/>
            <a:ext cx="2592387" cy="369888"/>
            <a:chOff x="6732240" y="1827032"/>
            <a:chExt cx="748658" cy="369332"/>
          </a:xfrm>
        </p:grpSpPr>
        <p:sp>
          <p:nvSpPr>
            <p:cNvPr id="13" name="Right Arrow 12"/>
            <p:cNvSpPr/>
            <p:nvPr/>
          </p:nvSpPr>
          <p:spPr>
            <a:xfrm rot="10800000">
              <a:off x="6732240" y="1890437"/>
              <a:ext cx="582239" cy="2425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196618" name="TextBox 13"/>
            <p:cNvSpPr txBox="1">
              <a:spLocks noChangeArrowheads="1"/>
            </p:cNvSpPr>
            <p:nvPr/>
          </p:nvSpPr>
          <p:spPr bwMode="auto">
            <a:xfrm>
              <a:off x="7236296" y="1827032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3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2251075"/>
            <a:ext cx="8208962" cy="4611688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7635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Unlimited number of documents can be added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 smtClean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Creating Reports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1773238"/>
            <a:ext cx="7458075" cy="4171950"/>
          </a:xfrm>
        </p:spPr>
        <p:txBody>
          <a:bodyPr/>
          <a:lstStyle/>
          <a:p>
            <a:pPr lvl="4" eaLnBrk="1" hangingPunct="1">
              <a:lnSpc>
                <a:spcPct val="90000"/>
              </a:lnSpc>
              <a:buFontTx/>
              <a:buNone/>
            </a:pPr>
            <a:endParaRPr lang="en-US" altLang="en-US" sz="600" b="1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1800" smtClean="0"/>
              <a:t>Promotes Adhesion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/>
              <a:t>Provides a “key” for the coating to cling to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6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/>
              <a:t>Too little profile    	– The coating will have poor adhesion and will fail 			    prematurely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6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/>
              <a:t>Too much profile  	– More coating needed to fully cover the high 			   peaks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1600" smtClean="0"/>
              <a:t>			         	– Increased time to blast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1600" smtClean="0"/>
              <a:t>			        	– Increased cost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1800" smtClean="0"/>
              <a:t>				</a:t>
            </a:r>
            <a:r>
              <a:rPr lang="en-US" altLang="en-US" sz="1600" smtClean="0"/>
              <a:t>– Poor cure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1600" smtClean="0"/>
              <a:t>				– Thinning of substrate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1600" smtClean="0"/>
              <a:t>			</a:t>
            </a:r>
            <a:endParaRPr lang="en-US" altLang="en-US" sz="1800" smtClean="0"/>
          </a:p>
          <a:p>
            <a:pPr eaLnBrk="1" hangingPunct="1">
              <a:lnSpc>
                <a:spcPct val="90000"/>
              </a:lnSpc>
            </a:pPr>
            <a:endParaRPr lang="en-US" altLang="en-US" sz="18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1800" smtClean="0"/>
              <a:t>Removes some contamination</a:t>
            </a:r>
          </a:p>
          <a:p>
            <a:pPr lvl="3" eaLnBrk="1" hangingPunct="1">
              <a:lnSpc>
                <a:spcPct val="90000"/>
              </a:lnSpc>
              <a:buFontTx/>
              <a:buNone/>
            </a:pPr>
            <a:endParaRPr lang="en-US" altLang="en-US" sz="600" smtClean="0"/>
          </a:p>
        </p:txBody>
      </p:sp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43012" name="Text Box 6"/>
          <p:cNvSpPr txBox="1">
            <a:spLocks noChangeArrowheads="1"/>
          </p:cNvSpPr>
          <p:nvPr/>
        </p:nvSpPr>
        <p:spPr bwMode="auto">
          <a:xfrm>
            <a:off x="395288" y="1341438"/>
            <a:ext cx="367188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sz="1800"/>
              <a:t>Why create a blast profile?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All reports are generated as PDF Files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A variety of reports can be produced from a simple one page summary of one Batch to a full multi-page Project report </a:t>
            </a:r>
          </a:p>
          <a:p>
            <a:pPr lvl="2" eaLnBrk="1" fontAlgn="auto" hangingPunct="1">
              <a:defRPr/>
            </a:pPr>
            <a:endParaRPr lang="en-GB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3" y="2311400"/>
            <a:ext cx="7937500" cy="446405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707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Producing Batch reports – ‘Summary’ </a:t>
            </a:r>
            <a:r>
              <a:rPr lang="en-GB" sz="2800" dirty="0"/>
              <a:t>s</a:t>
            </a:r>
            <a:r>
              <a:rPr lang="en-GB" sz="2800" dirty="0" smtClean="0"/>
              <a:t>heet</a:t>
            </a:r>
          </a:p>
        </p:txBody>
      </p:sp>
      <p:sp>
        <p:nvSpPr>
          <p:cNvPr id="6" name="Right Arrow 5"/>
          <p:cNvSpPr/>
          <p:nvPr/>
        </p:nvSpPr>
        <p:spPr>
          <a:xfrm rot="16200000">
            <a:off x="1568450" y="3192463"/>
            <a:ext cx="48895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  <p:sp>
        <p:nvSpPr>
          <p:cNvPr id="200710" name="TextBox 9"/>
          <p:cNvSpPr txBox="1">
            <a:spLocks noChangeArrowheads="1"/>
          </p:cNvSpPr>
          <p:nvPr/>
        </p:nvSpPr>
        <p:spPr bwMode="auto">
          <a:xfrm>
            <a:off x="1692275" y="3492500"/>
            <a:ext cx="244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200711" name="Group 3"/>
          <p:cNvGrpSpPr>
            <a:grpSpLocks/>
          </p:cNvGrpSpPr>
          <p:nvPr/>
        </p:nvGrpSpPr>
        <p:grpSpPr bwMode="auto">
          <a:xfrm>
            <a:off x="107950" y="4365625"/>
            <a:ext cx="719138" cy="368300"/>
            <a:chOff x="107504" y="4365104"/>
            <a:chExt cx="720080" cy="369332"/>
          </a:xfrm>
        </p:grpSpPr>
        <p:sp>
          <p:nvSpPr>
            <p:cNvPr id="5" name="Right Arrow 4"/>
            <p:cNvSpPr/>
            <p:nvPr/>
          </p:nvSpPr>
          <p:spPr>
            <a:xfrm>
              <a:off x="337994" y="4436742"/>
              <a:ext cx="489590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00717" name="TextBox 10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258888" y="2852738"/>
            <a:ext cx="1152525" cy="215900"/>
          </a:xfrm>
          <a:prstGeom prst="rect">
            <a:avLst/>
          </a:prstGeom>
          <a:noFill/>
          <a:ln w="317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  <p:grpSp>
        <p:nvGrpSpPr>
          <p:cNvPr id="200713" name="Group 13"/>
          <p:cNvGrpSpPr>
            <a:grpSpLocks/>
          </p:cNvGrpSpPr>
          <p:nvPr/>
        </p:nvGrpSpPr>
        <p:grpSpPr bwMode="auto">
          <a:xfrm>
            <a:off x="7539038" y="3676650"/>
            <a:ext cx="1497012" cy="368300"/>
            <a:chOff x="6732240" y="1827032"/>
            <a:chExt cx="748658" cy="369332"/>
          </a:xfrm>
        </p:grpSpPr>
        <p:sp>
          <p:nvSpPr>
            <p:cNvPr id="15" name="Right Arrow 14"/>
            <p:cNvSpPr/>
            <p:nvPr/>
          </p:nvSpPr>
          <p:spPr>
            <a:xfrm rot="10800000">
              <a:off x="6732240" y="1890710"/>
              <a:ext cx="626396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00715" name="TextBox 15"/>
            <p:cNvSpPr txBox="1">
              <a:spLocks noChangeArrowheads="1"/>
            </p:cNvSpPr>
            <p:nvPr/>
          </p:nvSpPr>
          <p:spPr bwMode="auto">
            <a:xfrm>
              <a:off x="7358597" y="1827032"/>
              <a:ext cx="122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3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613" y="2305050"/>
            <a:ext cx="7950200" cy="446881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731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Producing Batch reports – ‘Summary’ </a:t>
            </a:r>
            <a:r>
              <a:rPr lang="en-GB" dirty="0" smtClean="0"/>
              <a:t>PDF</a:t>
            </a:r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1635125"/>
            <a:ext cx="5688012" cy="546576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79613" y="1835150"/>
            <a:ext cx="1871662" cy="51435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24388" y="2349500"/>
            <a:ext cx="2655887" cy="115093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24388" y="3573463"/>
            <a:ext cx="2662237" cy="32639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  <p:sp>
        <p:nvSpPr>
          <p:cNvPr id="202759" name="TextBox 6"/>
          <p:cNvSpPr txBox="1">
            <a:spLocks noChangeArrowheads="1"/>
          </p:cNvSpPr>
          <p:nvPr/>
        </p:nvSpPr>
        <p:spPr bwMode="auto">
          <a:xfrm>
            <a:off x="34925" y="2924175"/>
            <a:ext cx="1657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00"/>
                </a:solidFill>
              </a:rPr>
              <a:t>Batch Report – Summary Page</a:t>
            </a:r>
          </a:p>
        </p:txBody>
      </p:sp>
      <p:grpSp>
        <p:nvGrpSpPr>
          <p:cNvPr id="202760" name="Group 12"/>
          <p:cNvGrpSpPr>
            <a:grpSpLocks/>
          </p:cNvGrpSpPr>
          <p:nvPr/>
        </p:nvGrpSpPr>
        <p:grpSpPr bwMode="auto">
          <a:xfrm>
            <a:off x="1258888" y="1908175"/>
            <a:ext cx="720725" cy="368300"/>
            <a:chOff x="107504" y="2708920"/>
            <a:chExt cx="720080" cy="369332"/>
          </a:xfrm>
        </p:grpSpPr>
        <p:sp>
          <p:nvSpPr>
            <p:cNvPr id="16" name="Right Arrow 15"/>
            <p:cNvSpPr/>
            <p:nvPr/>
          </p:nvSpPr>
          <p:spPr>
            <a:xfrm>
              <a:off x="339072" y="2780558"/>
              <a:ext cx="488512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02768" name="TextBox 18"/>
            <p:cNvSpPr txBox="1">
              <a:spLocks noChangeArrowheads="1"/>
            </p:cNvSpPr>
            <p:nvPr/>
          </p:nvSpPr>
          <p:spPr bwMode="auto">
            <a:xfrm>
              <a:off x="107504" y="2708920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02761" name="Group 19"/>
          <p:cNvGrpSpPr>
            <a:grpSpLocks/>
          </p:cNvGrpSpPr>
          <p:nvPr/>
        </p:nvGrpSpPr>
        <p:grpSpPr bwMode="auto">
          <a:xfrm>
            <a:off x="7307263" y="2740025"/>
            <a:ext cx="749300" cy="369888"/>
            <a:chOff x="6732240" y="1827032"/>
            <a:chExt cx="748658" cy="369332"/>
          </a:xfrm>
        </p:grpSpPr>
        <p:sp>
          <p:nvSpPr>
            <p:cNvPr id="21" name="Right Arrow 20"/>
            <p:cNvSpPr/>
            <p:nvPr/>
          </p:nvSpPr>
          <p:spPr>
            <a:xfrm rot="10800000">
              <a:off x="6732240" y="1890437"/>
              <a:ext cx="488531" cy="2425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02766" name="TextBox 21"/>
            <p:cNvSpPr txBox="1">
              <a:spLocks noChangeArrowheads="1"/>
            </p:cNvSpPr>
            <p:nvPr/>
          </p:nvSpPr>
          <p:spPr bwMode="auto">
            <a:xfrm>
              <a:off x="7236296" y="1827032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02762" name="Group 22"/>
          <p:cNvGrpSpPr>
            <a:grpSpLocks/>
          </p:cNvGrpSpPr>
          <p:nvPr/>
        </p:nvGrpSpPr>
        <p:grpSpPr bwMode="auto">
          <a:xfrm>
            <a:off x="7307263" y="4183063"/>
            <a:ext cx="749300" cy="369887"/>
            <a:chOff x="6732240" y="1827032"/>
            <a:chExt cx="748658" cy="369332"/>
          </a:xfrm>
        </p:grpSpPr>
        <p:sp>
          <p:nvSpPr>
            <p:cNvPr id="24" name="Right Arrow 23"/>
            <p:cNvSpPr/>
            <p:nvPr/>
          </p:nvSpPr>
          <p:spPr>
            <a:xfrm rot="10800000">
              <a:off x="6732240" y="1890437"/>
              <a:ext cx="488531" cy="2425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02764" name="TextBox 24"/>
            <p:cNvSpPr txBox="1">
              <a:spLocks noChangeArrowheads="1"/>
            </p:cNvSpPr>
            <p:nvPr/>
          </p:nvSpPr>
          <p:spPr bwMode="auto">
            <a:xfrm>
              <a:off x="7236296" y="1827032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3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 smtClean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Adding Notes 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To Batch Reports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Select Batch – Notes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163" y="2420938"/>
            <a:ext cx="8464550" cy="475297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4805" name="Group 7"/>
          <p:cNvGrpSpPr>
            <a:grpSpLocks/>
          </p:cNvGrpSpPr>
          <p:nvPr/>
        </p:nvGrpSpPr>
        <p:grpSpPr bwMode="auto">
          <a:xfrm>
            <a:off x="0" y="4067175"/>
            <a:ext cx="720725" cy="369888"/>
            <a:chOff x="107504" y="2708920"/>
            <a:chExt cx="720080" cy="369332"/>
          </a:xfrm>
        </p:grpSpPr>
        <p:sp>
          <p:nvSpPr>
            <p:cNvPr id="9" name="Right Arrow 8"/>
            <p:cNvSpPr/>
            <p:nvPr/>
          </p:nvSpPr>
          <p:spPr>
            <a:xfrm>
              <a:off x="339072" y="2780251"/>
              <a:ext cx="488512" cy="2425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04814" name="TextBox 9"/>
            <p:cNvSpPr txBox="1">
              <a:spLocks noChangeArrowheads="1"/>
            </p:cNvSpPr>
            <p:nvPr/>
          </p:nvSpPr>
          <p:spPr bwMode="auto">
            <a:xfrm>
              <a:off x="107504" y="2708920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04806" name="Group 10"/>
          <p:cNvGrpSpPr>
            <a:grpSpLocks/>
          </p:cNvGrpSpPr>
          <p:nvPr/>
        </p:nvGrpSpPr>
        <p:grpSpPr bwMode="auto">
          <a:xfrm>
            <a:off x="0" y="5013325"/>
            <a:ext cx="4140200" cy="369888"/>
            <a:chOff x="107504" y="2708920"/>
            <a:chExt cx="720081" cy="369332"/>
          </a:xfrm>
        </p:grpSpPr>
        <p:sp>
          <p:nvSpPr>
            <p:cNvPr id="12" name="Right Arrow 11"/>
            <p:cNvSpPr/>
            <p:nvPr/>
          </p:nvSpPr>
          <p:spPr>
            <a:xfrm>
              <a:off x="147539" y="2780251"/>
              <a:ext cx="680046" cy="2980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04812" name="TextBox 12"/>
            <p:cNvSpPr txBox="1">
              <a:spLocks noChangeArrowheads="1"/>
            </p:cNvSpPr>
            <p:nvPr/>
          </p:nvSpPr>
          <p:spPr bwMode="auto">
            <a:xfrm>
              <a:off x="107504" y="2708920"/>
              <a:ext cx="425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04807" name="Group 14"/>
          <p:cNvGrpSpPr>
            <a:grpSpLocks/>
          </p:cNvGrpSpPr>
          <p:nvPr/>
        </p:nvGrpSpPr>
        <p:grpSpPr bwMode="auto">
          <a:xfrm>
            <a:off x="0" y="5580063"/>
            <a:ext cx="2411413" cy="369887"/>
            <a:chOff x="107504" y="2708920"/>
            <a:chExt cx="720080" cy="369332"/>
          </a:xfrm>
        </p:grpSpPr>
        <p:sp>
          <p:nvSpPr>
            <p:cNvPr id="16" name="Right Arrow 15"/>
            <p:cNvSpPr/>
            <p:nvPr/>
          </p:nvSpPr>
          <p:spPr>
            <a:xfrm>
              <a:off x="180507" y="2780250"/>
              <a:ext cx="647077" cy="2425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04810" name="TextBox 16"/>
            <p:cNvSpPr txBox="1">
              <a:spLocks noChangeArrowheads="1"/>
            </p:cNvSpPr>
            <p:nvPr/>
          </p:nvSpPr>
          <p:spPr bwMode="auto">
            <a:xfrm>
              <a:off x="107504" y="2708920"/>
              <a:ext cx="687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3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411413" y="5383213"/>
            <a:ext cx="3097212" cy="5969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763" y="2416175"/>
            <a:ext cx="8462962" cy="4757738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27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Producing Batch reports – Additional pages</a:t>
            </a:r>
          </a:p>
        </p:txBody>
      </p:sp>
      <p:grpSp>
        <p:nvGrpSpPr>
          <p:cNvPr id="205829" name="Group 4"/>
          <p:cNvGrpSpPr>
            <a:grpSpLocks/>
          </p:cNvGrpSpPr>
          <p:nvPr/>
        </p:nvGrpSpPr>
        <p:grpSpPr bwMode="auto">
          <a:xfrm>
            <a:off x="0" y="4067175"/>
            <a:ext cx="720725" cy="369888"/>
            <a:chOff x="107504" y="2708920"/>
            <a:chExt cx="720080" cy="369332"/>
          </a:xfrm>
        </p:grpSpPr>
        <p:sp>
          <p:nvSpPr>
            <p:cNvPr id="6" name="Right Arrow 5"/>
            <p:cNvSpPr/>
            <p:nvPr/>
          </p:nvSpPr>
          <p:spPr>
            <a:xfrm>
              <a:off x="370793" y="2780251"/>
              <a:ext cx="456791" cy="2425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05837" name="TextBox 6"/>
            <p:cNvSpPr txBox="1">
              <a:spLocks noChangeArrowheads="1"/>
            </p:cNvSpPr>
            <p:nvPr/>
          </p:nvSpPr>
          <p:spPr bwMode="auto">
            <a:xfrm>
              <a:off x="107504" y="2708920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05830" name="Group 7"/>
          <p:cNvGrpSpPr>
            <a:grpSpLocks/>
          </p:cNvGrpSpPr>
          <p:nvPr/>
        </p:nvGrpSpPr>
        <p:grpSpPr bwMode="auto">
          <a:xfrm>
            <a:off x="0" y="4508500"/>
            <a:ext cx="2411413" cy="369888"/>
            <a:chOff x="107504" y="2708920"/>
            <a:chExt cx="720080" cy="369332"/>
          </a:xfrm>
        </p:grpSpPr>
        <p:sp>
          <p:nvSpPr>
            <p:cNvPr id="9" name="Right Arrow 8"/>
            <p:cNvSpPr/>
            <p:nvPr/>
          </p:nvSpPr>
          <p:spPr>
            <a:xfrm>
              <a:off x="195677" y="2780251"/>
              <a:ext cx="631907" cy="2425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05835" name="TextBox 9"/>
            <p:cNvSpPr txBox="1">
              <a:spLocks noChangeArrowheads="1"/>
            </p:cNvSpPr>
            <p:nvPr/>
          </p:nvSpPr>
          <p:spPr bwMode="auto">
            <a:xfrm>
              <a:off x="107504" y="2708920"/>
              <a:ext cx="7716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05831" name="Group 10"/>
          <p:cNvGrpSpPr>
            <a:grpSpLocks/>
          </p:cNvGrpSpPr>
          <p:nvPr/>
        </p:nvGrpSpPr>
        <p:grpSpPr bwMode="auto">
          <a:xfrm>
            <a:off x="0" y="2924175"/>
            <a:ext cx="1763713" cy="369888"/>
            <a:chOff x="151565" y="2708920"/>
            <a:chExt cx="676019" cy="369332"/>
          </a:xfrm>
        </p:grpSpPr>
        <p:sp>
          <p:nvSpPr>
            <p:cNvPr id="12" name="Right Arrow 11"/>
            <p:cNvSpPr/>
            <p:nvPr/>
          </p:nvSpPr>
          <p:spPr>
            <a:xfrm>
              <a:off x="262308" y="2780251"/>
              <a:ext cx="565276" cy="2425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05833" name="TextBox 12"/>
            <p:cNvSpPr txBox="1">
              <a:spLocks noChangeArrowheads="1"/>
            </p:cNvSpPr>
            <p:nvPr/>
          </p:nvSpPr>
          <p:spPr bwMode="auto">
            <a:xfrm>
              <a:off x="151565" y="2708920"/>
              <a:ext cx="1108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475" y="2414588"/>
            <a:ext cx="8464550" cy="475932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851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800" dirty="0" smtClean="0"/>
              <a:t>Batch Summary page, Batch Photo, Batch readings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Batch Summary Page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2362200"/>
            <a:ext cx="3079750" cy="4344988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Batch Photographs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2362200"/>
            <a:ext cx="3079750" cy="4344988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2924175"/>
            <a:ext cx="3092450" cy="435927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44035" name="Text Box 6"/>
          <p:cNvSpPr txBox="1">
            <a:spLocks noChangeArrowheads="1"/>
          </p:cNvSpPr>
          <p:nvPr/>
        </p:nvSpPr>
        <p:spPr bwMode="auto">
          <a:xfrm rot="-5400000">
            <a:off x="-98425" y="3233738"/>
            <a:ext cx="36718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sz="1800"/>
              <a:t>Increasing peak to valley profile</a:t>
            </a:r>
          </a:p>
        </p:txBody>
      </p:sp>
      <p:pic>
        <p:nvPicPr>
          <p:cNvPr id="4403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341438"/>
            <a:ext cx="4667250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4037" name="Straight Arrow Connector 2"/>
          <p:cNvCxnSpPr>
            <a:cxnSpLocks noChangeShapeType="1"/>
          </p:cNvCxnSpPr>
          <p:nvPr/>
        </p:nvCxnSpPr>
        <p:spPr bwMode="auto">
          <a:xfrm flipV="1">
            <a:off x="2195513" y="1700213"/>
            <a:ext cx="0" cy="35544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Batch Readings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2362200"/>
            <a:ext cx="3079750" cy="4344988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2924175"/>
            <a:ext cx="3092450" cy="435927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1563" y="3644900"/>
            <a:ext cx="3090862" cy="440690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7200" dirty="0" smtClean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Project Reports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Folder reports – all batches included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2398713"/>
            <a:ext cx="7913687" cy="4446587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1973" name="Group 12"/>
          <p:cNvGrpSpPr>
            <a:grpSpLocks/>
          </p:cNvGrpSpPr>
          <p:nvPr/>
        </p:nvGrpSpPr>
        <p:grpSpPr bwMode="auto">
          <a:xfrm>
            <a:off x="352425" y="3573463"/>
            <a:ext cx="719138" cy="368300"/>
            <a:chOff x="107504" y="4365104"/>
            <a:chExt cx="720080" cy="369332"/>
          </a:xfrm>
        </p:grpSpPr>
        <p:sp>
          <p:nvSpPr>
            <p:cNvPr id="14" name="Right Arrow 13"/>
            <p:cNvSpPr/>
            <p:nvPr/>
          </p:nvSpPr>
          <p:spPr>
            <a:xfrm>
              <a:off x="337994" y="4436741"/>
              <a:ext cx="489590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11979" name="TextBox 14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11974" name="Group 15"/>
          <p:cNvGrpSpPr>
            <a:grpSpLocks/>
          </p:cNvGrpSpPr>
          <p:nvPr/>
        </p:nvGrpSpPr>
        <p:grpSpPr bwMode="auto">
          <a:xfrm>
            <a:off x="7197725" y="4235450"/>
            <a:ext cx="787400" cy="369888"/>
            <a:chOff x="7744741" y="3491716"/>
            <a:chExt cx="787699" cy="369332"/>
          </a:xfrm>
        </p:grpSpPr>
        <p:sp>
          <p:nvSpPr>
            <p:cNvPr id="17" name="Right Arrow 16"/>
            <p:cNvSpPr/>
            <p:nvPr/>
          </p:nvSpPr>
          <p:spPr>
            <a:xfrm rot="10470857">
              <a:off x="7744741" y="3596334"/>
              <a:ext cx="489136" cy="2425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11977" name="TextBox 17"/>
            <p:cNvSpPr txBox="1">
              <a:spLocks noChangeArrowheads="1"/>
            </p:cNvSpPr>
            <p:nvPr/>
          </p:nvSpPr>
          <p:spPr bwMode="auto">
            <a:xfrm>
              <a:off x="8287838" y="3491716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187450" y="3716338"/>
            <a:ext cx="1223963" cy="45561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63" y="2430463"/>
            <a:ext cx="7885112" cy="4427537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2995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Project reports – all folders/batches included</a:t>
            </a:r>
          </a:p>
        </p:txBody>
      </p:sp>
      <p:grpSp>
        <p:nvGrpSpPr>
          <p:cNvPr id="212997" name="Group 15"/>
          <p:cNvGrpSpPr>
            <a:grpSpLocks/>
          </p:cNvGrpSpPr>
          <p:nvPr/>
        </p:nvGrpSpPr>
        <p:grpSpPr bwMode="auto">
          <a:xfrm>
            <a:off x="8032750" y="4427538"/>
            <a:ext cx="787400" cy="369887"/>
            <a:chOff x="7744741" y="3491716"/>
            <a:chExt cx="787699" cy="369332"/>
          </a:xfrm>
        </p:grpSpPr>
        <p:sp>
          <p:nvSpPr>
            <p:cNvPr id="17" name="Right Arrow 16"/>
            <p:cNvSpPr/>
            <p:nvPr/>
          </p:nvSpPr>
          <p:spPr>
            <a:xfrm rot="10470857">
              <a:off x="7744741" y="3596334"/>
              <a:ext cx="489136" cy="2425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13000" name="TextBox 17"/>
            <p:cNvSpPr txBox="1">
              <a:spLocks noChangeArrowheads="1"/>
            </p:cNvSpPr>
            <p:nvPr/>
          </p:nvSpPr>
          <p:spPr bwMode="auto">
            <a:xfrm>
              <a:off x="8287838" y="3491716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187450" y="3644900"/>
            <a:ext cx="1223963" cy="16557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Emailing Reports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Producing  Reports – via email</a:t>
            </a:r>
          </a:p>
        </p:txBody>
      </p:sp>
      <p:sp>
        <p:nvSpPr>
          <p:cNvPr id="215044" name="TextBox 14"/>
          <p:cNvSpPr txBox="1">
            <a:spLocks noChangeArrowheads="1"/>
          </p:cNvSpPr>
          <p:nvPr/>
        </p:nvSpPr>
        <p:spPr bwMode="auto">
          <a:xfrm>
            <a:off x="352425" y="3573463"/>
            <a:ext cx="244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 b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87450" y="3644900"/>
            <a:ext cx="1223963" cy="16557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  <p:pic>
        <p:nvPicPr>
          <p:cNvPr id="2150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430463"/>
            <a:ext cx="8242300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5047" name="Group 6"/>
          <p:cNvGrpSpPr>
            <a:grpSpLocks/>
          </p:cNvGrpSpPr>
          <p:nvPr/>
        </p:nvGrpSpPr>
        <p:grpSpPr bwMode="auto">
          <a:xfrm>
            <a:off x="368300" y="2962275"/>
            <a:ext cx="2043113" cy="368300"/>
            <a:chOff x="107504" y="4401644"/>
            <a:chExt cx="720080" cy="369332"/>
          </a:xfrm>
        </p:grpSpPr>
        <p:sp>
          <p:nvSpPr>
            <p:cNvPr id="8" name="Right Arrow 7"/>
            <p:cNvSpPr/>
            <p:nvPr/>
          </p:nvSpPr>
          <p:spPr>
            <a:xfrm>
              <a:off x="233952" y="4436667"/>
              <a:ext cx="593632" cy="29769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15055" name="TextBox 8"/>
            <p:cNvSpPr txBox="1">
              <a:spLocks noChangeArrowheads="1"/>
            </p:cNvSpPr>
            <p:nvPr/>
          </p:nvSpPr>
          <p:spPr bwMode="auto">
            <a:xfrm>
              <a:off x="107504" y="4401644"/>
              <a:ext cx="1263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15048" name="Group 9"/>
          <p:cNvGrpSpPr>
            <a:grpSpLocks/>
          </p:cNvGrpSpPr>
          <p:nvPr/>
        </p:nvGrpSpPr>
        <p:grpSpPr bwMode="auto">
          <a:xfrm>
            <a:off x="482600" y="4325938"/>
            <a:ext cx="3441700" cy="368300"/>
            <a:chOff x="107504" y="4365104"/>
            <a:chExt cx="720080" cy="369332"/>
          </a:xfrm>
        </p:grpSpPr>
        <p:sp>
          <p:nvSpPr>
            <p:cNvPr id="11" name="Right Arrow 10"/>
            <p:cNvSpPr/>
            <p:nvPr/>
          </p:nvSpPr>
          <p:spPr>
            <a:xfrm>
              <a:off x="158654" y="4436741"/>
              <a:ext cx="668930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15053" name="TextBox 11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511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15049" name="Group 12"/>
          <p:cNvGrpSpPr>
            <a:grpSpLocks/>
          </p:cNvGrpSpPr>
          <p:nvPr/>
        </p:nvGrpSpPr>
        <p:grpSpPr bwMode="auto">
          <a:xfrm>
            <a:off x="482600" y="6502400"/>
            <a:ext cx="6753225" cy="369888"/>
            <a:chOff x="107504" y="4423420"/>
            <a:chExt cx="720080" cy="369332"/>
          </a:xfrm>
        </p:grpSpPr>
        <p:sp>
          <p:nvSpPr>
            <p:cNvPr id="14" name="Right Arrow 13"/>
            <p:cNvSpPr/>
            <p:nvPr/>
          </p:nvSpPr>
          <p:spPr>
            <a:xfrm>
              <a:off x="133572" y="4437687"/>
              <a:ext cx="694012" cy="34079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15051" name="TextBox 15"/>
            <p:cNvSpPr txBox="1">
              <a:spLocks noChangeArrowheads="1"/>
            </p:cNvSpPr>
            <p:nvPr/>
          </p:nvSpPr>
          <p:spPr bwMode="auto">
            <a:xfrm>
              <a:off x="107504" y="4423420"/>
              <a:ext cx="260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3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Producing  Reports – via email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87450" y="3644900"/>
            <a:ext cx="1223963" cy="16557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  <p:pic>
        <p:nvPicPr>
          <p:cNvPr id="2160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430463"/>
            <a:ext cx="8242300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5550" y="2606675"/>
            <a:ext cx="8242300" cy="463867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6071" name="Group 6"/>
          <p:cNvGrpSpPr>
            <a:grpSpLocks/>
          </p:cNvGrpSpPr>
          <p:nvPr/>
        </p:nvGrpSpPr>
        <p:grpSpPr bwMode="auto">
          <a:xfrm>
            <a:off x="368300" y="4283075"/>
            <a:ext cx="3698875" cy="369888"/>
            <a:chOff x="107504" y="4401644"/>
            <a:chExt cx="720080" cy="369332"/>
          </a:xfrm>
        </p:grpSpPr>
        <p:sp>
          <p:nvSpPr>
            <p:cNvPr id="8" name="Right Arrow 7"/>
            <p:cNvSpPr/>
            <p:nvPr/>
          </p:nvSpPr>
          <p:spPr>
            <a:xfrm>
              <a:off x="170550" y="4436517"/>
              <a:ext cx="657034" cy="2980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16079" name="TextBox 8"/>
            <p:cNvSpPr txBox="1">
              <a:spLocks noChangeArrowheads="1"/>
            </p:cNvSpPr>
            <p:nvPr/>
          </p:nvSpPr>
          <p:spPr bwMode="auto">
            <a:xfrm>
              <a:off x="107504" y="4401644"/>
              <a:ext cx="631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16072" name="Group 9"/>
          <p:cNvGrpSpPr>
            <a:grpSpLocks/>
          </p:cNvGrpSpPr>
          <p:nvPr/>
        </p:nvGrpSpPr>
        <p:grpSpPr bwMode="auto">
          <a:xfrm>
            <a:off x="395288" y="4859338"/>
            <a:ext cx="3700462" cy="369887"/>
            <a:chOff x="107504" y="4401644"/>
            <a:chExt cx="720080" cy="369332"/>
          </a:xfrm>
        </p:grpSpPr>
        <p:sp>
          <p:nvSpPr>
            <p:cNvPr id="11" name="Right Arrow 10"/>
            <p:cNvSpPr/>
            <p:nvPr/>
          </p:nvSpPr>
          <p:spPr>
            <a:xfrm>
              <a:off x="170831" y="4436517"/>
              <a:ext cx="656753" cy="2980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16077" name="TextBox 11"/>
            <p:cNvSpPr txBox="1">
              <a:spLocks noChangeArrowheads="1"/>
            </p:cNvSpPr>
            <p:nvPr/>
          </p:nvSpPr>
          <p:spPr bwMode="auto">
            <a:xfrm>
              <a:off x="107504" y="4401644"/>
              <a:ext cx="578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16073" name="Group 15"/>
          <p:cNvGrpSpPr>
            <a:grpSpLocks/>
          </p:cNvGrpSpPr>
          <p:nvPr/>
        </p:nvGrpSpPr>
        <p:grpSpPr bwMode="auto">
          <a:xfrm>
            <a:off x="368300" y="5175250"/>
            <a:ext cx="2995613" cy="368300"/>
            <a:chOff x="101088" y="3893711"/>
            <a:chExt cx="696792" cy="369332"/>
          </a:xfrm>
        </p:grpSpPr>
        <p:sp>
          <p:nvSpPr>
            <p:cNvPr id="17" name="Right Arrow 16"/>
            <p:cNvSpPr/>
            <p:nvPr/>
          </p:nvSpPr>
          <p:spPr>
            <a:xfrm>
              <a:off x="183064" y="3947837"/>
              <a:ext cx="614816" cy="29769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16075" name="TextBox 17"/>
            <p:cNvSpPr txBox="1">
              <a:spLocks noChangeArrowheads="1"/>
            </p:cNvSpPr>
            <p:nvPr/>
          </p:nvSpPr>
          <p:spPr bwMode="auto">
            <a:xfrm>
              <a:off x="101088" y="3893711"/>
              <a:ext cx="819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3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Live Data Input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Collect Batches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(Image)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18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“Collect” reports use photos/images with the measurement points highlighted on the image to tell the user where to take measurements</a:t>
            </a:r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sz="16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Requires live data input using USB or Bluetooth®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Design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Collect Batches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7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81075"/>
            <a:ext cx="8785225" cy="48863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b="1" smtClean="0"/>
              <a:t>How can it be measured?</a:t>
            </a:r>
          </a:p>
          <a:p>
            <a:pPr eaLnBrk="1" hangingPunct="1">
              <a:buFontTx/>
              <a:buNone/>
            </a:pPr>
            <a:endParaRPr lang="en-GB" altLang="en-US" b="1" smtClean="0"/>
          </a:p>
          <a:p>
            <a:pPr lvl="1" eaLnBrk="1" hangingPunct="1"/>
            <a:r>
              <a:rPr lang="en-GB" altLang="en-US" sz="1800" smtClean="0"/>
              <a:t>Comparators	</a:t>
            </a:r>
          </a:p>
          <a:p>
            <a:pPr lvl="2" eaLnBrk="1" hangingPunct="1"/>
            <a:r>
              <a:rPr lang="en-GB" altLang="en-US" sz="1600" smtClean="0"/>
              <a:t>Quick way to characterise surface profile</a:t>
            </a:r>
          </a:p>
          <a:p>
            <a:pPr lvl="2" eaLnBrk="1" hangingPunct="1"/>
            <a:r>
              <a:rPr lang="en-GB" altLang="en-US" sz="1600" smtClean="0"/>
              <a:t>Potentially inaccurate, subjective</a:t>
            </a:r>
          </a:p>
          <a:p>
            <a:pPr lvl="1" eaLnBrk="1" hangingPunct="1"/>
            <a:endParaRPr lang="en-GB" altLang="en-US" sz="1800" smtClean="0"/>
          </a:p>
          <a:p>
            <a:pPr lvl="1" eaLnBrk="1" hangingPunct="1"/>
            <a:r>
              <a:rPr lang="en-GB" altLang="en-US" sz="1800" smtClean="0"/>
              <a:t>Replica Tape</a:t>
            </a:r>
          </a:p>
          <a:p>
            <a:pPr lvl="2" eaLnBrk="1" hangingPunct="1"/>
            <a:r>
              <a:rPr lang="en-GB" altLang="en-US" sz="1600" smtClean="0"/>
              <a:t>Widely used established method</a:t>
            </a:r>
          </a:p>
          <a:p>
            <a:pPr lvl="2" eaLnBrk="1" hangingPunct="1"/>
            <a:r>
              <a:rPr lang="en-GB" altLang="en-US" sz="1600" smtClean="0"/>
              <a:t>Different grades required for different profiles</a:t>
            </a:r>
          </a:p>
          <a:p>
            <a:pPr lvl="2" eaLnBrk="1" hangingPunct="1"/>
            <a:r>
              <a:rPr lang="en-GB" altLang="en-US" sz="1600" smtClean="0"/>
              <a:t>Time consuming</a:t>
            </a:r>
          </a:p>
          <a:p>
            <a:pPr lvl="1" eaLnBrk="1" hangingPunct="1"/>
            <a:endParaRPr lang="en-GB" altLang="en-US" sz="1800" smtClean="0"/>
          </a:p>
          <a:p>
            <a:pPr lvl="1" eaLnBrk="1" hangingPunct="1"/>
            <a:r>
              <a:rPr lang="en-GB" altLang="en-US" sz="1800" smtClean="0"/>
              <a:t>Surface profile gauges (Needle gauges)</a:t>
            </a:r>
          </a:p>
          <a:p>
            <a:pPr lvl="2" eaLnBrk="1" hangingPunct="1"/>
            <a:r>
              <a:rPr lang="en-GB" altLang="en-US" sz="1600" smtClean="0"/>
              <a:t>Fast, accurate method </a:t>
            </a:r>
          </a:p>
          <a:p>
            <a:pPr lvl="2" eaLnBrk="1" hangingPunct="1"/>
            <a:r>
              <a:rPr lang="en-GB" altLang="en-US" sz="1600" smtClean="0"/>
              <a:t>Generates paper, results normally recorded manually</a:t>
            </a:r>
          </a:p>
        </p:txBody>
      </p:sp>
      <p:pic>
        <p:nvPicPr>
          <p:cNvPr id="45060" name="Picture 4" descr="125 Grit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341438"/>
            <a:ext cx="2016125" cy="144621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 descr="testex 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41663"/>
            <a:ext cx="2593975" cy="95726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123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292600"/>
            <a:ext cx="1160463" cy="162242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/>
              <a:t>Design Collect – Select ‘New’ opens design wizard</a:t>
            </a:r>
            <a:endParaRPr lang="en-GB" sz="2800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sz="16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276475"/>
            <a:ext cx="8208962" cy="461962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2413000"/>
            <a:ext cx="8208962" cy="461645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0166" name="Group 4"/>
          <p:cNvGrpSpPr>
            <a:grpSpLocks/>
          </p:cNvGrpSpPr>
          <p:nvPr/>
        </p:nvGrpSpPr>
        <p:grpSpPr bwMode="auto">
          <a:xfrm>
            <a:off x="-107950" y="2565400"/>
            <a:ext cx="6048375" cy="368300"/>
            <a:chOff x="102968" y="4365104"/>
            <a:chExt cx="724616" cy="369332"/>
          </a:xfrm>
        </p:grpSpPr>
        <p:sp>
          <p:nvSpPr>
            <p:cNvPr id="6" name="Right Arrow 5"/>
            <p:cNvSpPr/>
            <p:nvPr/>
          </p:nvSpPr>
          <p:spPr>
            <a:xfrm>
              <a:off x="150325" y="4436742"/>
              <a:ext cx="677259" cy="29769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20174" name="TextBox 6"/>
            <p:cNvSpPr txBox="1">
              <a:spLocks noChangeArrowheads="1"/>
            </p:cNvSpPr>
            <p:nvPr/>
          </p:nvSpPr>
          <p:spPr bwMode="auto">
            <a:xfrm>
              <a:off x="102968" y="4365104"/>
              <a:ext cx="473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20167" name="Group 8"/>
          <p:cNvGrpSpPr>
            <a:grpSpLocks/>
          </p:cNvGrpSpPr>
          <p:nvPr/>
        </p:nvGrpSpPr>
        <p:grpSpPr bwMode="auto">
          <a:xfrm>
            <a:off x="0" y="3925888"/>
            <a:ext cx="2843213" cy="368300"/>
            <a:chOff x="107504" y="4365104"/>
            <a:chExt cx="720080" cy="369332"/>
          </a:xfrm>
        </p:grpSpPr>
        <p:sp>
          <p:nvSpPr>
            <p:cNvPr id="10" name="Right Arrow 9"/>
            <p:cNvSpPr/>
            <p:nvPr/>
          </p:nvSpPr>
          <p:spPr>
            <a:xfrm>
              <a:off x="189523" y="4436741"/>
              <a:ext cx="638061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20172" name="TextBox 10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819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20168" name="Group 11"/>
          <p:cNvGrpSpPr>
            <a:grpSpLocks/>
          </p:cNvGrpSpPr>
          <p:nvPr/>
        </p:nvGrpSpPr>
        <p:grpSpPr bwMode="auto">
          <a:xfrm>
            <a:off x="107950" y="2916238"/>
            <a:ext cx="827088" cy="368300"/>
            <a:chOff x="107504" y="4365104"/>
            <a:chExt cx="720080" cy="369332"/>
          </a:xfrm>
        </p:grpSpPr>
        <p:sp>
          <p:nvSpPr>
            <p:cNvPr id="13" name="Right Arrow 12"/>
            <p:cNvSpPr/>
            <p:nvPr/>
          </p:nvSpPr>
          <p:spPr>
            <a:xfrm>
              <a:off x="263683" y="4436741"/>
              <a:ext cx="563901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20170" name="TextBox 13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363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Design Collect – Select Report Type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sz="16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276475"/>
            <a:ext cx="8208962" cy="461962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2413000"/>
            <a:ext cx="8208962" cy="461645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613" y="2557463"/>
            <a:ext cx="8216900" cy="461645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1191" name="Group 4"/>
          <p:cNvGrpSpPr>
            <a:grpSpLocks/>
          </p:cNvGrpSpPr>
          <p:nvPr/>
        </p:nvGrpSpPr>
        <p:grpSpPr bwMode="auto">
          <a:xfrm>
            <a:off x="0" y="4076700"/>
            <a:ext cx="5435600" cy="369888"/>
            <a:chOff x="107504" y="4365104"/>
            <a:chExt cx="720080" cy="369332"/>
          </a:xfrm>
        </p:grpSpPr>
        <p:sp>
          <p:nvSpPr>
            <p:cNvPr id="6" name="Right Arrow 5"/>
            <p:cNvSpPr/>
            <p:nvPr/>
          </p:nvSpPr>
          <p:spPr>
            <a:xfrm>
              <a:off x="143887" y="4436435"/>
              <a:ext cx="683697" cy="2425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21193" name="TextBox 6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363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 b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Design Collect – Select Report Image from file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sz="16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276475"/>
            <a:ext cx="8208962" cy="461962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2413000"/>
            <a:ext cx="8208962" cy="461645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613" y="2557463"/>
            <a:ext cx="8216900" cy="461645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4425" y="2701925"/>
            <a:ext cx="8210550" cy="461486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2216" name="Group 10"/>
          <p:cNvGrpSpPr>
            <a:grpSpLocks/>
          </p:cNvGrpSpPr>
          <p:nvPr/>
        </p:nvGrpSpPr>
        <p:grpSpPr bwMode="auto">
          <a:xfrm>
            <a:off x="284163" y="3698875"/>
            <a:ext cx="2919412" cy="368300"/>
            <a:chOff x="107504" y="4365104"/>
            <a:chExt cx="720080" cy="369332"/>
          </a:xfrm>
        </p:grpSpPr>
        <p:sp>
          <p:nvSpPr>
            <p:cNvPr id="12" name="Right Arrow 11"/>
            <p:cNvSpPr/>
            <p:nvPr/>
          </p:nvSpPr>
          <p:spPr>
            <a:xfrm>
              <a:off x="170545" y="4436742"/>
              <a:ext cx="657039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22224" name="TextBox 12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363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22217" name="Group 13"/>
          <p:cNvGrpSpPr>
            <a:grpSpLocks/>
          </p:cNvGrpSpPr>
          <p:nvPr/>
        </p:nvGrpSpPr>
        <p:grpSpPr bwMode="auto">
          <a:xfrm>
            <a:off x="179388" y="4076700"/>
            <a:ext cx="6840537" cy="369888"/>
            <a:chOff x="107504" y="4365104"/>
            <a:chExt cx="720080" cy="369332"/>
          </a:xfrm>
        </p:grpSpPr>
        <p:sp>
          <p:nvSpPr>
            <p:cNvPr id="15" name="Right Arrow 14"/>
            <p:cNvSpPr/>
            <p:nvPr/>
          </p:nvSpPr>
          <p:spPr>
            <a:xfrm>
              <a:off x="145438" y="4436435"/>
              <a:ext cx="682146" cy="2980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22222" name="TextBox 15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363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22218" name="Group 16"/>
          <p:cNvGrpSpPr>
            <a:grpSpLocks/>
          </p:cNvGrpSpPr>
          <p:nvPr/>
        </p:nvGrpSpPr>
        <p:grpSpPr bwMode="auto">
          <a:xfrm>
            <a:off x="179388" y="5580063"/>
            <a:ext cx="5256212" cy="369887"/>
            <a:chOff x="107504" y="4365104"/>
            <a:chExt cx="720080" cy="369332"/>
          </a:xfrm>
        </p:grpSpPr>
        <p:sp>
          <p:nvSpPr>
            <p:cNvPr id="18" name="Right Arrow 17"/>
            <p:cNvSpPr/>
            <p:nvPr/>
          </p:nvSpPr>
          <p:spPr>
            <a:xfrm>
              <a:off x="154915" y="4436434"/>
              <a:ext cx="672669" cy="2425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22220" name="TextBox 18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473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Design Collect – Select the number of readings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sz="16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276475"/>
            <a:ext cx="8208962" cy="461962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2413000"/>
            <a:ext cx="8208962" cy="461645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613" y="2557463"/>
            <a:ext cx="8216900" cy="461645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4425" y="2706688"/>
            <a:ext cx="8210550" cy="461010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3240" name="Group 10"/>
          <p:cNvGrpSpPr>
            <a:grpSpLocks/>
          </p:cNvGrpSpPr>
          <p:nvPr/>
        </p:nvGrpSpPr>
        <p:grpSpPr bwMode="auto">
          <a:xfrm>
            <a:off x="0" y="4076700"/>
            <a:ext cx="6443663" cy="369888"/>
            <a:chOff x="107504" y="4365104"/>
            <a:chExt cx="720080" cy="369332"/>
          </a:xfrm>
        </p:grpSpPr>
        <p:sp>
          <p:nvSpPr>
            <p:cNvPr id="12" name="Right Arrow 11"/>
            <p:cNvSpPr/>
            <p:nvPr/>
          </p:nvSpPr>
          <p:spPr>
            <a:xfrm>
              <a:off x="159661" y="4436435"/>
              <a:ext cx="667923" cy="2425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23242" name="TextBox 12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522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Design Collect – Locate the points on the image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sz="16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276475"/>
            <a:ext cx="8208962" cy="461962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2413000"/>
            <a:ext cx="8208962" cy="461645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613" y="2557463"/>
            <a:ext cx="8216900" cy="461645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8075" y="2703513"/>
            <a:ext cx="8216900" cy="461327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4264" name="Group 10"/>
          <p:cNvGrpSpPr>
            <a:grpSpLocks/>
          </p:cNvGrpSpPr>
          <p:nvPr/>
        </p:nvGrpSpPr>
        <p:grpSpPr bwMode="auto">
          <a:xfrm>
            <a:off x="0" y="4022725"/>
            <a:ext cx="2987675" cy="368300"/>
            <a:chOff x="107504" y="4365104"/>
            <a:chExt cx="720080" cy="369332"/>
          </a:xfrm>
        </p:grpSpPr>
        <p:sp>
          <p:nvSpPr>
            <p:cNvPr id="12" name="Right Arrow 11"/>
            <p:cNvSpPr/>
            <p:nvPr/>
          </p:nvSpPr>
          <p:spPr>
            <a:xfrm>
              <a:off x="159922" y="4436742"/>
              <a:ext cx="667662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24269" name="TextBox 12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522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24265" name="Group 13"/>
          <p:cNvGrpSpPr>
            <a:grpSpLocks/>
          </p:cNvGrpSpPr>
          <p:nvPr/>
        </p:nvGrpSpPr>
        <p:grpSpPr bwMode="auto">
          <a:xfrm>
            <a:off x="-107950" y="4826000"/>
            <a:ext cx="5472113" cy="368300"/>
            <a:chOff x="107504" y="4365104"/>
            <a:chExt cx="720080" cy="369332"/>
          </a:xfrm>
        </p:grpSpPr>
        <p:sp>
          <p:nvSpPr>
            <p:cNvPr id="15" name="Right Arrow 14"/>
            <p:cNvSpPr/>
            <p:nvPr/>
          </p:nvSpPr>
          <p:spPr>
            <a:xfrm>
              <a:off x="150329" y="4436742"/>
              <a:ext cx="677255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24267" name="TextBox 15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568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Design Collect – Save the Collect Report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sz="16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276475"/>
            <a:ext cx="8208962" cy="461962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2413000"/>
            <a:ext cx="8208962" cy="461645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613" y="2557463"/>
            <a:ext cx="8216900" cy="461645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8075" y="2695575"/>
            <a:ext cx="8216900" cy="462121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5288" name="Group 10"/>
          <p:cNvGrpSpPr>
            <a:grpSpLocks/>
          </p:cNvGrpSpPr>
          <p:nvPr/>
        </p:nvGrpSpPr>
        <p:grpSpPr bwMode="auto">
          <a:xfrm>
            <a:off x="152400" y="4283075"/>
            <a:ext cx="1106488" cy="369888"/>
            <a:chOff x="107503" y="4365104"/>
            <a:chExt cx="720081" cy="369332"/>
          </a:xfrm>
        </p:grpSpPr>
        <p:sp>
          <p:nvSpPr>
            <p:cNvPr id="12" name="Right Arrow 11"/>
            <p:cNvSpPr/>
            <p:nvPr/>
          </p:nvSpPr>
          <p:spPr>
            <a:xfrm>
              <a:off x="248007" y="4436435"/>
              <a:ext cx="579577" cy="2980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25290" name="TextBox 12"/>
            <p:cNvSpPr txBox="1">
              <a:spLocks noChangeArrowheads="1"/>
            </p:cNvSpPr>
            <p:nvPr/>
          </p:nvSpPr>
          <p:spPr bwMode="auto">
            <a:xfrm>
              <a:off x="107503" y="4365104"/>
              <a:ext cx="1408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 b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Use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Collect Batches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(Image)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View: Project/Folder – Open new ‘</a:t>
            </a:r>
            <a:r>
              <a:rPr lang="en-GB" sz="2800" dirty="0" err="1" smtClean="0"/>
              <a:t>Turkcoat</a:t>
            </a:r>
            <a:r>
              <a:rPr lang="en-GB" sz="2800" dirty="0" smtClean="0"/>
              <a:t> 2013’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sz="1600" dirty="0" smtClean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349500"/>
            <a:ext cx="8243887" cy="4630738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Collect/Live Data – Connect gauge</a:t>
            </a:r>
            <a:endParaRPr lang="en-GB" sz="1800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sz="1600" dirty="0" smtClean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349500"/>
            <a:ext cx="8243887" cy="4630738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8063" y="2465388"/>
            <a:ext cx="8243887" cy="463550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8358" name="Group 5"/>
          <p:cNvGrpSpPr>
            <a:grpSpLocks/>
          </p:cNvGrpSpPr>
          <p:nvPr/>
        </p:nvGrpSpPr>
        <p:grpSpPr bwMode="auto">
          <a:xfrm>
            <a:off x="0" y="5084763"/>
            <a:ext cx="1476375" cy="369887"/>
            <a:chOff x="107504" y="4401108"/>
            <a:chExt cx="720080" cy="369332"/>
          </a:xfrm>
        </p:grpSpPr>
        <p:sp>
          <p:nvSpPr>
            <p:cNvPr id="7" name="Right Arrow 6"/>
            <p:cNvSpPr/>
            <p:nvPr/>
          </p:nvSpPr>
          <p:spPr>
            <a:xfrm>
              <a:off x="260037" y="4437565"/>
              <a:ext cx="567547" cy="2964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28363" name="TextBox 7"/>
            <p:cNvSpPr txBox="1">
              <a:spLocks noChangeArrowheads="1"/>
            </p:cNvSpPr>
            <p:nvPr/>
          </p:nvSpPr>
          <p:spPr bwMode="auto">
            <a:xfrm>
              <a:off x="107504" y="4401108"/>
              <a:ext cx="1525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28359" name="Group 11"/>
          <p:cNvGrpSpPr>
            <a:grpSpLocks/>
          </p:cNvGrpSpPr>
          <p:nvPr/>
        </p:nvGrpSpPr>
        <p:grpSpPr bwMode="auto">
          <a:xfrm>
            <a:off x="0" y="6165850"/>
            <a:ext cx="1476375" cy="368300"/>
            <a:chOff x="107504" y="4401108"/>
            <a:chExt cx="720080" cy="369332"/>
          </a:xfrm>
        </p:grpSpPr>
        <p:sp>
          <p:nvSpPr>
            <p:cNvPr id="13" name="Right Arrow 12"/>
            <p:cNvSpPr/>
            <p:nvPr/>
          </p:nvSpPr>
          <p:spPr>
            <a:xfrm>
              <a:off x="260037" y="4437723"/>
              <a:ext cx="567547" cy="2961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28361" name="TextBox 13"/>
            <p:cNvSpPr txBox="1">
              <a:spLocks noChangeArrowheads="1"/>
            </p:cNvSpPr>
            <p:nvPr/>
          </p:nvSpPr>
          <p:spPr bwMode="auto">
            <a:xfrm>
              <a:off x="107504" y="4401108"/>
              <a:ext cx="1525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Collect/Live Data – Select gauge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sz="1600" dirty="0" smtClean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349500"/>
            <a:ext cx="8243887" cy="4630738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8063" y="2465388"/>
            <a:ext cx="8243887" cy="463550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2525" y="2611438"/>
            <a:ext cx="8243888" cy="4633912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9383" name="Group 5"/>
          <p:cNvGrpSpPr>
            <a:grpSpLocks/>
          </p:cNvGrpSpPr>
          <p:nvPr/>
        </p:nvGrpSpPr>
        <p:grpSpPr bwMode="auto">
          <a:xfrm>
            <a:off x="155575" y="6308725"/>
            <a:ext cx="1476375" cy="369888"/>
            <a:chOff x="107504" y="4401108"/>
            <a:chExt cx="720080" cy="369332"/>
          </a:xfrm>
        </p:grpSpPr>
        <p:sp>
          <p:nvSpPr>
            <p:cNvPr id="7" name="Right Arrow 6"/>
            <p:cNvSpPr/>
            <p:nvPr/>
          </p:nvSpPr>
          <p:spPr>
            <a:xfrm>
              <a:off x="260037" y="4437566"/>
              <a:ext cx="567547" cy="2964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29388" name="TextBox 7"/>
            <p:cNvSpPr txBox="1">
              <a:spLocks noChangeArrowheads="1"/>
            </p:cNvSpPr>
            <p:nvPr/>
          </p:nvSpPr>
          <p:spPr bwMode="auto">
            <a:xfrm>
              <a:off x="107504" y="4401108"/>
              <a:ext cx="1525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29384" name="Group 11"/>
          <p:cNvGrpSpPr>
            <a:grpSpLocks/>
          </p:cNvGrpSpPr>
          <p:nvPr/>
        </p:nvGrpSpPr>
        <p:grpSpPr bwMode="auto">
          <a:xfrm>
            <a:off x="150813" y="3854450"/>
            <a:ext cx="2765425" cy="369888"/>
            <a:chOff x="107504" y="4401108"/>
            <a:chExt cx="720080" cy="369332"/>
          </a:xfrm>
        </p:grpSpPr>
        <p:sp>
          <p:nvSpPr>
            <p:cNvPr id="13" name="Right Arrow 12"/>
            <p:cNvSpPr/>
            <p:nvPr/>
          </p:nvSpPr>
          <p:spPr>
            <a:xfrm>
              <a:off x="190177" y="4437566"/>
              <a:ext cx="637407" cy="3328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29386" name="TextBox 13"/>
            <p:cNvSpPr txBox="1">
              <a:spLocks noChangeArrowheads="1"/>
            </p:cNvSpPr>
            <p:nvPr/>
          </p:nvSpPr>
          <p:spPr bwMode="auto">
            <a:xfrm>
              <a:off x="107504" y="4401108"/>
              <a:ext cx="828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</p:spPr>
        <p:txBody>
          <a:bodyPr/>
          <a:lstStyle/>
          <a:p>
            <a:pPr eaLnBrk="1" hangingPunct="1"/>
            <a:r>
              <a:rPr lang="en-US" altLang="en-US" smtClean="0"/>
              <a:t>Paperless QA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66725" y="1684338"/>
            <a:ext cx="83153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61950" indent="-3619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912813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GB" altLang="en-US" sz="2000"/>
          </a:p>
          <a:p>
            <a:pPr eaLnBrk="1" hangingPunct="1">
              <a:buFontTx/>
              <a:buNone/>
            </a:pPr>
            <a:endParaRPr lang="en-GB" altLang="en-US" sz="2000"/>
          </a:p>
          <a:p>
            <a:pPr eaLnBrk="1" hangingPunct="1">
              <a:buFontTx/>
              <a:buNone/>
            </a:pPr>
            <a:endParaRPr lang="en-GB" altLang="en-US" sz="2000">
              <a:latin typeface="Century Gothic" pitchFamily="34" charset="0"/>
            </a:endParaRPr>
          </a:p>
          <a:p>
            <a:pPr algn="ctr" eaLnBrk="1" hangingPunct="1">
              <a:buFontTx/>
              <a:buNone/>
            </a:pPr>
            <a:r>
              <a:rPr lang="en-GB" altLang="en-US" sz="3600">
                <a:latin typeface="Century Gothic" pitchFamily="34" charset="0"/>
              </a:rPr>
              <a:t>Introductions</a:t>
            </a:r>
          </a:p>
          <a:p>
            <a:pPr lvl="1" eaLnBrk="1" hangingPunct="1"/>
            <a:endParaRPr lang="en-US" altLang="en-US" sz="1800">
              <a:latin typeface="Century Gothic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n-US" sz="2000" b="0"/>
              <a:t>       </a:t>
            </a:r>
          </a:p>
          <a:p>
            <a:pPr eaLnBrk="1" hangingPunct="1">
              <a:buFontTx/>
              <a:buNone/>
            </a:pPr>
            <a:endParaRPr lang="en-US" altLang="en-US" sz="2000" b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9725"/>
            <a:ext cx="5372100" cy="3375025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endParaRPr lang="en-GB" altLang="en-US" sz="1200" smtClean="0"/>
          </a:p>
          <a:p>
            <a:pPr lvl="1" eaLnBrk="1" hangingPunct="1"/>
            <a:r>
              <a:rPr lang="en-GB" altLang="en-US" sz="1800" smtClean="0"/>
              <a:t>Digital surface profile gauge</a:t>
            </a:r>
          </a:p>
          <a:p>
            <a:pPr lvl="1" eaLnBrk="1" hangingPunct="1"/>
            <a:r>
              <a:rPr lang="en-GB" altLang="en-US" sz="1800" smtClean="0"/>
              <a:t>Available as standard and top models</a:t>
            </a:r>
          </a:p>
          <a:p>
            <a:pPr lvl="1" eaLnBrk="1" hangingPunct="1"/>
            <a:r>
              <a:rPr lang="en-GB" altLang="en-US" sz="1800" smtClean="0"/>
              <a:t>Standard and top models both come with statistics</a:t>
            </a:r>
          </a:p>
          <a:p>
            <a:pPr lvl="1" eaLnBrk="1" hangingPunct="1"/>
            <a:r>
              <a:rPr lang="en-GB" altLang="en-US" sz="1800" smtClean="0"/>
              <a:t>Top model stores data</a:t>
            </a:r>
          </a:p>
          <a:p>
            <a:pPr lvl="1" eaLnBrk="1" hangingPunct="1"/>
            <a:r>
              <a:rPr lang="en-GB" altLang="en-US" sz="1800" smtClean="0"/>
              <a:t>Compatible with Elcomaster 2.0</a:t>
            </a:r>
            <a:endParaRPr lang="en-GB" altLang="en-US" smtClean="0"/>
          </a:p>
        </p:txBody>
      </p:sp>
      <p:sp>
        <p:nvSpPr>
          <p:cNvPr id="46083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Paperless QA</a:t>
            </a:r>
          </a:p>
        </p:txBody>
      </p:sp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406400" y="1181100"/>
            <a:ext cx="333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sz="2000"/>
              <a:t>Elcometer 224</a:t>
            </a:r>
            <a:endParaRPr lang="en-US" altLang="en-US" sz="2000"/>
          </a:p>
        </p:txBody>
      </p:sp>
      <p:pic>
        <p:nvPicPr>
          <p:cNvPr id="4608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58875"/>
            <a:ext cx="3627437" cy="435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Collect/Live Data – </a:t>
            </a:r>
            <a:r>
              <a:rPr lang="en-GB" sz="2800" dirty="0" err="1" smtClean="0"/>
              <a:t>Turkcoat</a:t>
            </a:r>
            <a:r>
              <a:rPr lang="en-GB" sz="2800" dirty="0" smtClean="0"/>
              <a:t> 2013 ready</a:t>
            </a:r>
            <a:endParaRPr lang="en-GB" sz="1800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sz="1600" dirty="0" smtClean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349500"/>
            <a:ext cx="8243887" cy="4630738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8063" y="2465388"/>
            <a:ext cx="8243887" cy="463550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2608263"/>
            <a:ext cx="8251825" cy="4637087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0407" name="Group 11"/>
          <p:cNvGrpSpPr>
            <a:grpSpLocks/>
          </p:cNvGrpSpPr>
          <p:nvPr/>
        </p:nvGrpSpPr>
        <p:grpSpPr bwMode="auto">
          <a:xfrm>
            <a:off x="3175" y="4140200"/>
            <a:ext cx="4281488" cy="368300"/>
            <a:chOff x="107504" y="4401108"/>
            <a:chExt cx="720080" cy="369332"/>
          </a:xfrm>
        </p:grpSpPr>
        <p:sp>
          <p:nvSpPr>
            <p:cNvPr id="13" name="Right Arrow 12"/>
            <p:cNvSpPr/>
            <p:nvPr/>
          </p:nvSpPr>
          <p:spPr>
            <a:xfrm>
              <a:off x="179859" y="4437723"/>
              <a:ext cx="647725" cy="3327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30412" name="TextBox 13"/>
            <p:cNvSpPr txBox="1">
              <a:spLocks noChangeArrowheads="1"/>
            </p:cNvSpPr>
            <p:nvPr/>
          </p:nvSpPr>
          <p:spPr bwMode="auto">
            <a:xfrm>
              <a:off x="107504" y="4401108"/>
              <a:ext cx="722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30408" name="Group 5"/>
          <p:cNvGrpSpPr>
            <a:grpSpLocks/>
          </p:cNvGrpSpPr>
          <p:nvPr/>
        </p:nvGrpSpPr>
        <p:grpSpPr bwMode="auto">
          <a:xfrm>
            <a:off x="0" y="6308725"/>
            <a:ext cx="1258888" cy="369888"/>
            <a:chOff x="107504" y="4401108"/>
            <a:chExt cx="720080" cy="369332"/>
          </a:xfrm>
        </p:grpSpPr>
        <p:sp>
          <p:nvSpPr>
            <p:cNvPr id="230409" name="TextBox 7"/>
            <p:cNvSpPr txBox="1">
              <a:spLocks noChangeArrowheads="1"/>
            </p:cNvSpPr>
            <p:nvPr/>
          </p:nvSpPr>
          <p:spPr bwMode="auto">
            <a:xfrm>
              <a:off x="107504" y="4401108"/>
              <a:ext cx="2475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355401" y="4437566"/>
              <a:ext cx="472183" cy="2964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Collect/Live Data– Readings displayed at location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sz="1600" dirty="0" smtClean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349500"/>
            <a:ext cx="8243887" cy="4630738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8063" y="2465388"/>
            <a:ext cx="8243887" cy="463550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2608263"/>
            <a:ext cx="8251825" cy="4637087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1431" name="Group 11"/>
          <p:cNvGrpSpPr>
            <a:grpSpLocks/>
          </p:cNvGrpSpPr>
          <p:nvPr/>
        </p:nvGrpSpPr>
        <p:grpSpPr bwMode="auto">
          <a:xfrm>
            <a:off x="3175" y="5229225"/>
            <a:ext cx="6008688" cy="369888"/>
            <a:chOff x="107504" y="4401108"/>
            <a:chExt cx="720081" cy="369332"/>
          </a:xfrm>
        </p:grpSpPr>
        <p:sp>
          <p:nvSpPr>
            <p:cNvPr id="13" name="Right Arrow 12"/>
            <p:cNvSpPr/>
            <p:nvPr/>
          </p:nvSpPr>
          <p:spPr>
            <a:xfrm>
              <a:off x="159061" y="4437566"/>
              <a:ext cx="668524" cy="3328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31436" name="TextBox 13"/>
            <p:cNvSpPr txBox="1">
              <a:spLocks noChangeArrowheads="1"/>
            </p:cNvSpPr>
            <p:nvPr/>
          </p:nvSpPr>
          <p:spPr bwMode="auto">
            <a:xfrm>
              <a:off x="107504" y="4401108"/>
              <a:ext cx="5147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31432" name="Group 5"/>
          <p:cNvGrpSpPr>
            <a:grpSpLocks/>
          </p:cNvGrpSpPr>
          <p:nvPr/>
        </p:nvGrpSpPr>
        <p:grpSpPr bwMode="auto">
          <a:xfrm>
            <a:off x="0" y="4140200"/>
            <a:ext cx="4500563" cy="368300"/>
            <a:chOff x="107504" y="4401108"/>
            <a:chExt cx="720080" cy="369332"/>
          </a:xfrm>
        </p:grpSpPr>
        <p:sp>
          <p:nvSpPr>
            <p:cNvPr id="231433" name="TextBox 7"/>
            <p:cNvSpPr txBox="1">
              <a:spLocks noChangeArrowheads="1"/>
            </p:cNvSpPr>
            <p:nvPr/>
          </p:nvSpPr>
          <p:spPr bwMode="auto">
            <a:xfrm>
              <a:off x="107504" y="4401108"/>
              <a:ext cx="8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176845" y="4437723"/>
              <a:ext cx="650739" cy="3327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Collect/Live Data – 3 units measured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sz="1600" dirty="0" smtClean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349500"/>
            <a:ext cx="8243887" cy="4630738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8063" y="2465388"/>
            <a:ext cx="8243887" cy="463550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2613025"/>
            <a:ext cx="8243887" cy="463232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2455" name="Group 11"/>
          <p:cNvGrpSpPr>
            <a:grpSpLocks/>
          </p:cNvGrpSpPr>
          <p:nvPr/>
        </p:nvGrpSpPr>
        <p:grpSpPr bwMode="auto">
          <a:xfrm>
            <a:off x="3175" y="4652963"/>
            <a:ext cx="8313738" cy="369887"/>
            <a:chOff x="107504" y="4401108"/>
            <a:chExt cx="720081" cy="369332"/>
          </a:xfrm>
        </p:grpSpPr>
        <p:sp>
          <p:nvSpPr>
            <p:cNvPr id="13" name="Right Arrow 12"/>
            <p:cNvSpPr/>
            <p:nvPr/>
          </p:nvSpPr>
          <p:spPr>
            <a:xfrm>
              <a:off x="144766" y="4437565"/>
              <a:ext cx="682819" cy="3328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32461" name="TextBox 13"/>
            <p:cNvSpPr txBox="1">
              <a:spLocks noChangeArrowheads="1"/>
            </p:cNvSpPr>
            <p:nvPr/>
          </p:nvSpPr>
          <p:spPr bwMode="auto">
            <a:xfrm>
              <a:off x="107504" y="4401108"/>
              <a:ext cx="464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32456" name="Group 14"/>
          <p:cNvGrpSpPr>
            <a:grpSpLocks/>
          </p:cNvGrpSpPr>
          <p:nvPr/>
        </p:nvGrpSpPr>
        <p:grpSpPr bwMode="auto">
          <a:xfrm>
            <a:off x="0" y="6588125"/>
            <a:ext cx="1547813" cy="392113"/>
            <a:chOff x="256526" y="4401108"/>
            <a:chExt cx="571058" cy="392508"/>
          </a:xfrm>
        </p:grpSpPr>
        <p:sp>
          <p:nvSpPr>
            <p:cNvPr id="232458" name="TextBox 15"/>
            <p:cNvSpPr txBox="1">
              <a:spLocks noChangeArrowheads="1"/>
            </p:cNvSpPr>
            <p:nvPr/>
          </p:nvSpPr>
          <p:spPr bwMode="auto">
            <a:xfrm>
              <a:off x="256526" y="4401108"/>
              <a:ext cx="1706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416422" y="4437658"/>
              <a:ext cx="411162" cy="35595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8101013" y="3681413"/>
            <a:ext cx="1079500" cy="23399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Creating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Collect Batch 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smtClean="0"/>
              <a:t>Reports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49500"/>
            <a:ext cx="8243887" cy="463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4499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Select PDF – Select ‘Collections’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err="1" smtClean="0"/>
              <a:t>Turkcoat</a:t>
            </a:r>
            <a:r>
              <a:rPr lang="en-GB" sz="2800" dirty="0" smtClean="0"/>
              <a:t> 2013 Batch Report – P1 of 5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sz="16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349500"/>
            <a:ext cx="8243887" cy="4630738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5525" name="Group 18"/>
          <p:cNvGrpSpPr>
            <a:grpSpLocks/>
          </p:cNvGrpSpPr>
          <p:nvPr/>
        </p:nvGrpSpPr>
        <p:grpSpPr bwMode="auto">
          <a:xfrm>
            <a:off x="6224588" y="3213100"/>
            <a:ext cx="2235200" cy="369888"/>
            <a:chOff x="107504" y="4401108"/>
            <a:chExt cx="720081" cy="369332"/>
          </a:xfrm>
        </p:grpSpPr>
        <p:sp>
          <p:nvSpPr>
            <p:cNvPr id="20" name="Right Arrow 19"/>
            <p:cNvSpPr/>
            <p:nvPr/>
          </p:nvSpPr>
          <p:spPr>
            <a:xfrm>
              <a:off x="194446" y="4437566"/>
              <a:ext cx="633139" cy="33287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35527" name="TextBox 20"/>
            <p:cNvSpPr txBox="1">
              <a:spLocks noChangeArrowheads="1"/>
            </p:cNvSpPr>
            <p:nvPr/>
          </p:nvSpPr>
          <p:spPr bwMode="auto">
            <a:xfrm>
              <a:off x="107504" y="4401108"/>
              <a:ext cx="464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err="1"/>
              <a:t>Turkcoat</a:t>
            </a:r>
            <a:r>
              <a:rPr lang="en-GB" sz="2800" dirty="0"/>
              <a:t> 2013 Batch Report – </a:t>
            </a:r>
            <a:r>
              <a:rPr lang="en-GB" sz="2800" dirty="0" smtClean="0"/>
              <a:t>P2 </a:t>
            </a:r>
            <a:r>
              <a:rPr lang="en-GB" sz="2800" dirty="0"/>
              <a:t>of 5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sz="16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349500"/>
            <a:ext cx="8243887" cy="4630738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8063" y="2465388"/>
            <a:ext cx="8243887" cy="463550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6550" name="Group 8"/>
          <p:cNvGrpSpPr>
            <a:grpSpLocks/>
          </p:cNvGrpSpPr>
          <p:nvPr/>
        </p:nvGrpSpPr>
        <p:grpSpPr bwMode="auto">
          <a:xfrm>
            <a:off x="6224588" y="4356100"/>
            <a:ext cx="2235200" cy="368300"/>
            <a:chOff x="107504" y="4401108"/>
            <a:chExt cx="720081" cy="369332"/>
          </a:xfrm>
        </p:grpSpPr>
        <p:sp>
          <p:nvSpPr>
            <p:cNvPr id="10" name="Right Arrow 9"/>
            <p:cNvSpPr/>
            <p:nvPr/>
          </p:nvSpPr>
          <p:spPr>
            <a:xfrm>
              <a:off x="194446" y="4437723"/>
              <a:ext cx="633139" cy="3327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36552" name="TextBox 10"/>
            <p:cNvSpPr txBox="1">
              <a:spLocks noChangeArrowheads="1"/>
            </p:cNvSpPr>
            <p:nvPr/>
          </p:nvSpPr>
          <p:spPr bwMode="auto">
            <a:xfrm>
              <a:off x="107504" y="4401108"/>
              <a:ext cx="464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err="1"/>
              <a:t>Turkcoat</a:t>
            </a:r>
            <a:r>
              <a:rPr lang="en-GB" sz="2800" dirty="0"/>
              <a:t> 2013 Batch Report – </a:t>
            </a:r>
            <a:r>
              <a:rPr lang="en-GB" sz="2800" dirty="0" smtClean="0"/>
              <a:t>P3 to </a:t>
            </a:r>
            <a:r>
              <a:rPr lang="en-GB" sz="2800" dirty="0"/>
              <a:t>5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sz="16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349500"/>
            <a:ext cx="8243887" cy="4630738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8063" y="2465388"/>
            <a:ext cx="8243887" cy="463550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2609850"/>
            <a:ext cx="8243887" cy="4635500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7575" name="Group 8"/>
          <p:cNvGrpSpPr>
            <a:grpSpLocks/>
          </p:cNvGrpSpPr>
          <p:nvPr/>
        </p:nvGrpSpPr>
        <p:grpSpPr bwMode="auto">
          <a:xfrm>
            <a:off x="6224588" y="5300663"/>
            <a:ext cx="2235200" cy="369887"/>
            <a:chOff x="107504" y="4401108"/>
            <a:chExt cx="720081" cy="369332"/>
          </a:xfrm>
        </p:grpSpPr>
        <p:sp>
          <p:nvSpPr>
            <p:cNvPr id="10" name="Right Arrow 9"/>
            <p:cNvSpPr/>
            <p:nvPr/>
          </p:nvSpPr>
          <p:spPr>
            <a:xfrm>
              <a:off x="194446" y="4437565"/>
              <a:ext cx="633139" cy="3328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37577" name="TextBox 10"/>
            <p:cNvSpPr txBox="1">
              <a:spLocks noChangeArrowheads="1"/>
            </p:cNvSpPr>
            <p:nvPr/>
          </p:nvSpPr>
          <p:spPr bwMode="auto">
            <a:xfrm>
              <a:off x="107504" y="4401108"/>
              <a:ext cx="464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 smtClean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dirty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7200" dirty="0" err="1" smtClean="0"/>
              <a:t>ElcoMaster</a:t>
            </a:r>
            <a:r>
              <a:rPr lang="en-GB" sz="7200" dirty="0" smtClean="0"/>
              <a:t>™ Mobile App</a:t>
            </a:r>
            <a:endParaRPr lang="en-GB" sz="7200" dirty="0"/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700213"/>
            <a:ext cx="5327650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9619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App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err="1" smtClean="0"/>
              <a:t>ElcoMaster</a:t>
            </a:r>
            <a:r>
              <a:rPr lang="en-GB" dirty="0" smtClean="0"/>
              <a:t>™ 2.0 links with </a:t>
            </a:r>
            <a:r>
              <a:rPr lang="en-GB" dirty="0" err="1" smtClean="0"/>
              <a:t>ElcoMaster</a:t>
            </a:r>
            <a:r>
              <a:rPr lang="en-GB" dirty="0" smtClean="0"/>
              <a:t>™ Mobile App</a:t>
            </a:r>
            <a:endParaRPr lang="en-GB" sz="1400" dirty="0" smtClean="0"/>
          </a:p>
          <a:p>
            <a:pPr lvl="1" eaLnBrk="1" fontAlgn="auto" hangingPunct="1">
              <a:defRPr/>
            </a:pPr>
            <a:r>
              <a:rPr lang="en-GB" dirty="0" smtClean="0"/>
              <a:t>Android platform</a:t>
            </a:r>
          </a:p>
          <a:p>
            <a:pPr lvl="2" eaLnBrk="1" fontAlgn="auto" hangingPunct="1">
              <a:defRPr/>
            </a:pPr>
            <a:r>
              <a:rPr lang="en-GB" dirty="0" smtClean="0"/>
              <a:t>Laptop</a:t>
            </a:r>
          </a:p>
          <a:p>
            <a:pPr lvl="2" eaLnBrk="1" fontAlgn="auto" hangingPunct="1">
              <a:defRPr/>
            </a:pPr>
            <a:r>
              <a:rPr lang="en-GB" dirty="0" smtClean="0"/>
              <a:t>Tablet</a:t>
            </a:r>
            <a:endParaRPr lang="en-GB" dirty="0" smtClean="0">
              <a:solidFill>
                <a:srgbClr val="FF0000"/>
              </a:solidFill>
            </a:endParaRPr>
          </a:p>
          <a:p>
            <a:pPr lvl="2" eaLnBrk="1" fontAlgn="auto" hangingPunct="1">
              <a:defRPr/>
            </a:pPr>
            <a:r>
              <a:rPr lang="en-GB" dirty="0" smtClean="0"/>
              <a:t>Mobile phone</a:t>
            </a:r>
          </a:p>
          <a:p>
            <a:pPr lvl="2" eaLnBrk="1" fontAlgn="auto" hangingPunct="1">
              <a:defRPr/>
            </a:pPr>
            <a:r>
              <a:rPr lang="en-GB" dirty="0" smtClean="0"/>
              <a:t>Bluetooth®</a:t>
            </a:r>
          </a:p>
          <a:p>
            <a:pPr lvl="2" eaLnBrk="1" fontAlgn="auto" hangingPunct="1">
              <a:defRPr/>
            </a:pPr>
            <a:r>
              <a:rPr lang="en-GB" dirty="0" smtClean="0"/>
              <a:t>Cloud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pic>
        <p:nvPicPr>
          <p:cNvPr id="2396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5653088"/>
            <a:ext cx="1595437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338" y="5551488"/>
            <a:ext cx="2017712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5768975"/>
            <a:ext cx="1236662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-698500" y="2038350"/>
            <a:ext cx="7858125" cy="2982913"/>
            <a:chOff x="-697707" y="2039128"/>
            <a:chExt cx="7858125" cy="2982134"/>
          </a:xfrm>
        </p:grpSpPr>
        <p:pic>
          <p:nvPicPr>
            <p:cNvPr id="47120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97707" y="2039128"/>
              <a:ext cx="7858125" cy="2982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1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90297">
              <a:off x="-227929" y="2123810"/>
              <a:ext cx="3616077" cy="697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579438" y="3043238"/>
            <a:ext cx="2328862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0">
                <a:solidFill>
                  <a:srgbClr val="FF9900"/>
                </a:solidFill>
              </a:rPr>
              <a:t>Separate probes available with standard or armoured, reinforced heavy duty cables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411163" y="1149350"/>
            <a:ext cx="2290762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0">
                <a:solidFill>
                  <a:srgbClr val="FF9900"/>
                </a:solidFill>
              </a:rPr>
              <a:t>Tungsten carbide user replaceable probe tips, suitable for up to </a:t>
            </a:r>
            <a:br>
              <a:rPr lang="en-US" altLang="en-US" sz="1000" b="0">
                <a:solidFill>
                  <a:srgbClr val="FF9900"/>
                </a:solidFill>
              </a:rPr>
            </a:br>
            <a:r>
              <a:rPr lang="en-US" altLang="en-US" sz="1000" b="0">
                <a:solidFill>
                  <a:srgbClr val="FF9900"/>
                </a:solidFill>
              </a:rPr>
              <a:t>20,000 readings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415925" y="5032375"/>
            <a:ext cx="1851025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0">
                <a:solidFill>
                  <a:srgbClr val="FF9900"/>
                </a:solidFill>
              </a:rPr>
              <a:t>Integral and separate gauges to measure surface profiles up to 500µm (20mils)</a:t>
            </a: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7129463" y="4149725"/>
            <a:ext cx="2373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0">
                <a:solidFill>
                  <a:srgbClr val="FF9900"/>
                </a:solidFill>
              </a:rPr>
              <a:t>Fast reading rate of more than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0">
                <a:solidFill>
                  <a:srgbClr val="FF9900"/>
                </a:solidFill>
              </a:rPr>
              <a:t>60 readings per minute</a:t>
            </a: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3486150" y="1751013"/>
            <a:ext cx="172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0">
                <a:solidFill>
                  <a:srgbClr val="FF9900"/>
                </a:solidFill>
              </a:rPr>
              <a:t>Large easy to read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0">
                <a:solidFill>
                  <a:srgbClr val="FF9900"/>
                </a:solidFill>
              </a:rPr>
              <a:t>colour display</a:t>
            </a: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4903788" y="1408113"/>
            <a:ext cx="1949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0">
                <a:solidFill>
                  <a:srgbClr val="FF9900"/>
                </a:solidFill>
              </a:rPr>
              <a:t>Scratch and solvent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0">
                <a:solidFill>
                  <a:srgbClr val="FF9900"/>
                </a:solidFill>
              </a:rPr>
              <a:t>resistant screen</a:t>
            </a: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7219950" y="2495550"/>
            <a:ext cx="1790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0">
                <a:solidFill>
                  <a:srgbClr val="FF9900"/>
                </a:solidFill>
              </a:rPr>
              <a:t>Dust and water resistant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0">
                <a:solidFill>
                  <a:srgbClr val="FF9900"/>
                </a:solidFill>
              </a:rPr>
              <a:t>rugged design to IP64</a:t>
            </a: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4219575" y="5421313"/>
            <a:ext cx="20701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0">
                <a:solidFill>
                  <a:srgbClr val="FF9900"/>
                </a:solidFill>
              </a:rPr>
              <a:t>USB and </a:t>
            </a:r>
            <a:r>
              <a:rPr lang="en-US" altLang="en-US" sz="1000" b="0" i="1">
                <a:solidFill>
                  <a:srgbClr val="FF9900"/>
                </a:solidFill>
              </a:rPr>
              <a:t>Bluetooth® </a:t>
            </a:r>
            <a:r>
              <a:rPr lang="en-US" altLang="en-US" sz="1000" b="0">
                <a:solidFill>
                  <a:srgbClr val="FF9900"/>
                </a:solidFill>
              </a:rPr>
              <a:t>data output to ElcoMaster™ 2.0 software</a:t>
            </a:r>
            <a:endParaRPr lang="en-US" altLang="en-US" sz="1000" b="0" i="1">
              <a:solidFill>
                <a:srgbClr val="FF9900"/>
              </a:solidFill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7388225" y="3200400"/>
            <a:ext cx="1484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0">
                <a:solidFill>
                  <a:srgbClr val="FF9900"/>
                </a:solidFill>
              </a:rPr>
              <a:t>Large buttons with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0">
                <a:solidFill>
                  <a:srgbClr val="FF9900"/>
                </a:solidFill>
              </a:rPr>
              <a:t>positive feedback</a:t>
            </a:r>
          </a:p>
        </p:txBody>
      </p:sp>
      <p:sp>
        <p:nvSpPr>
          <p:cNvPr id="73" name="Rectangle 10"/>
          <p:cNvSpPr>
            <a:spLocks noChangeArrowheads="1"/>
          </p:cNvSpPr>
          <p:nvPr/>
        </p:nvSpPr>
        <p:spPr bwMode="auto">
          <a:xfrm>
            <a:off x="2549525" y="4795838"/>
            <a:ext cx="17256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0">
                <a:solidFill>
                  <a:srgbClr val="FF9900"/>
                </a:solidFill>
              </a:rPr>
              <a:t>Compatible with ElcoMaster™ for Android™</a:t>
            </a:r>
            <a:endParaRPr lang="en-US" altLang="en-US" sz="1000" b="0" i="1">
              <a:solidFill>
                <a:srgbClr val="FF9900"/>
              </a:solidFill>
            </a:endParaRPr>
          </a:p>
        </p:txBody>
      </p:sp>
      <p:sp>
        <p:nvSpPr>
          <p:cNvPr id="74" name="Rectangle 10"/>
          <p:cNvSpPr>
            <a:spLocks noChangeArrowheads="1"/>
          </p:cNvSpPr>
          <p:nvPr/>
        </p:nvSpPr>
        <p:spPr bwMode="auto">
          <a:xfrm>
            <a:off x="6853238" y="1703388"/>
            <a:ext cx="15414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0">
                <a:solidFill>
                  <a:srgbClr val="FF9900"/>
                </a:solidFill>
              </a:rPr>
              <a:t>Auto rotating display with tap awake feature</a:t>
            </a:r>
            <a:endParaRPr lang="en-US" altLang="en-US" sz="1000" b="0" i="1">
              <a:solidFill>
                <a:srgbClr val="FF9900"/>
              </a:solidFill>
            </a:endParaRPr>
          </a:p>
        </p:txBody>
      </p:sp>
      <p:sp>
        <p:nvSpPr>
          <p:cNvPr id="75" name="Rectangle 10"/>
          <p:cNvSpPr>
            <a:spLocks noChangeArrowheads="1"/>
          </p:cNvSpPr>
          <p:nvPr/>
        </p:nvSpPr>
        <p:spPr bwMode="auto">
          <a:xfrm>
            <a:off x="6443663" y="4832350"/>
            <a:ext cx="19875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0">
                <a:solidFill>
                  <a:srgbClr val="FF9900"/>
                </a:solidFill>
              </a:rPr>
              <a:t>Stores up to 150,000 readings in alpha numerical batches</a:t>
            </a:r>
            <a:endParaRPr lang="en-US" altLang="en-US" sz="1000" b="0" i="1">
              <a:solidFill>
                <a:srgbClr val="FF9900"/>
              </a:solidFill>
            </a:endParaRPr>
          </a:p>
        </p:txBody>
      </p:sp>
      <p:sp>
        <p:nvSpPr>
          <p:cNvPr id="47119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Paperless QA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7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2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67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  <p:bldP spid="31748" grpId="0"/>
      <p:bldP spid="31749" grpId="0"/>
      <p:bldP spid="31750" grpId="0"/>
      <p:bldP spid="31751" grpId="0"/>
      <p:bldP spid="31752" grpId="0"/>
      <p:bldP spid="31753" grpId="0"/>
      <p:bldP spid="31754" grpId="0"/>
      <p:bldP spid="31755" grpId="0"/>
      <p:bldP spid="73" grpId="0"/>
      <p:bldP spid="74" grpId="0"/>
      <p:bldP spid="75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0643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Mobile App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1628775"/>
            <a:ext cx="2833688" cy="504031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3276600" y="4868863"/>
            <a:ext cx="488950" cy="242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628775"/>
            <a:ext cx="2833688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166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1668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Mobile App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0175" y="1628775"/>
            <a:ext cx="2836863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26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269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Mobile App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800" dirty="0" smtClean="0"/>
          </a:p>
          <a:p>
            <a:pPr lvl="1" eaLnBrk="1" fontAlgn="auto" hangingPunct="1">
              <a:defRPr/>
            </a:pPr>
            <a:r>
              <a:rPr lang="en-GB" dirty="0" smtClean="0"/>
              <a:t>Connect Gauge</a:t>
            </a:r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sz="1600" dirty="0" smtClean="0"/>
          </a:p>
          <a:p>
            <a:pPr lvl="2" eaLnBrk="1" fontAlgn="auto" hangingPunct="1">
              <a:defRPr/>
            </a:pPr>
            <a:r>
              <a:rPr lang="en-GB" sz="2000" dirty="0" smtClean="0"/>
              <a:t>Select Device Menu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3350" y="1628775"/>
            <a:ext cx="2833688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37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3716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Mobile App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800" dirty="0" smtClean="0"/>
          </a:p>
          <a:p>
            <a:pPr lvl="1" eaLnBrk="1" fontAlgn="auto" hangingPunct="1">
              <a:defRPr/>
            </a:pPr>
            <a:r>
              <a:rPr lang="en-GB" dirty="0" smtClean="0"/>
              <a:t>Connect Gauge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sp>
        <p:nvSpPr>
          <p:cNvPr id="9" name="Right Arrow 8"/>
          <p:cNvSpPr/>
          <p:nvPr/>
        </p:nvSpPr>
        <p:spPr>
          <a:xfrm>
            <a:off x="3421063" y="6184900"/>
            <a:ext cx="935037" cy="242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4938" y="1628775"/>
            <a:ext cx="2832100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47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4740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Mobile App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800" dirty="0" smtClean="0"/>
          </a:p>
          <a:p>
            <a:pPr lvl="1" eaLnBrk="1" fontAlgn="auto" hangingPunct="1">
              <a:defRPr/>
            </a:pPr>
            <a:r>
              <a:rPr lang="en-GB" dirty="0" smtClean="0"/>
              <a:t>Connect Gauge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sp>
        <p:nvSpPr>
          <p:cNvPr id="8" name="Right Arrow 7"/>
          <p:cNvSpPr/>
          <p:nvPr/>
        </p:nvSpPr>
        <p:spPr>
          <a:xfrm>
            <a:off x="3419475" y="4508500"/>
            <a:ext cx="488950" cy="242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435350" y="6237288"/>
            <a:ext cx="1208088" cy="242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3350" y="1628775"/>
            <a:ext cx="2833688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6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64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Mobile App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800" dirty="0" smtClean="0"/>
          </a:p>
          <a:p>
            <a:pPr lvl="1" eaLnBrk="1" fontAlgn="auto" hangingPunct="1">
              <a:defRPr/>
            </a:pPr>
            <a:r>
              <a:rPr lang="en-GB" dirty="0"/>
              <a:t>New </a:t>
            </a:r>
            <a:r>
              <a:rPr lang="en-GB" dirty="0" smtClean="0"/>
              <a:t>Batch</a:t>
            </a:r>
          </a:p>
          <a:p>
            <a:pPr lvl="1" eaLnBrk="1" fontAlgn="auto" hangingPunct="1">
              <a:defRPr/>
            </a:pPr>
            <a:endParaRPr lang="en-GB" sz="1600" dirty="0"/>
          </a:p>
          <a:p>
            <a:pPr lvl="2" eaLnBrk="1" fontAlgn="auto" hangingPunct="1">
              <a:defRPr/>
            </a:pPr>
            <a:r>
              <a:rPr lang="en-GB" sz="2000" dirty="0" smtClean="0"/>
              <a:t>Select Device Menu</a:t>
            </a:r>
            <a:endParaRPr lang="en-GB" sz="2000" dirty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sp>
        <p:nvSpPr>
          <p:cNvPr id="8" name="Right Arrow 7"/>
          <p:cNvSpPr/>
          <p:nvPr/>
        </p:nvSpPr>
        <p:spPr>
          <a:xfrm>
            <a:off x="3419475" y="5732463"/>
            <a:ext cx="792163" cy="242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4938" y="1628775"/>
            <a:ext cx="2836862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78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6788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Mobile App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800" dirty="0" smtClean="0"/>
          </a:p>
          <a:p>
            <a:pPr lvl="1" eaLnBrk="1" fontAlgn="auto" hangingPunct="1">
              <a:defRPr/>
            </a:pPr>
            <a:r>
              <a:rPr lang="en-GB" dirty="0" smtClean="0"/>
              <a:t>New Batch</a:t>
            </a:r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grpSp>
        <p:nvGrpSpPr>
          <p:cNvPr id="246790" name="Group 10"/>
          <p:cNvGrpSpPr>
            <a:grpSpLocks/>
          </p:cNvGrpSpPr>
          <p:nvPr/>
        </p:nvGrpSpPr>
        <p:grpSpPr bwMode="auto">
          <a:xfrm>
            <a:off x="3184525" y="1989138"/>
            <a:ext cx="720725" cy="368300"/>
            <a:chOff x="107504" y="4365104"/>
            <a:chExt cx="720080" cy="369332"/>
          </a:xfrm>
        </p:grpSpPr>
        <p:sp>
          <p:nvSpPr>
            <p:cNvPr id="12" name="Right Arrow 11"/>
            <p:cNvSpPr/>
            <p:nvPr/>
          </p:nvSpPr>
          <p:spPr>
            <a:xfrm>
              <a:off x="339072" y="4436741"/>
              <a:ext cx="488512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46795" name="TextBox 12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46791" name="Group 13"/>
          <p:cNvGrpSpPr>
            <a:grpSpLocks/>
          </p:cNvGrpSpPr>
          <p:nvPr/>
        </p:nvGrpSpPr>
        <p:grpSpPr bwMode="auto">
          <a:xfrm>
            <a:off x="3184525" y="3492500"/>
            <a:ext cx="1100138" cy="368300"/>
            <a:chOff x="107504" y="4365104"/>
            <a:chExt cx="720080" cy="369332"/>
          </a:xfrm>
        </p:grpSpPr>
        <p:sp>
          <p:nvSpPr>
            <p:cNvPr id="15" name="Right Arrow 14"/>
            <p:cNvSpPr/>
            <p:nvPr/>
          </p:nvSpPr>
          <p:spPr>
            <a:xfrm>
              <a:off x="338179" y="4436742"/>
              <a:ext cx="489405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46793" name="TextBox 15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0175" y="1628775"/>
            <a:ext cx="2836863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8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781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Mobile App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800" dirty="0"/>
          </a:p>
          <a:p>
            <a:pPr lvl="1" eaLnBrk="1" fontAlgn="auto" hangingPunct="1">
              <a:defRPr/>
            </a:pPr>
            <a:r>
              <a:rPr lang="en-GB" dirty="0"/>
              <a:t>New </a:t>
            </a:r>
            <a:r>
              <a:rPr lang="en-GB" dirty="0" smtClean="0"/>
              <a:t>Batch</a:t>
            </a:r>
          </a:p>
          <a:p>
            <a:pPr lvl="2" eaLnBrk="1" fontAlgn="auto" hangingPunct="1">
              <a:defRPr/>
            </a:pPr>
            <a:r>
              <a:rPr lang="en-GB" dirty="0" smtClean="0"/>
              <a:t>Added to list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sp>
        <p:nvSpPr>
          <p:cNvPr id="9" name="Right Arrow 8"/>
          <p:cNvSpPr/>
          <p:nvPr/>
        </p:nvSpPr>
        <p:spPr>
          <a:xfrm>
            <a:off x="3362325" y="2924175"/>
            <a:ext cx="488950" cy="242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0175" y="1628775"/>
            <a:ext cx="2836863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8836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Mobile App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400" dirty="0"/>
          </a:p>
          <a:p>
            <a:pPr lvl="1" eaLnBrk="1" fontAlgn="auto" hangingPunct="1">
              <a:defRPr/>
            </a:pPr>
            <a:r>
              <a:rPr lang="en-GB" dirty="0"/>
              <a:t>Review Batch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sp>
        <p:nvSpPr>
          <p:cNvPr id="9" name="Right Arrow 8"/>
          <p:cNvSpPr/>
          <p:nvPr/>
        </p:nvSpPr>
        <p:spPr>
          <a:xfrm>
            <a:off x="3276600" y="2420938"/>
            <a:ext cx="488950" cy="242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0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0175" y="1628775"/>
            <a:ext cx="2836863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985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9860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Mobile App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400" dirty="0"/>
          </a:p>
          <a:p>
            <a:pPr lvl="1" eaLnBrk="1" fontAlgn="auto" hangingPunct="1">
              <a:defRPr/>
            </a:pPr>
            <a:r>
              <a:rPr lang="en-GB" dirty="0"/>
              <a:t>Review </a:t>
            </a:r>
            <a:r>
              <a:rPr lang="en-GB" dirty="0" smtClean="0"/>
              <a:t>Batch</a:t>
            </a:r>
          </a:p>
          <a:p>
            <a:pPr lvl="2" eaLnBrk="1" fontAlgn="auto" hangingPunct="1">
              <a:defRPr/>
            </a:pPr>
            <a:r>
              <a:rPr lang="en-GB" dirty="0" smtClean="0"/>
              <a:t>Header</a:t>
            </a:r>
            <a:endParaRPr lang="en-GB" dirty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grpSp>
        <p:nvGrpSpPr>
          <p:cNvPr id="249862" name="Group 9"/>
          <p:cNvGrpSpPr>
            <a:grpSpLocks/>
          </p:cNvGrpSpPr>
          <p:nvPr/>
        </p:nvGrpSpPr>
        <p:grpSpPr bwMode="auto">
          <a:xfrm>
            <a:off x="3184525" y="1844675"/>
            <a:ext cx="720725" cy="369888"/>
            <a:chOff x="107504" y="4365104"/>
            <a:chExt cx="720080" cy="369332"/>
          </a:xfrm>
        </p:grpSpPr>
        <p:sp>
          <p:nvSpPr>
            <p:cNvPr id="11" name="Right Arrow 10"/>
            <p:cNvSpPr/>
            <p:nvPr/>
          </p:nvSpPr>
          <p:spPr>
            <a:xfrm>
              <a:off x="339072" y="4436435"/>
              <a:ext cx="488512" cy="2425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49873" name="TextBox 11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49863" name="Group 12"/>
          <p:cNvGrpSpPr>
            <a:grpSpLocks/>
          </p:cNvGrpSpPr>
          <p:nvPr/>
        </p:nvGrpSpPr>
        <p:grpSpPr bwMode="auto">
          <a:xfrm>
            <a:off x="3184525" y="2492375"/>
            <a:ext cx="720725" cy="369888"/>
            <a:chOff x="107504" y="4365104"/>
            <a:chExt cx="720080" cy="369332"/>
          </a:xfrm>
        </p:grpSpPr>
        <p:sp>
          <p:nvSpPr>
            <p:cNvPr id="14" name="Right Arrow 13"/>
            <p:cNvSpPr/>
            <p:nvPr/>
          </p:nvSpPr>
          <p:spPr>
            <a:xfrm>
              <a:off x="339072" y="4436435"/>
              <a:ext cx="488512" cy="2425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49871" name="TextBox 14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49864" name="Group 15"/>
          <p:cNvGrpSpPr>
            <a:grpSpLocks/>
          </p:cNvGrpSpPr>
          <p:nvPr/>
        </p:nvGrpSpPr>
        <p:grpSpPr bwMode="auto">
          <a:xfrm>
            <a:off x="3184525" y="3860800"/>
            <a:ext cx="720725" cy="369888"/>
            <a:chOff x="107504" y="4365104"/>
            <a:chExt cx="720080" cy="369332"/>
          </a:xfrm>
        </p:grpSpPr>
        <p:sp>
          <p:nvSpPr>
            <p:cNvPr id="17" name="Right Arrow 16"/>
            <p:cNvSpPr/>
            <p:nvPr/>
          </p:nvSpPr>
          <p:spPr>
            <a:xfrm>
              <a:off x="339072" y="4436435"/>
              <a:ext cx="488512" cy="2425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49869" name="TextBox 17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49865" name="Group 18"/>
          <p:cNvGrpSpPr>
            <a:grpSpLocks/>
          </p:cNvGrpSpPr>
          <p:nvPr/>
        </p:nvGrpSpPr>
        <p:grpSpPr bwMode="auto">
          <a:xfrm>
            <a:off x="3208338" y="4797425"/>
            <a:ext cx="720725" cy="368300"/>
            <a:chOff x="107504" y="4365104"/>
            <a:chExt cx="720080" cy="369332"/>
          </a:xfrm>
        </p:grpSpPr>
        <p:sp>
          <p:nvSpPr>
            <p:cNvPr id="20" name="Right Arrow 19"/>
            <p:cNvSpPr/>
            <p:nvPr/>
          </p:nvSpPr>
          <p:spPr>
            <a:xfrm>
              <a:off x="339072" y="4436742"/>
              <a:ext cx="488512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49867" name="TextBox 20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4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484313"/>
            <a:ext cx="8353425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2000" b="1" smtClean="0"/>
              <a:t>Advantages of Digital Profile Measurement</a:t>
            </a:r>
          </a:p>
          <a:p>
            <a:pPr eaLnBrk="1" hangingPunct="1">
              <a:buFontTx/>
              <a:buNone/>
            </a:pPr>
            <a:endParaRPr lang="en-GB" altLang="en-US" b="1" smtClean="0">
              <a:latin typeface="Helvetica" pitchFamily="34" charset="0"/>
            </a:endParaRPr>
          </a:p>
          <a:p>
            <a:pPr eaLnBrk="1" hangingPunct="1"/>
            <a:r>
              <a:rPr lang="en-GB" altLang="en-US" sz="1800" smtClean="0">
                <a:latin typeface="Helvetica" pitchFamily="34" charset="0"/>
              </a:rPr>
              <a:t>Accuracy</a:t>
            </a:r>
          </a:p>
          <a:p>
            <a:pPr lvl="1" eaLnBrk="1" hangingPunct="1"/>
            <a:r>
              <a:rPr lang="en-GB" altLang="en-US" sz="1600" smtClean="0">
                <a:solidFill>
                  <a:schemeClr val="bg2"/>
                </a:solidFill>
                <a:latin typeface="Helvetica" pitchFamily="34" charset="0"/>
              </a:rPr>
              <a:t>Digital display</a:t>
            </a:r>
          </a:p>
          <a:p>
            <a:pPr eaLnBrk="1" hangingPunct="1"/>
            <a:r>
              <a:rPr lang="en-GB" altLang="en-US" sz="1800" smtClean="0">
                <a:latin typeface="Helvetica" pitchFamily="34" charset="0"/>
              </a:rPr>
              <a:t>Speed</a:t>
            </a:r>
          </a:p>
          <a:p>
            <a:pPr lvl="1" eaLnBrk="1" hangingPunct="1"/>
            <a:r>
              <a:rPr lang="en-GB" altLang="en-US" sz="1600" smtClean="0">
                <a:solidFill>
                  <a:schemeClr val="bg2"/>
                </a:solidFill>
                <a:latin typeface="Helvetica" pitchFamily="34" charset="0"/>
              </a:rPr>
              <a:t>Up to 60 readings per minute</a:t>
            </a:r>
          </a:p>
          <a:p>
            <a:pPr lvl="1" eaLnBrk="1" hangingPunct="1"/>
            <a:r>
              <a:rPr lang="en-GB" altLang="en-US" sz="1600" smtClean="0">
                <a:solidFill>
                  <a:schemeClr val="bg2"/>
                </a:solidFill>
                <a:latin typeface="Helvetica" pitchFamily="34" charset="0"/>
              </a:rPr>
              <a:t>No calculation of averages necessary</a:t>
            </a:r>
          </a:p>
          <a:p>
            <a:pPr eaLnBrk="1" hangingPunct="1"/>
            <a:r>
              <a:rPr lang="en-GB" altLang="en-US" sz="1800" smtClean="0">
                <a:latin typeface="Helvetica" pitchFamily="34" charset="0"/>
              </a:rPr>
              <a:t>Convenience</a:t>
            </a:r>
          </a:p>
          <a:p>
            <a:pPr lvl="1" eaLnBrk="1" hangingPunct="1"/>
            <a:r>
              <a:rPr lang="en-GB" altLang="en-US" sz="1600" smtClean="0">
                <a:solidFill>
                  <a:schemeClr val="bg2"/>
                </a:solidFill>
                <a:latin typeface="Helvetica" pitchFamily="34" charset="0"/>
              </a:rPr>
              <a:t>Data can be stored in gauge and/or imported to Elcomaster 2.0 – Paperless QA</a:t>
            </a:r>
            <a:endParaRPr lang="en-US" altLang="en-US" sz="1600" smtClean="0">
              <a:solidFill>
                <a:schemeClr val="bg2"/>
              </a:solidFill>
              <a:latin typeface="Helvetica" pitchFamily="34" charset="0"/>
            </a:endParaRPr>
          </a:p>
        </p:txBody>
      </p:sp>
      <p:sp>
        <p:nvSpPr>
          <p:cNvPr id="48131" name="Rectangle 6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</p:spTree>
  </p:cSld>
  <p:clrMapOvr>
    <a:masterClrMapping/>
  </p:clrMapOvr>
  <p:transition spd="med" advTm="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9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9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89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89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89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89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89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89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89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89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89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89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89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89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1609725"/>
            <a:ext cx="2836862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088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0884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Mobile App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400" dirty="0"/>
          </a:p>
          <a:p>
            <a:pPr lvl="1" eaLnBrk="1" fontAlgn="auto" hangingPunct="1">
              <a:defRPr/>
            </a:pPr>
            <a:r>
              <a:rPr lang="en-GB" dirty="0"/>
              <a:t>Review </a:t>
            </a:r>
            <a:r>
              <a:rPr lang="en-GB" dirty="0" smtClean="0"/>
              <a:t>Batch</a:t>
            </a:r>
          </a:p>
          <a:p>
            <a:pPr lvl="2" eaLnBrk="1" fontAlgn="auto" hangingPunct="1">
              <a:defRPr/>
            </a:pPr>
            <a:r>
              <a:rPr lang="en-GB" dirty="0" smtClean="0"/>
              <a:t>Readings</a:t>
            </a:r>
            <a:endParaRPr lang="en-GB" dirty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grpSp>
        <p:nvGrpSpPr>
          <p:cNvPr id="250886" name="Group 9"/>
          <p:cNvGrpSpPr>
            <a:grpSpLocks/>
          </p:cNvGrpSpPr>
          <p:nvPr/>
        </p:nvGrpSpPr>
        <p:grpSpPr bwMode="auto">
          <a:xfrm>
            <a:off x="2771775" y="1852613"/>
            <a:ext cx="1868488" cy="369887"/>
            <a:chOff x="107504" y="4365104"/>
            <a:chExt cx="720080" cy="369332"/>
          </a:xfrm>
        </p:grpSpPr>
        <p:sp>
          <p:nvSpPr>
            <p:cNvPr id="11" name="Right Arrow 10"/>
            <p:cNvSpPr/>
            <p:nvPr/>
          </p:nvSpPr>
          <p:spPr>
            <a:xfrm>
              <a:off x="338150" y="4436434"/>
              <a:ext cx="489434" cy="2425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50895" name="TextBox 11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50887" name="Group 12"/>
          <p:cNvGrpSpPr>
            <a:grpSpLocks/>
          </p:cNvGrpSpPr>
          <p:nvPr/>
        </p:nvGrpSpPr>
        <p:grpSpPr bwMode="auto">
          <a:xfrm>
            <a:off x="3184525" y="2997200"/>
            <a:ext cx="720725" cy="368300"/>
            <a:chOff x="107504" y="4365104"/>
            <a:chExt cx="720080" cy="369332"/>
          </a:xfrm>
        </p:grpSpPr>
        <p:sp>
          <p:nvSpPr>
            <p:cNvPr id="14" name="Right Arrow 13"/>
            <p:cNvSpPr/>
            <p:nvPr/>
          </p:nvSpPr>
          <p:spPr>
            <a:xfrm>
              <a:off x="339072" y="4436742"/>
              <a:ext cx="488512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50893" name="TextBox 14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50888" name="Group 15"/>
          <p:cNvGrpSpPr>
            <a:grpSpLocks/>
          </p:cNvGrpSpPr>
          <p:nvPr/>
        </p:nvGrpSpPr>
        <p:grpSpPr bwMode="auto">
          <a:xfrm>
            <a:off x="3184525" y="6227763"/>
            <a:ext cx="720725" cy="369887"/>
            <a:chOff x="107504" y="4365104"/>
            <a:chExt cx="720080" cy="369332"/>
          </a:xfrm>
        </p:grpSpPr>
        <p:sp>
          <p:nvSpPr>
            <p:cNvPr id="17" name="Right Arrow 16"/>
            <p:cNvSpPr/>
            <p:nvPr/>
          </p:nvSpPr>
          <p:spPr>
            <a:xfrm>
              <a:off x="339072" y="4436434"/>
              <a:ext cx="488512" cy="2425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50891" name="TextBox 17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3</a:t>
              </a:r>
            </a:p>
          </p:txBody>
        </p:sp>
      </p:grpSp>
      <p:cxnSp>
        <p:nvCxnSpPr>
          <p:cNvPr id="5" name="Straight Arrow Connector 4"/>
          <p:cNvCxnSpPr/>
          <p:nvPr/>
        </p:nvCxnSpPr>
        <p:spPr>
          <a:xfrm>
            <a:off x="6948488" y="3860800"/>
            <a:ext cx="0" cy="256063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1622425"/>
            <a:ext cx="2836862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190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1908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Mobile App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400" dirty="0"/>
          </a:p>
          <a:p>
            <a:pPr lvl="1" eaLnBrk="1" fontAlgn="auto" hangingPunct="1">
              <a:defRPr/>
            </a:pPr>
            <a:r>
              <a:rPr lang="en-GB" dirty="0"/>
              <a:t>Review </a:t>
            </a:r>
            <a:r>
              <a:rPr lang="en-GB" dirty="0" smtClean="0"/>
              <a:t>Batch</a:t>
            </a:r>
          </a:p>
          <a:p>
            <a:pPr lvl="2" eaLnBrk="1" fontAlgn="auto" hangingPunct="1">
              <a:defRPr/>
            </a:pPr>
            <a:r>
              <a:rPr lang="en-GB" dirty="0" smtClean="0"/>
              <a:t>Graph</a:t>
            </a:r>
          </a:p>
          <a:p>
            <a:pPr lvl="2" eaLnBrk="1" fontAlgn="auto" hangingPunct="1">
              <a:defRPr/>
            </a:pPr>
            <a:r>
              <a:rPr lang="en-GB" dirty="0" smtClean="0"/>
              <a:t>Chart</a:t>
            </a:r>
            <a:endParaRPr lang="en-GB" dirty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grpSp>
        <p:nvGrpSpPr>
          <p:cNvPr id="251910" name="Group 9"/>
          <p:cNvGrpSpPr>
            <a:grpSpLocks/>
          </p:cNvGrpSpPr>
          <p:nvPr/>
        </p:nvGrpSpPr>
        <p:grpSpPr bwMode="auto">
          <a:xfrm>
            <a:off x="2771775" y="1852613"/>
            <a:ext cx="2879725" cy="369887"/>
            <a:chOff x="107504" y="4365104"/>
            <a:chExt cx="720080" cy="369332"/>
          </a:xfrm>
        </p:grpSpPr>
        <p:sp>
          <p:nvSpPr>
            <p:cNvPr id="11" name="Right Arrow 10"/>
            <p:cNvSpPr/>
            <p:nvPr/>
          </p:nvSpPr>
          <p:spPr>
            <a:xfrm>
              <a:off x="338533" y="4436434"/>
              <a:ext cx="489051" cy="2425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51919" name="TextBox 11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51911" name="Group 12"/>
          <p:cNvGrpSpPr>
            <a:grpSpLocks/>
          </p:cNvGrpSpPr>
          <p:nvPr/>
        </p:nvGrpSpPr>
        <p:grpSpPr bwMode="auto">
          <a:xfrm>
            <a:off x="3184525" y="3644900"/>
            <a:ext cx="720725" cy="369888"/>
            <a:chOff x="107504" y="4365104"/>
            <a:chExt cx="720080" cy="369332"/>
          </a:xfrm>
        </p:grpSpPr>
        <p:sp>
          <p:nvSpPr>
            <p:cNvPr id="14" name="Right Arrow 13"/>
            <p:cNvSpPr/>
            <p:nvPr/>
          </p:nvSpPr>
          <p:spPr>
            <a:xfrm>
              <a:off x="339072" y="4436435"/>
              <a:ext cx="488512" cy="2425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51917" name="TextBox 14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51912" name="Group 15"/>
          <p:cNvGrpSpPr>
            <a:grpSpLocks/>
          </p:cNvGrpSpPr>
          <p:nvPr/>
        </p:nvGrpSpPr>
        <p:grpSpPr bwMode="auto">
          <a:xfrm>
            <a:off x="3184525" y="5724525"/>
            <a:ext cx="720725" cy="368300"/>
            <a:chOff x="107504" y="4365104"/>
            <a:chExt cx="720080" cy="369332"/>
          </a:xfrm>
        </p:grpSpPr>
        <p:sp>
          <p:nvSpPr>
            <p:cNvPr id="17" name="Right Arrow 16"/>
            <p:cNvSpPr/>
            <p:nvPr/>
          </p:nvSpPr>
          <p:spPr>
            <a:xfrm>
              <a:off x="339072" y="4436742"/>
              <a:ext cx="488512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51915" name="TextBox 17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3</a:t>
              </a:r>
            </a:p>
          </p:txBody>
        </p:sp>
      </p:grpSp>
      <p:cxnSp>
        <p:nvCxnSpPr>
          <p:cNvPr id="5" name="Straight Arrow Connector 4"/>
          <p:cNvCxnSpPr/>
          <p:nvPr/>
        </p:nvCxnSpPr>
        <p:spPr>
          <a:xfrm>
            <a:off x="6948488" y="3068638"/>
            <a:ext cx="0" cy="14398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1622425"/>
            <a:ext cx="2836862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293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293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Mobile App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GB" sz="2400" dirty="0"/>
          </a:p>
          <a:p>
            <a:pPr lvl="1" eaLnBrk="1" fontAlgn="auto" hangingPunct="1">
              <a:defRPr/>
            </a:pPr>
            <a:r>
              <a:rPr lang="en-GB" dirty="0"/>
              <a:t>Review </a:t>
            </a:r>
            <a:r>
              <a:rPr lang="en-GB" dirty="0" smtClean="0"/>
              <a:t>Batch</a:t>
            </a:r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sz="1800" dirty="0" smtClean="0"/>
          </a:p>
          <a:p>
            <a:pPr lvl="2" eaLnBrk="1" fontAlgn="auto" hangingPunct="1">
              <a:defRPr/>
            </a:pPr>
            <a:r>
              <a:rPr lang="en-GB" dirty="0" smtClean="0"/>
              <a:t>Add Photo(s)</a:t>
            </a:r>
            <a:endParaRPr lang="en-GB" dirty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grpSp>
        <p:nvGrpSpPr>
          <p:cNvPr id="252934" name="Group 9"/>
          <p:cNvGrpSpPr>
            <a:grpSpLocks/>
          </p:cNvGrpSpPr>
          <p:nvPr/>
        </p:nvGrpSpPr>
        <p:grpSpPr bwMode="auto">
          <a:xfrm>
            <a:off x="3065463" y="1852613"/>
            <a:ext cx="3162300" cy="369887"/>
            <a:chOff x="168654" y="4365104"/>
            <a:chExt cx="658930" cy="369332"/>
          </a:xfrm>
        </p:grpSpPr>
        <p:sp>
          <p:nvSpPr>
            <p:cNvPr id="11" name="Right Arrow 10"/>
            <p:cNvSpPr/>
            <p:nvPr/>
          </p:nvSpPr>
          <p:spPr>
            <a:xfrm>
              <a:off x="244404" y="4436434"/>
              <a:ext cx="583180" cy="2425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52942" name="TextBox 11"/>
            <p:cNvSpPr txBox="1">
              <a:spLocks noChangeArrowheads="1"/>
            </p:cNvSpPr>
            <p:nvPr/>
          </p:nvSpPr>
          <p:spPr bwMode="auto">
            <a:xfrm>
              <a:off x="168654" y="4365104"/>
              <a:ext cx="730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52935" name="Group 12"/>
          <p:cNvGrpSpPr>
            <a:grpSpLocks/>
          </p:cNvGrpSpPr>
          <p:nvPr/>
        </p:nvGrpSpPr>
        <p:grpSpPr bwMode="auto">
          <a:xfrm>
            <a:off x="3184525" y="3141663"/>
            <a:ext cx="720725" cy="368300"/>
            <a:chOff x="107504" y="4365104"/>
            <a:chExt cx="720080" cy="369332"/>
          </a:xfrm>
        </p:grpSpPr>
        <p:sp>
          <p:nvSpPr>
            <p:cNvPr id="14" name="Right Arrow 13"/>
            <p:cNvSpPr/>
            <p:nvPr/>
          </p:nvSpPr>
          <p:spPr>
            <a:xfrm>
              <a:off x="339072" y="4436741"/>
              <a:ext cx="488512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52940" name="TextBox 14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52936" name="Group 15"/>
          <p:cNvGrpSpPr>
            <a:grpSpLocks/>
          </p:cNvGrpSpPr>
          <p:nvPr/>
        </p:nvGrpSpPr>
        <p:grpSpPr bwMode="auto">
          <a:xfrm>
            <a:off x="3184525" y="4652963"/>
            <a:ext cx="720725" cy="369887"/>
            <a:chOff x="107504" y="4365104"/>
            <a:chExt cx="720080" cy="369332"/>
          </a:xfrm>
        </p:grpSpPr>
        <p:sp>
          <p:nvSpPr>
            <p:cNvPr id="17" name="Right Arrow 16"/>
            <p:cNvSpPr/>
            <p:nvPr/>
          </p:nvSpPr>
          <p:spPr>
            <a:xfrm>
              <a:off x="339072" y="4436434"/>
              <a:ext cx="488512" cy="2425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52938" name="TextBox 17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3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0175" y="1628775"/>
            <a:ext cx="2836863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395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3956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Mobile App</a:t>
            </a:r>
          </a:p>
          <a:p>
            <a:pPr lvl="1" eaLnBrk="1" fontAlgn="auto" hangingPunct="1">
              <a:defRPr/>
            </a:pPr>
            <a:r>
              <a:rPr lang="en-GB" dirty="0" smtClean="0"/>
              <a:t>email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grpSp>
        <p:nvGrpSpPr>
          <p:cNvPr id="253958" name="Group 15"/>
          <p:cNvGrpSpPr>
            <a:grpSpLocks/>
          </p:cNvGrpSpPr>
          <p:nvPr/>
        </p:nvGrpSpPr>
        <p:grpSpPr bwMode="auto">
          <a:xfrm>
            <a:off x="3184525" y="2349500"/>
            <a:ext cx="720725" cy="368300"/>
            <a:chOff x="107504" y="4365104"/>
            <a:chExt cx="720080" cy="369332"/>
          </a:xfrm>
        </p:grpSpPr>
        <p:sp>
          <p:nvSpPr>
            <p:cNvPr id="17" name="Right Arrow 16"/>
            <p:cNvSpPr/>
            <p:nvPr/>
          </p:nvSpPr>
          <p:spPr>
            <a:xfrm>
              <a:off x="339072" y="4436742"/>
              <a:ext cx="488512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53960" name="TextBox 17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3350" y="1628775"/>
            <a:ext cx="2835275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497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4980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Mobile App</a:t>
            </a:r>
          </a:p>
          <a:p>
            <a:pPr lvl="1" eaLnBrk="1" fontAlgn="auto" hangingPunct="1">
              <a:defRPr/>
            </a:pPr>
            <a:r>
              <a:rPr lang="en-GB" dirty="0"/>
              <a:t>e</a:t>
            </a:r>
            <a:r>
              <a:rPr lang="en-GB" dirty="0" smtClean="0"/>
              <a:t>mail</a:t>
            </a:r>
          </a:p>
          <a:p>
            <a:pPr lvl="2" eaLnBrk="1" fontAlgn="auto" hangingPunct="1">
              <a:defRPr/>
            </a:pPr>
            <a:r>
              <a:rPr lang="en-GB" sz="2000" dirty="0" smtClean="0"/>
              <a:t>Long press batch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grpSp>
        <p:nvGrpSpPr>
          <p:cNvPr id="254982" name="Group 15"/>
          <p:cNvGrpSpPr>
            <a:grpSpLocks/>
          </p:cNvGrpSpPr>
          <p:nvPr/>
        </p:nvGrpSpPr>
        <p:grpSpPr bwMode="auto">
          <a:xfrm>
            <a:off x="3184525" y="2349500"/>
            <a:ext cx="720725" cy="368300"/>
            <a:chOff x="107504" y="4365104"/>
            <a:chExt cx="720080" cy="369332"/>
          </a:xfrm>
        </p:grpSpPr>
        <p:sp>
          <p:nvSpPr>
            <p:cNvPr id="17" name="Right Arrow 16"/>
            <p:cNvSpPr/>
            <p:nvPr/>
          </p:nvSpPr>
          <p:spPr>
            <a:xfrm>
              <a:off x="339072" y="4436742"/>
              <a:ext cx="488512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54987" name="TextBox 17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54983" name="Group 9"/>
          <p:cNvGrpSpPr>
            <a:grpSpLocks/>
          </p:cNvGrpSpPr>
          <p:nvPr/>
        </p:nvGrpSpPr>
        <p:grpSpPr bwMode="auto">
          <a:xfrm>
            <a:off x="3181350" y="6165850"/>
            <a:ext cx="2038350" cy="368300"/>
            <a:chOff x="107504" y="4365104"/>
            <a:chExt cx="720080" cy="369332"/>
          </a:xfrm>
        </p:grpSpPr>
        <p:sp>
          <p:nvSpPr>
            <p:cNvPr id="11" name="Right Arrow 10"/>
            <p:cNvSpPr/>
            <p:nvPr/>
          </p:nvSpPr>
          <p:spPr>
            <a:xfrm>
              <a:off x="338558" y="4436742"/>
              <a:ext cx="489026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54985" name="TextBox 11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3350" y="1628775"/>
            <a:ext cx="2835275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0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04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Mobile App</a:t>
            </a:r>
          </a:p>
          <a:p>
            <a:pPr lvl="1" eaLnBrk="1" fontAlgn="auto" hangingPunct="1">
              <a:defRPr/>
            </a:pPr>
            <a:r>
              <a:rPr lang="en-GB" dirty="0" smtClean="0"/>
              <a:t>email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grpSp>
        <p:nvGrpSpPr>
          <p:cNvPr id="256006" name="Group 15"/>
          <p:cNvGrpSpPr>
            <a:grpSpLocks/>
          </p:cNvGrpSpPr>
          <p:nvPr/>
        </p:nvGrpSpPr>
        <p:grpSpPr bwMode="auto">
          <a:xfrm>
            <a:off x="3167063" y="3644900"/>
            <a:ext cx="1549400" cy="369888"/>
            <a:chOff x="107504" y="4365104"/>
            <a:chExt cx="720080" cy="369332"/>
          </a:xfrm>
        </p:grpSpPr>
        <p:sp>
          <p:nvSpPr>
            <p:cNvPr id="17" name="Right Arrow 16"/>
            <p:cNvSpPr/>
            <p:nvPr/>
          </p:nvSpPr>
          <p:spPr>
            <a:xfrm>
              <a:off x="338431" y="4436435"/>
              <a:ext cx="489153" cy="2425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56008" name="TextBox 17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1288" y="1628775"/>
            <a:ext cx="2832100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28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Mobile App</a:t>
            </a:r>
          </a:p>
          <a:p>
            <a:pPr lvl="1" eaLnBrk="1" fontAlgn="auto" hangingPunct="1">
              <a:defRPr/>
            </a:pPr>
            <a:r>
              <a:rPr lang="en-GB" dirty="0" smtClean="0"/>
              <a:t>email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grpSp>
        <p:nvGrpSpPr>
          <p:cNvPr id="257030" name="Group 9"/>
          <p:cNvGrpSpPr>
            <a:grpSpLocks/>
          </p:cNvGrpSpPr>
          <p:nvPr/>
        </p:nvGrpSpPr>
        <p:grpSpPr bwMode="auto">
          <a:xfrm>
            <a:off x="3184525" y="2565400"/>
            <a:ext cx="720725" cy="368300"/>
            <a:chOff x="107504" y="4365104"/>
            <a:chExt cx="720080" cy="369332"/>
          </a:xfrm>
        </p:grpSpPr>
        <p:sp>
          <p:nvSpPr>
            <p:cNvPr id="11" name="Right Arrow 10"/>
            <p:cNvSpPr/>
            <p:nvPr/>
          </p:nvSpPr>
          <p:spPr>
            <a:xfrm>
              <a:off x="339072" y="4436742"/>
              <a:ext cx="488512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57041" name="TextBox 11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57031" name="Group 12"/>
          <p:cNvGrpSpPr>
            <a:grpSpLocks/>
          </p:cNvGrpSpPr>
          <p:nvPr/>
        </p:nvGrpSpPr>
        <p:grpSpPr bwMode="auto">
          <a:xfrm>
            <a:off x="3184525" y="3005138"/>
            <a:ext cx="720725" cy="369887"/>
            <a:chOff x="107504" y="4365104"/>
            <a:chExt cx="720080" cy="369332"/>
          </a:xfrm>
        </p:grpSpPr>
        <p:sp>
          <p:nvSpPr>
            <p:cNvPr id="14" name="Right Arrow 13"/>
            <p:cNvSpPr/>
            <p:nvPr/>
          </p:nvSpPr>
          <p:spPr>
            <a:xfrm>
              <a:off x="339072" y="4436434"/>
              <a:ext cx="488512" cy="2425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57039" name="TextBox 14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57032" name="Group 3"/>
          <p:cNvGrpSpPr>
            <a:grpSpLocks/>
          </p:cNvGrpSpPr>
          <p:nvPr/>
        </p:nvGrpSpPr>
        <p:grpSpPr bwMode="auto">
          <a:xfrm>
            <a:off x="3160713" y="4221163"/>
            <a:ext cx="719137" cy="369887"/>
            <a:chOff x="3159948" y="4221088"/>
            <a:chExt cx="720080" cy="369332"/>
          </a:xfrm>
        </p:grpSpPr>
        <p:sp>
          <p:nvSpPr>
            <p:cNvPr id="20" name="Right Arrow 19"/>
            <p:cNvSpPr/>
            <p:nvPr/>
          </p:nvSpPr>
          <p:spPr>
            <a:xfrm>
              <a:off x="3390437" y="4292418"/>
              <a:ext cx="489591" cy="2425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57037" name="TextBox 20"/>
            <p:cNvSpPr txBox="1">
              <a:spLocks noChangeArrowheads="1"/>
            </p:cNvSpPr>
            <p:nvPr/>
          </p:nvSpPr>
          <p:spPr bwMode="auto">
            <a:xfrm>
              <a:off x="3159948" y="4221088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57033" name="Group 4"/>
          <p:cNvGrpSpPr>
            <a:grpSpLocks/>
          </p:cNvGrpSpPr>
          <p:nvPr/>
        </p:nvGrpSpPr>
        <p:grpSpPr bwMode="auto">
          <a:xfrm>
            <a:off x="6732588" y="1827213"/>
            <a:ext cx="747712" cy="369887"/>
            <a:chOff x="6732240" y="1827032"/>
            <a:chExt cx="748658" cy="369332"/>
          </a:xfrm>
        </p:grpSpPr>
        <p:sp>
          <p:nvSpPr>
            <p:cNvPr id="25" name="Right Arrow 24"/>
            <p:cNvSpPr/>
            <p:nvPr/>
          </p:nvSpPr>
          <p:spPr>
            <a:xfrm rot="10800000">
              <a:off x="6732240" y="1890437"/>
              <a:ext cx="489569" cy="2425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57035" name="TextBox 25"/>
            <p:cNvSpPr txBox="1">
              <a:spLocks noChangeArrowheads="1"/>
            </p:cNvSpPr>
            <p:nvPr/>
          </p:nvSpPr>
          <p:spPr bwMode="auto">
            <a:xfrm>
              <a:off x="7236296" y="1827032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4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462213"/>
            <a:ext cx="8258175" cy="463867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8051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Receiving Reports via email from mobile device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462213"/>
            <a:ext cx="8258175" cy="463867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9075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Receiving Reports – via email from mobile device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/>
          <a:srcRect r="72947" b="54152"/>
          <a:stretch/>
        </p:blipFill>
        <p:spPr bwMode="auto">
          <a:xfrm>
            <a:off x="2124075" y="2709863"/>
            <a:ext cx="4535488" cy="4319587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9078" name="Group 5"/>
          <p:cNvGrpSpPr>
            <a:grpSpLocks/>
          </p:cNvGrpSpPr>
          <p:nvPr/>
        </p:nvGrpSpPr>
        <p:grpSpPr bwMode="auto">
          <a:xfrm>
            <a:off x="179388" y="5229225"/>
            <a:ext cx="3024187" cy="369888"/>
            <a:chOff x="-140799" y="4365104"/>
            <a:chExt cx="968383" cy="369332"/>
          </a:xfrm>
        </p:grpSpPr>
        <p:sp>
          <p:nvSpPr>
            <p:cNvPr id="7" name="Right Arrow 6"/>
            <p:cNvSpPr/>
            <p:nvPr/>
          </p:nvSpPr>
          <p:spPr>
            <a:xfrm>
              <a:off x="338563" y="4436435"/>
              <a:ext cx="489021" cy="2425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59080" name="TextBox 7"/>
            <p:cNvSpPr txBox="1">
              <a:spLocks noChangeArrowheads="1"/>
            </p:cNvSpPr>
            <p:nvPr/>
          </p:nvSpPr>
          <p:spPr bwMode="auto">
            <a:xfrm>
              <a:off x="-140799" y="4365104"/>
              <a:ext cx="49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000000"/>
                  </a:solidFill>
                </a:rPr>
                <a:t>Double click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462213"/>
            <a:ext cx="8258175" cy="4638675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0099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 smtClean="0"/>
              <a:t>Receiving Reports – via email from mobile device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/>
          <a:srcRect r="72947" b="54152"/>
          <a:stretch/>
        </p:blipFill>
        <p:spPr bwMode="auto">
          <a:xfrm>
            <a:off x="2124075" y="2708275"/>
            <a:ext cx="4535488" cy="4319588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0102" name="Group 5"/>
          <p:cNvGrpSpPr>
            <a:grpSpLocks/>
          </p:cNvGrpSpPr>
          <p:nvPr/>
        </p:nvGrpSpPr>
        <p:grpSpPr bwMode="auto">
          <a:xfrm>
            <a:off x="179388" y="5229225"/>
            <a:ext cx="3024187" cy="369888"/>
            <a:chOff x="-140799" y="4365104"/>
            <a:chExt cx="968383" cy="369332"/>
          </a:xfrm>
        </p:grpSpPr>
        <p:sp>
          <p:nvSpPr>
            <p:cNvPr id="7" name="Right Arrow 6"/>
            <p:cNvSpPr/>
            <p:nvPr/>
          </p:nvSpPr>
          <p:spPr>
            <a:xfrm>
              <a:off x="338563" y="4436435"/>
              <a:ext cx="489021" cy="2425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60105" name="TextBox 7"/>
            <p:cNvSpPr txBox="1">
              <a:spLocks noChangeArrowheads="1"/>
            </p:cNvSpPr>
            <p:nvPr/>
          </p:nvSpPr>
          <p:spPr bwMode="auto">
            <a:xfrm>
              <a:off x="-140799" y="4365104"/>
              <a:ext cx="49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000000"/>
                  </a:solidFill>
                </a:rPr>
                <a:t>Double click</a:t>
              </a:r>
            </a:p>
          </p:txBody>
        </p:sp>
      </p:grpSp>
      <p:sp>
        <p:nvSpPr>
          <p:cNvPr id="260103" name="TextBox 8"/>
          <p:cNvSpPr txBox="1">
            <a:spLocks noChangeArrowheads="1"/>
          </p:cNvSpPr>
          <p:nvPr/>
        </p:nvSpPr>
        <p:spPr bwMode="auto">
          <a:xfrm>
            <a:off x="2384425" y="5724525"/>
            <a:ext cx="4132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0">
                <a:solidFill>
                  <a:srgbClr val="000000"/>
                </a:solidFill>
              </a:rPr>
              <a:t>Automatically opens ElcoMaster™ 2.0  to allow data input into Project Folder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80"/>
          <p:cNvSpPr>
            <a:spLocks noChangeArrowheads="1"/>
          </p:cNvSpPr>
          <p:nvPr/>
        </p:nvSpPr>
        <p:spPr bwMode="auto">
          <a:xfrm>
            <a:off x="468313" y="2060575"/>
            <a:ext cx="8313737" cy="396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 b="0">
                <a:solidFill>
                  <a:srgbClr val="5F5F5F"/>
                </a:solidFill>
              </a:rPr>
              <a:t>The “Counted Average” feature on the new Elcometer 224 is a useful technique for assessing an area of profile.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 b="0">
              <a:solidFill>
                <a:srgbClr val="5F5F5F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 b="0">
                <a:solidFill>
                  <a:srgbClr val="5F5F5F"/>
                </a:solidFill>
              </a:rPr>
              <a:t>To establish the average surface profile,                                                           between 5 and 10 readings should be </a:t>
            </a:r>
            <a:br>
              <a:rPr lang="en-GB" altLang="en-US" sz="1800" b="0">
                <a:solidFill>
                  <a:srgbClr val="5F5F5F"/>
                </a:solidFill>
              </a:rPr>
            </a:br>
            <a:r>
              <a:rPr lang="en-GB" altLang="en-US" sz="1800" b="0">
                <a:solidFill>
                  <a:srgbClr val="5F5F5F"/>
                </a:solidFill>
              </a:rPr>
              <a:t>taken within a 150 x 150mm (6 x 6”) area.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2800" b="0">
              <a:solidFill>
                <a:srgbClr val="5F5F5F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 b="0">
                <a:solidFill>
                  <a:srgbClr val="5F5F5F"/>
                </a:solidFill>
              </a:rPr>
              <a:t>The average of these individual spot measurements provides the user with the peak-to-valley height over the measurement area.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 b="0">
              <a:solidFill>
                <a:srgbClr val="5F5F5F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 b="0">
                <a:solidFill>
                  <a:srgbClr val="5F5F5F"/>
                </a:solidFill>
              </a:rPr>
              <a:t>The Counted Average records the average of the spot readings into the memory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 i="1"/>
          </a:p>
        </p:txBody>
      </p:sp>
      <p:sp>
        <p:nvSpPr>
          <p:cNvPr id="75782" name="Title 2"/>
          <p:cNvSpPr>
            <a:spLocks noGrp="1"/>
          </p:cNvSpPr>
          <p:nvPr>
            <p:ph type="title"/>
          </p:nvPr>
        </p:nvSpPr>
        <p:spPr>
          <a:xfrm>
            <a:off x="171450" y="1069975"/>
            <a:ext cx="8972550" cy="706438"/>
          </a:xfrm>
        </p:spPr>
        <p:txBody>
          <a:bodyPr/>
          <a:lstStyle/>
          <a:p>
            <a:pPr>
              <a:defRPr/>
            </a:pPr>
            <a:r>
              <a:rPr lang="en-GB" sz="2000" b="1" dirty="0" smtClean="0">
                <a:solidFill>
                  <a:schemeClr val="tx1"/>
                </a:solidFill>
                <a:latin typeface="+mn-lt"/>
              </a:rPr>
              <a:t>Counted Average Mode</a:t>
            </a:r>
          </a:p>
        </p:txBody>
      </p:sp>
      <p:sp>
        <p:nvSpPr>
          <p:cNvPr id="4915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403850" y="2636838"/>
          <a:ext cx="3705225" cy="174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9" name="CorelDRAW" r:id="rId4" imgW="25436160" imgH="11928240" progId="CorelDRAW.Graphic.14">
                  <p:embed/>
                </p:oleObj>
              </mc:Choice>
              <mc:Fallback>
                <p:oleObj name="CorelDRAW" r:id="rId4" imgW="25436160" imgH="11928240" progId="CorelDRAW.Graphic.1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3850" y="2636838"/>
                        <a:ext cx="3705225" cy="174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8" name="Rectangle 6"/>
          <p:cNvSpPr txBox="1"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8913" y="1628775"/>
            <a:ext cx="2805112" cy="49895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112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1124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Mobile App</a:t>
            </a:r>
          </a:p>
          <a:p>
            <a:pPr lvl="1" eaLnBrk="1" fontAlgn="auto" hangingPunct="1">
              <a:defRPr/>
            </a:pPr>
            <a:r>
              <a:rPr lang="en-GB" dirty="0" smtClean="0"/>
              <a:t>GPS Location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grpSp>
        <p:nvGrpSpPr>
          <p:cNvPr id="261126" name="Group 9"/>
          <p:cNvGrpSpPr>
            <a:grpSpLocks/>
          </p:cNvGrpSpPr>
          <p:nvPr/>
        </p:nvGrpSpPr>
        <p:grpSpPr bwMode="auto">
          <a:xfrm>
            <a:off x="3184525" y="4356100"/>
            <a:ext cx="720725" cy="368300"/>
            <a:chOff x="107504" y="4365104"/>
            <a:chExt cx="720080" cy="369332"/>
          </a:xfrm>
        </p:grpSpPr>
        <p:sp>
          <p:nvSpPr>
            <p:cNvPr id="11" name="Right Arrow 10"/>
            <p:cNvSpPr/>
            <p:nvPr/>
          </p:nvSpPr>
          <p:spPr>
            <a:xfrm>
              <a:off x="339072" y="4436742"/>
              <a:ext cx="488512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61128" name="TextBox 11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8913" y="1628775"/>
            <a:ext cx="2835275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4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2148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Mobile App</a:t>
            </a:r>
          </a:p>
          <a:p>
            <a:pPr lvl="1" eaLnBrk="1" fontAlgn="auto" hangingPunct="1">
              <a:defRPr/>
            </a:pPr>
            <a:r>
              <a:rPr lang="en-GB" dirty="0" smtClean="0"/>
              <a:t>GPS Location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grpSp>
        <p:nvGrpSpPr>
          <p:cNvPr id="262150" name="Group 9"/>
          <p:cNvGrpSpPr>
            <a:grpSpLocks/>
          </p:cNvGrpSpPr>
          <p:nvPr/>
        </p:nvGrpSpPr>
        <p:grpSpPr bwMode="auto">
          <a:xfrm>
            <a:off x="3184525" y="3644900"/>
            <a:ext cx="720725" cy="369888"/>
            <a:chOff x="107504" y="4365104"/>
            <a:chExt cx="720080" cy="369332"/>
          </a:xfrm>
        </p:grpSpPr>
        <p:sp>
          <p:nvSpPr>
            <p:cNvPr id="11" name="Right Arrow 10"/>
            <p:cNvSpPr/>
            <p:nvPr/>
          </p:nvSpPr>
          <p:spPr>
            <a:xfrm>
              <a:off x="339072" y="4436435"/>
              <a:ext cx="488512" cy="2425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62155" name="TextBox 11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62151" name="Group 12"/>
          <p:cNvGrpSpPr>
            <a:grpSpLocks/>
          </p:cNvGrpSpPr>
          <p:nvPr/>
        </p:nvGrpSpPr>
        <p:grpSpPr bwMode="auto">
          <a:xfrm>
            <a:off x="3203575" y="6156325"/>
            <a:ext cx="2520950" cy="368300"/>
            <a:chOff x="107504" y="4365104"/>
            <a:chExt cx="720080" cy="369332"/>
          </a:xfrm>
        </p:grpSpPr>
        <p:sp>
          <p:nvSpPr>
            <p:cNvPr id="14" name="Right Arrow 13"/>
            <p:cNvSpPr/>
            <p:nvPr/>
          </p:nvSpPr>
          <p:spPr>
            <a:xfrm>
              <a:off x="171894" y="4436742"/>
              <a:ext cx="655690" cy="29769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62153" name="TextBox 14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644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1628775"/>
            <a:ext cx="2836862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31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317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Mobile App</a:t>
            </a:r>
          </a:p>
          <a:p>
            <a:pPr lvl="1" eaLnBrk="1" fontAlgn="auto" hangingPunct="1">
              <a:defRPr/>
            </a:pPr>
            <a:r>
              <a:rPr lang="en-GB" dirty="0" smtClean="0"/>
              <a:t>GPS Location</a:t>
            </a:r>
          </a:p>
          <a:p>
            <a:pPr lvl="1" eaLnBrk="1" fontAlgn="auto" hangingPunct="1">
              <a:defRPr/>
            </a:pPr>
            <a:endParaRPr lang="en-GB" dirty="0"/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  <a:p>
            <a:pPr lvl="2" eaLnBrk="1" fontAlgn="auto" hangingPunct="1">
              <a:defRPr/>
            </a:pPr>
            <a:r>
              <a:rPr lang="en-GB" dirty="0" smtClean="0"/>
              <a:t>Long Press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grpSp>
        <p:nvGrpSpPr>
          <p:cNvPr id="263174" name="Group 9"/>
          <p:cNvGrpSpPr>
            <a:grpSpLocks/>
          </p:cNvGrpSpPr>
          <p:nvPr/>
        </p:nvGrpSpPr>
        <p:grpSpPr bwMode="auto">
          <a:xfrm>
            <a:off x="3184525" y="3644900"/>
            <a:ext cx="1387475" cy="369888"/>
            <a:chOff x="107505" y="4365104"/>
            <a:chExt cx="720080" cy="369332"/>
          </a:xfrm>
        </p:grpSpPr>
        <p:sp>
          <p:nvSpPr>
            <p:cNvPr id="11" name="Right Arrow 10"/>
            <p:cNvSpPr/>
            <p:nvPr/>
          </p:nvSpPr>
          <p:spPr>
            <a:xfrm>
              <a:off x="266516" y="4436435"/>
              <a:ext cx="561069" cy="2425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63176" name="TextBox 11"/>
            <p:cNvSpPr txBox="1">
              <a:spLocks noChangeArrowheads="1"/>
            </p:cNvSpPr>
            <p:nvPr/>
          </p:nvSpPr>
          <p:spPr bwMode="auto">
            <a:xfrm>
              <a:off x="107505" y="4365104"/>
              <a:ext cx="1593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1628775"/>
            <a:ext cx="2836862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41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4196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Mobile App</a:t>
            </a:r>
          </a:p>
          <a:p>
            <a:pPr lvl="1" eaLnBrk="1" fontAlgn="auto" hangingPunct="1">
              <a:defRPr/>
            </a:pPr>
            <a:r>
              <a:rPr lang="en-GB" dirty="0" smtClean="0"/>
              <a:t>GPS Location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grpSp>
        <p:nvGrpSpPr>
          <p:cNvPr id="264198" name="Group 12"/>
          <p:cNvGrpSpPr>
            <a:grpSpLocks/>
          </p:cNvGrpSpPr>
          <p:nvPr/>
        </p:nvGrpSpPr>
        <p:grpSpPr bwMode="auto">
          <a:xfrm>
            <a:off x="3184525" y="5075238"/>
            <a:ext cx="720725" cy="369887"/>
            <a:chOff x="107504" y="4365104"/>
            <a:chExt cx="720080" cy="369332"/>
          </a:xfrm>
        </p:grpSpPr>
        <p:sp>
          <p:nvSpPr>
            <p:cNvPr id="14" name="Right Arrow 13"/>
            <p:cNvSpPr/>
            <p:nvPr/>
          </p:nvSpPr>
          <p:spPr>
            <a:xfrm>
              <a:off x="339072" y="4436434"/>
              <a:ext cx="488512" cy="2425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64200" name="TextBox 14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1628775"/>
            <a:ext cx="2836862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52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5220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Mobile App</a:t>
            </a:r>
          </a:p>
          <a:p>
            <a:pPr lvl="1" eaLnBrk="1" fontAlgn="auto" hangingPunct="1">
              <a:defRPr/>
            </a:pPr>
            <a:r>
              <a:rPr lang="en-GB" dirty="0" smtClean="0"/>
              <a:t>GPS Location</a:t>
            </a:r>
          </a:p>
          <a:p>
            <a:pPr lvl="1" eaLnBrk="1" fontAlgn="auto" hangingPunct="1">
              <a:defRPr/>
            </a:pPr>
            <a:endParaRPr lang="en-GB" sz="1600" dirty="0" smtClean="0"/>
          </a:p>
          <a:p>
            <a:pPr lvl="2" eaLnBrk="1" fontAlgn="auto" hangingPunct="1">
              <a:defRPr/>
            </a:pPr>
            <a:r>
              <a:rPr lang="en-GB" dirty="0" smtClean="0"/>
              <a:t>Google Maps</a:t>
            </a:r>
            <a:endParaRPr lang="en-GB" dirty="0"/>
          </a:p>
          <a:p>
            <a:pPr lvl="1" eaLnBrk="1" fontAlgn="auto" hangingPunct="1">
              <a:defRPr/>
            </a:pPr>
            <a:endParaRPr lang="en-GB" dirty="0" smtClean="0"/>
          </a:p>
          <a:p>
            <a:pPr lvl="1" eaLnBrk="1" fontAlgn="auto" hangingPunct="1">
              <a:defRPr/>
            </a:pPr>
            <a:endParaRPr lang="en-GB" dirty="0" smtClean="0"/>
          </a:p>
          <a:p>
            <a:pPr lvl="2" eaLnBrk="1" fontAlgn="auto" hangingPunct="1">
              <a:defRPr/>
            </a:pPr>
            <a:r>
              <a:rPr lang="en-GB" dirty="0" smtClean="0"/>
              <a:t>Display reading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grpSp>
        <p:nvGrpSpPr>
          <p:cNvPr id="265222" name="Group 10"/>
          <p:cNvGrpSpPr>
            <a:grpSpLocks/>
          </p:cNvGrpSpPr>
          <p:nvPr/>
        </p:nvGrpSpPr>
        <p:grpSpPr bwMode="auto">
          <a:xfrm>
            <a:off x="3184525" y="3924300"/>
            <a:ext cx="720725" cy="368300"/>
            <a:chOff x="107504" y="4365104"/>
            <a:chExt cx="720080" cy="369332"/>
          </a:xfrm>
        </p:grpSpPr>
        <p:sp>
          <p:nvSpPr>
            <p:cNvPr id="12" name="Right Arrow 11"/>
            <p:cNvSpPr/>
            <p:nvPr/>
          </p:nvSpPr>
          <p:spPr>
            <a:xfrm>
              <a:off x="339072" y="4436742"/>
              <a:ext cx="488512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65224" name="TextBox 15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1628775"/>
            <a:ext cx="2836862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4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44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Mobile App</a:t>
            </a:r>
          </a:p>
          <a:p>
            <a:pPr lvl="1" eaLnBrk="1" fontAlgn="auto" hangingPunct="1">
              <a:defRPr/>
            </a:pPr>
            <a:r>
              <a:rPr lang="en-GB" dirty="0" smtClean="0"/>
              <a:t>GPS Location</a:t>
            </a:r>
          </a:p>
          <a:p>
            <a:pPr lvl="1" eaLnBrk="1" fontAlgn="auto" hangingPunct="1">
              <a:defRPr/>
            </a:pPr>
            <a:endParaRPr lang="en-GB" dirty="0"/>
          </a:p>
          <a:p>
            <a:pPr lvl="2" eaLnBrk="1" fontAlgn="auto" hangingPunct="1">
              <a:defRPr/>
            </a:pPr>
            <a:endParaRPr lang="en-GB" dirty="0" smtClean="0"/>
          </a:p>
          <a:p>
            <a:pPr lvl="2" eaLnBrk="1" fontAlgn="auto" hangingPunct="1">
              <a:defRPr/>
            </a:pPr>
            <a:r>
              <a:rPr lang="en-GB" dirty="0" smtClean="0"/>
              <a:t>Long press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grpSp>
        <p:nvGrpSpPr>
          <p:cNvPr id="266246" name="Group 6"/>
          <p:cNvGrpSpPr>
            <a:grpSpLocks/>
          </p:cNvGrpSpPr>
          <p:nvPr/>
        </p:nvGrpSpPr>
        <p:grpSpPr bwMode="auto">
          <a:xfrm>
            <a:off x="3184525" y="4365625"/>
            <a:ext cx="720725" cy="368300"/>
            <a:chOff x="107504" y="4365104"/>
            <a:chExt cx="720080" cy="369332"/>
          </a:xfrm>
        </p:grpSpPr>
        <p:sp>
          <p:nvSpPr>
            <p:cNvPr id="8" name="Right Arrow 7"/>
            <p:cNvSpPr/>
            <p:nvPr/>
          </p:nvSpPr>
          <p:spPr>
            <a:xfrm>
              <a:off x="339072" y="4436742"/>
              <a:ext cx="488512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66251" name="TextBox 8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66247" name="Group 9"/>
          <p:cNvGrpSpPr>
            <a:grpSpLocks/>
          </p:cNvGrpSpPr>
          <p:nvPr/>
        </p:nvGrpSpPr>
        <p:grpSpPr bwMode="auto">
          <a:xfrm>
            <a:off x="3184525" y="5651500"/>
            <a:ext cx="2540000" cy="369888"/>
            <a:chOff x="107505" y="4365104"/>
            <a:chExt cx="720080" cy="369332"/>
          </a:xfrm>
        </p:grpSpPr>
        <p:sp>
          <p:nvSpPr>
            <p:cNvPr id="11" name="Right Arrow 10"/>
            <p:cNvSpPr/>
            <p:nvPr/>
          </p:nvSpPr>
          <p:spPr>
            <a:xfrm>
              <a:off x="172762" y="4436435"/>
              <a:ext cx="654823" cy="2425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66249" name="TextBox 11"/>
            <p:cNvSpPr txBox="1">
              <a:spLocks noChangeArrowheads="1"/>
            </p:cNvSpPr>
            <p:nvPr/>
          </p:nvSpPr>
          <p:spPr bwMode="auto">
            <a:xfrm>
              <a:off x="107505" y="4365104"/>
              <a:ext cx="654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1628775"/>
            <a:ext cx="2836862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726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7268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Mobile App</a:t>
            </a:r>
          </a:p>
          <a:p>
            <a:pPr lvl="1" eaLnBrk="1" fontAlgn="auto" hangingPunct="1">
              <a:defRPr/>
            </a:pPr>
            <a:r>
              <a:rPr lang="en-GB" dirty="0" smtClean="0"/>
              <a:t>GPS Location</a:t>
            </a:r>
          </a:p>
          <a:p>
            <a:pPr lvl="1" eaLnBrk="1" fontAlgn="auto" hangingPunct="1">
              <a:defRPr/>
            </a:pPr>
            <a:endParaRPr lang="en-GB" dirty="0"/>
          </a:p>
          <a:p>
            <a:pPr lvl="2" eaLnBrk="1" fontAlgn="auto" hangingPunct="1">
              <a:defRPr/>
            </a:pPr>
            <a:r>
              <a:rPr lang="en-GB" dirty="0" smtClean="0"/>
              <a:t>Google Map</a:t>
            </a:r>
          </a:p>
          <a:p>
            <a:pPr lvl="1" eaLnBrk="1" fontAlgn="auto" hangingPunct="1">
              <a:defRPr/>
            </a:pPr>
            <a:endParaRPr lang="en-GB" dirty="0"/>
          </a:p>
          <a:p>
            <a:pPr lvl="2" eaLnBrk="1" fontAlgn="auto" hangingPunct="1">
              <a:defRPr/>
            </a:pPr>
            <a:endParaRPr lang="en-GB" dirty="0" smtClean="0"/>
          </a:p>
          <a:p>
            <a:pPr lvl="2" eaLnBrk="1" fontAlgn="auto" hangingPunct="1">
              <a:defRPr/>
            </a:pPr>
            <a:r>
              <a:rPr lang="en-GB" dirty="0" smtClean="0"/>
              <a:t>All readings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1628775"/>
            <a:ext cx="2836862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82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829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Mobile App</a:t>
            </a:r>
          </a:p>
          <a:p>
            <a:pPr lvl="1" eaLnBrk="1" fontAlgn="auto" hangingPunct="1">
              <a:defRPr/>
            </a:pPr>
            <a:r>
              <a:rPr lang="en-GB" dirty="0" smtClean="0"/>
              <a:t>Collect Batch</a:t>
            </a:r>
          </a:p>
          <a:p>
            <a:pPr lvl="1" eaLnBrk="1" fontAlgn="auto" hangingPunct="1">
              <a:defRPr/>
            </a:pPr>
            <a:endParaRPr lang="en-GB" dirty="0"/>
          </a:p>
          <a:p>
            <a:pPr marL="457200" lvl="1" indent="0" eaLnBrk="1" fontAlgn="auto" hangingPunct="1">
              <a:buFont typeface="Wingdings" pitchFamily="2" charset="2"/>
              <a:buNone/>
              <a:defRPr/>
            </a:pPr>
            <a:r>
              <a:rPr lang="en-GB" dirty="0" smtClean="0"/>
              <a:t>	</a:t>
            </a:r>
            <a:endParaRPr lang="en-GB" dirty="0"/>
          </a:p>
          <a:p>
            <a:pPr lvl="2" eaLnBrk="1" fontAlgn="auto" hangingPunct="1">
              <a:defRPr/>
            </a:pPr>
            <a:endParaRPr lang="en-GB" dirty="0" smtClean="0"/>
          </a:p>
          <a:p>
            <a:pPr lvl="2" eaLnBrk="1" fontAlgn="auto" hangingPunct="1">
              <a:defRPr/>
            </a:pPr>
            <a:r>
              <a:rPr lang="en-GB" dirty="0" smtClean="0"/>
              <a:t>Display readings 					       on image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grpSp>
        <p:nvGrpSpPr>
          <p:cNvPr id="268294" name="Group 6"/>
          <p:cNvGrpSpPr>
            <a:grpSpLocks/>
          </p:cNvGrpSpPr>
          <p:nvPr/>
        </p:nvGrpSpPr>
        <p:grpSpPr bwMode="auto">
          <a:xfrm>
            <a:off x="3184525" y="3357563"/>
            <a:ext cx="720725" cy="368300"/>
            <a:chOff x="107504" y="4365104"/>
            <a:chExt cx="720080" cy="369332"/>
          </a:xfrm>
        </p:grpSpPr>
        <p:sp>
          <p:nvSpPr>
            <p:cNvPr id="8" name="Right Arrow 7"/>
            <p:cNvSpPr/>
            <p:nvPr/>
          </p:nvSpPr>
          <p:spPr>
            <a:xfrm>
              <a:off x="339072" y="4436741"/>
              <a:ext cx="488512" cy="2419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68296" name="TextBox 8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244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1628775"/>
            <a:ext cx="2836862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93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9316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Mobile App</a:t>
            </a:r>
          </a:p>
          <a:p>
            <a:pPr lvl="1" eaLnBrk="1" fontAlgn="auto" hangingPunct="1">
              <a:defRPr/>
            </a:pPr>
            <a:r>
              <a:rPr lang="en-GB" dirty="0" smtClean="0"/>
              <a:t>Collect Batch</a:t>
            </a:r>
          </a:p>
          <a:p>
            <a:pPr lvl="2" eaLnBrk="1" fontAlgn="auto" hangingPunct="1">
              <a:defRPr/>
            </a:pPr>
            <a:endParaRPr lang="en-GB" dirty="0" smtClean="0"/>
          </a:p>
          <a:p>
            <a:pPr lvl="2" eaLnBrk="1" fontAlgn="auto" hangingPunct="1">
              <a:defRPr/>
            </a:pPr>
            <a:r>
              <a:rPr lang="en-GB" dirty="0" smtClean="0"/>
              <a:t>Display readings 					       on image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grpSp>
        <p:nvGrpSpPr>
          <p:cNvPr id="269318" name="Group 9"/>
          <p:cNvGrpSpPr>
            <a:grpSpLocks/>
          </p:cNvGrpSpPr>
          <p:nvPr/>
        </p:nvGrpSpPr>
        <p:grpSpPr bwMode="auto">
          <a:xfrm>
            <a:off x="3355975" y="4508500"/>
            <a:ext cx="1863725" cy="369888"/>
            <a:chOff x="107504" y="4365104"/>
            <a:chExt cx="720080" cy="369332"/>
          </a:xfrm>
        </p:grpSpPr>
        <p:sp>
          <p:nvSpPr>
            <p:cNvPr id="11" name="Right Arrow 10"/>
            <p:cNvSpPr/>
            <p:nvPr/>
          </p:nvSpPr>
          <p:spPr>
            <a:xfrm>
              <a:off x="201961" y="4436435"/>
              <a:ext cx="625623" cy="2425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69323" name="TextBox 11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945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69319" name="Group 6"/>
          <p:cNvGrpSpPr>
            <a:grpSpLocks/>
          </p:cNvGrpSpPr>
          <p:nvPr/>
        </p:nvGrpSpPr>
        <p:grpSpPr bwMode="auto">
          <a:xfrm>
            <a:off x="3203575" y="1916113"/>
            <a:ext cx="2016125" cy="369887"/>
            <a:chOff x="107504" y="4365104"/>
            <a:chExt cx="720081" cy="369332"/>
          </a:xfrm>
        </p:grpSpPr>
        <p:sp>
          <p:nvSpPr>
            <p:cNvPr id="8" name="Right Arrow 7"/>
            <p:cNvSpPr/>
            <p:nvPr/>
          </p:nvSpPr>
          <p:spPr>
            <a:xfrm>
              <a:off x="249252" y="4436434"/>
              <a:ext cx="578333" cy="2425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69321" name="TextBox 8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14178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5353050"/>
            <a:ext cx="165576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0339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Mobile App</a:t>
            </a:r>
          </a:p>
          <a:p>
            <a:pPr lvl="1" eaLnBrk="1" fontAlgn="auto" hangingPunct="1">
              <a:defRPr/>
            </a:pPr>
            <a:r>
              <a:rPr lang="en-GB" dirty="0" smtClean="0"/>
              <a:t>Collect Batch</a:t>
            </a:r>
          </a:p>
          <a:p>
            <a:pPr lvl="2" eaLnBrk="1" fontAlgn="auto" hangingPunct="1">
              <a:defRPr/>
            </a:pPr>
            <a:endParaRPr lang="en-GB" dirty="0" smtClean="0"/>
          </a:p>
          <a:p>
            <a:pPr lvl="2" eaLnBrk="1" fontAlgn="auto" hangingPunct="1">
              <a:defRPr/>
            </a:pPr>
            <a:r>
              <a:rPr lang="en-GB" dirty="0" smtClean="0"/>
              <a:t>Display readings 					       on image</a:t>
            </a:r>
          </a:p>
          <a:p>
            <a:pPr lvl="2" eaLnBrk="1" fontAlgn="auto" hangingPunct="1">
              <a:defRPr/>
            </a:pPr>
            <a:endParaRPr lang="en-GB" dirty="0"/>
          </a:p>
          <a:p>
            <a:pPr lvl="2" eaLnBrk="1" fontAlgn="auto" hangingPunct="1">
              <a:defRPr/>
            </a:pPr>
            <a:r>
              <a:rPr lang="en-GB" dirty="0" smtClean="0"/>
              <a:t>Image focus on 					          next reading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1628775"/>
            <a:ext cx="2836862" cy="5040313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0342" name="Group 9"/>
          <p:cNvGrpSpPr>
            <a:grpSpLocks/>
          </p:cNvGrpSpPr>
          <p:nvPr/>
        </p:nvGrpSpPr>
        <p:grpSpPr bwMode="auto">
          <a:xfrm>
            <a:off x="3355975" y="4508500"/>
            <a:ext cx="1863725" cy="369888"/>
            <a:chOff x="107504" y="4365104"/>
            <a:chExt cx="720080" cy="369332"/>
          </a:xfrm>
        </p:grpSpPr>
        <p:sp>
          <p:nvSpPr>
            <p:cNvPr id="11" name="Right Arrow 10"/>
            <p:cNvSpPr/>
            <p:nvPr/>
          </p:nvSpPr>
          <p:spPr>
            <a:xfrm>
              <a:off x="201961" y="4436435"/>
              <a:ext cx="625623" cy="2425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70347" name="TextBox 11"/>
            <p:cNvSpPr txBox="1">
              <a:spLocks noChangeArrowheads="1"/>
            </p:cNvSpPr>
            <p:nvPr/>
          </p:nvSpPr>
          <p:spPr bwMode="auto">
            <a:xfrm>
              <a:off x="107504" y="4365104"/>
              <a:ext cx="945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70343" name="Group 6"/>
          <p:cNvGrpSpPr>
            <a:grpSpLocks/>
          </p:cNvGrpSpPr>
          <p:nvPr/>
        </p:nvGrpSpPr>
        <p:grpSpPr bwMode="auto">
          <a:xfrm>
            <a:off x="3355975" y="2843213"/>
            <a:ext cx="639763" cy="369887"/>
            <a:chOff x="246048" y="4365104"/>
            <a:chExt cx="581536" cy="369332"/>
          </a:xfrm>
        </p:grpSpPr>
        <p:sp>
          <p:nvSpPr>
            <p:cNvPr id="8" name="Right Arrow 7"/>
            <p:cNvSpPr/>
            <p:nvPr/>
          </p:nvSpPr>
          <p:spPr>
            <a:xfrm>
              <a:off x="468273" y="4436434"/>
              <a:ext cx="359311" cy="2425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>
                <a:solidFill>
                  <a:prstClr val="white"/>
                </a:solidFill>
              </a:endParaRPr>
            </a:p>
          </p:txBody>
        </p:sp>
        <p:sp>
          <p:nvSpPr>
            <p:cNvPr id="270345" name="TextBox 8"/>
            <p:cNvSpPr txBox="1">
              <a:spLocks noChangeArrowheads="1"/>
            </p:cNvSpPr>
            <p:nvPr/>
          </p:nvSpPr>
          <p:spPr bwMode="auto">
            <a:xfrm>
              <a:off x="246048" y="4365104"/>
              <a:ext cx="2223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0">
                  <a:solidFill>
                    <a:srgbClr val="FF0000"/>
                  </a:solidFill>
                </a:rPr>
                <a:t>1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50179" name="Rectangle 4"/>
          <p:cNvSpPr txBox="1">
            <a:spLocks noChangeArrowheads="1"/>
          </p:cNvSpPr>
          <p:nvPr/>
        </p:nvSpPr>
        <p:spPr bwMode="auto">
          <a:xfrm>
            <a:off x="0" y="1916113"/>
            <a:ext cx="8604250" cy="4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GB" altLang="en-US" sz="1800" b="0">
              <a:solidFill>
                <a:srgbClr val="4D4D4D"/>
              </a:solidFill>
            </a:endParaRPr>
          </a:p>
        </p:txBody>
      </p:sp>
      <p:sp>
        <p:nvSpPr>
          <p:cNvPr id="50180" name="Rectangle 1027"/>
          <p:cNvSpPr>
            <a:spLocks noChangeArrowheads="1"/>
          </p:cNvSpPr>
          <p:nvPr/>
        </p:nvSpPr>
        <p:spPr bwMode="auto">
          <a:xfrm>
            <a:off x="179388" y="1052513"/>
            <a:ext cx="878522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600" b="0">
              <a:solidFill>
                <a:srgbClr val="4D4D4D"/>
              </a:solidFill>
            </a:endParaRPr>
          </a:p>
          <a:p>
            <a:pPr eaLnBrk="1" hangingPunct="1">
              <a:buFontTx/>
              <a:buNone/>
            </a:pPr>
            <a:endParaRPr lang="en-US" altLang="en-US" sz="1600" b="0">
              <a:solidFill>
                <a:srgbClr val="4D4D4D"/>
              </a:solidFill>
            </a:endParaRPr>
          </a:p>
          <a:p>
            <a:pPr eaLnBrk="1" hangingPunct="1">
              <a:buFontTx/>
              <a:buNone/>
            </a:pPr>
            <a:endParaRPr lang="en-US" altLang="en-US" sz="1600" b="0">
              <a:solidFill>
                <a:srgbClr val="4D4D4D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1600" b="0">
              <a:solidFill>
                <a:srgbClr val="4D4D4D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altLang="en-US" sz="4800" b="0">
                <a:solidFill>
                  <a:srgbClr val="4D4D4D"/>
                </a:solidFill>
              </a:rPr>
              <a:t>Demo: Opening a counted average batch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Title 1"/>
          <p:cNvSpPr>
            <a:spLocks noGrp="1"/>
          </p:cNvSpPr>
          <p:nvPr>
            <p:ph type="title"/>
          </p:nvPr>
        </p:nvSpPr>
        <p:spPr>
          <a:xfrm>
            <a:off x="0" y="701675"/>
            <a:ext cx="9144000" cy="1143000"/>
          </a:xfrm>
        </p:spPr>
        <p:txBody>
          <a:bodyPr/>
          <a:lstStyle/>
          <a:p>
            <a:pPr eaLnBrk="1" hangingPunct="1"/>
            <a:r>
              <a:rPr lang="en-GB" altLang="en-US" sz="4000" smtClean="0"/>
              <a:t>Data Management – ElcoMaster™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90688"/>
            <a:ext cx="8229600" cy="4824412"/>
          </a:xfr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err="1" smtClean="0"/>
              <a:t>ElcoMaster</a:t>
            </a:r>
            <a:r>
              <a:rPr lang="en-GB" dirty="0" smtClean="0"/>
              <a:t>™ 2.0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800" dirty="0" smtClean="0"/>
          </a:p>
          <a:p>
            <a:pPr lvl="1" eaLnBrk="1" fontAlgn="auto" hangingPunct="1">
              <a:defRPr/>
            </a:pPr>
            <a:r>
              <a:rPr lang="en-GB" dirty="0" smtClean="0"/>
              <a:t>Free download </a:t>
            </a:r>
            <a:r>
              <a:rPr lang="en-GB" dirty="0" smtClean="0">
                <a:hlinkClick r:id="rId3"/>
              </a:rPr>
              <a:t>www.elcometer.com</a:t>
            </a:r>
            <a:endParaRPr lang="en-GB" dirty="0" smtClean="0"/>
          </a:p>
          <a:p>
            <a:pPr lvl="1" eaLnBrk="1" fontAlgn="auto" hangingPunct="1">
              <a:defRPr/>
            </a:pPr>
            <a:endParaRPr lang="en-GB" sz="1600" dirty="0"/>
          </a:p>
          <a:p>
            <a:pPr lvl="1" eaLnBrk="1" fontAlgn="auto" hangingPunct="1">
              <a:defRPr/>
            </a:pPr>
            <a:r>
              <a:rPr lang="en-GB" dirty="0" smtClean="0"/>
              <a:t>Free CD with all Elcometer Gauges</a:t>
            </a:r>
          </a:p>
          <a:p>
            <a:pPr lvl="1" eaLnBrk="1" fontAlgn="auto" hangingPunct="1">
              <a:defRPr/>
            </a:pPr>
            <a:endParaRPr lang="en-GB" sz="1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 err="1" smtClean="0"/>
              <a:t>ElcoMaster</a:t>
            </a:r>
            <a:r>
              <a:rPr lang="en-GB" dirty="0" smtClean="0"/>
              <a:t>™ Mobile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600" dirty="0" smtClean="0"/>
          </a:p>
          <a:p>
            <a:pPr lvl="1" eaLnBrk="1" fontAlgn="auto" hangingPunct="1">
              <a:defRPr/>
            </a:pPr>
            <a:r>
              <a:rPr lang="en-GB" dirty="0" smtClean="0"/>
              <a:t>Free at Google Play Store</a:t>
            </a:r>
          </a:p>
          <a:p>
            <a:pPr marL="914400" lvl="2" indent="0" eaLnBrk="1" fontAlgn="auto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525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 smtClean="0"/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dirty="0" smtClean="0"/>
              <a:t>Thank You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273411" name="Rectangle 3"/>
          <p:cNvSpPr txBox="1">
            <a:spLocks noChangeArrowheads="1"/>
          </p:cNvSpPr>
          <p:nvPr/>
        </p:nvSpPr>
        <p:spPr bwMode="auto">
          <a:xfrm>
            <a:off x="247650" y="1298575"/>
            <a:ext cx="86455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71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GB" altLang="en-US" sz="2200" b="0"/>
          </a:p>
          <a:p>
            <a:pPr eaLnBrk="1" hangingPunct="1">
              <a:buFontTx/>
              <a:buNone/>
            </a:pPr>
            <a:endParaRPr lang="en-GB" altLang="en-US" sz="2200" b="0"/>
          </a:p>
          <a:p>
            <a:pPr eaLnBrk="1" hangingPunct="1">
              <a:buFontTx/>
              <a:buNone/>
            </a:pPr>
            <a:endParaRPr lang="en-GB" altLang="en-US" sz="2200" b="0"/>
          </a:p>
          <a:p>
            <a:pPr eaLnBrk="1" hangingPunct="1">
              <a:buFontTx/>
              <a:buNone/>
            </a:pPr>
            <a:endParaRPr lang="en-GB" altLang="en-US" sz="2200" b="0"/>
          </a:p>
          <a:p>
            <a:pPr algn="ctr" eaLnBrk="1" hangingPunct="1">
              <a:buFontTx/>
              <a:buNone/>
            </a:pPr>
            <a:r>
              <a:rPr lang="en-GB" altLang="en-US" sz="2200" b="0"/>
              <a:t>Elcomaster 2.0 Appendix</a:t>
            </a:r>
          </a:p>
          <a:p>
            <a:pPr eaLnBrk="1" hangingPunct="1">
              <a:buFontTx/>
              <a:buNone/>
            </a:pPr>
            <a:endParaRPr lang="en-GB" altLang="en-US" sz="2200" b="0"/>
          </a:p>
          <a:p>
            <a:pPr eaLnBrk="1" hangingPunct="1">
              <a:buFontTx/>
              <a:buNone/>
            </a:pPr>
            <a:endParaRPr lang="en-GB" altLang="en-US" sz="2200" b="0"/>
          </a:p>
          <a:p>
            <a:pPr algn="ctr" eaLnBrk="1" hangingPunct="1">
              <a:buFontTx/>
              <a:buNone/>
            </a:pPr>
            <a:endParaRPr lang="en-GB" altLang="en-US" sz="2200" b="0"/>
          </a:p>
          <a:p>
            <a:pPr algn="ctr" eaLnBrk="1" hangingPunct="1">
              <a:buFontTx/>
              <a:buNone/>
            </a:pPr>
            <a:endParaRPr lang="en-GB" altLang="en-US" sz="220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47650" y="1298575"/>
            <a:ext cx="84264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GB" sz="2000" dirty="0" smtClean="0"/>
              <a:t>CHARTS</a:t>
            </a:r>
          </a:p>
          <a:p>
            <a:pPr eaLnBrk="1" hangingPunct="1">
              <a:defRPr/>
            </a:pPr>
            <a:endParaRPr lang="en-GB" b="0" dirty="0" smtClean="0"/>
          </a:p>
          <a:p>
            <a:pPr lvl="1" eaLnBrk="1" hangingPunct="1">
              <a:defRPr/>
            </a:pPr>
            <a:r>
              <a:rPr lang="en-GB" sz="1800" b="0" dirty="0" smtClean="0"/>
              <a:t>Elcomaster 2.0 can create line graphs or histograms of your data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Useful for analysing trends in data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Limits and statistical data can be added to the graph in the view section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pic>
        <p:nvPicPr>
          <p:cNvPr id="275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90613"/>
            <a:ext cx="6789738" cy="466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5460" name="TextBox 1"/>
          <p:cNvSpPr txBox="1">
            <a:spLocks noChangeArrowheads="1"/>
          </p:cNvSpPr>
          <p:nvPr/>
        </p:nvSpPr>
        <p:spPr bwMode="auto">
          <a:xfrm>
            <a:off x="1835150" y="5753100"/>
            <a:ext cx="5040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Individuals Chart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pic>
        <p:nvPicPr>
          <p:cNvPr id="276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044575"/>
            <a:ext cx="6696075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484" name="TextBox 5"/>
          <p:cNvSpPr txBox="1">
            <a:spLocks noChangeArrowheads="1"/>
          </p:cNvSpPr>
          <p:nvPr/>
        </p:nvSpPr>
        <p:spPr bwMode="auto">
          <a:xfrm>
            <a:off x="2159000" y="5683250"/>
            <a:ext cx="5041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Histogram with normal distribution curve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790700"/>
            <a:ext cx="5551488" cy="3562350"/>
          </a:xfrm>
          <a:prstGeom prst="rect">
            <a:avLst/>
          </a:prstGeom>
          <a:noFill/>
          <a:ln>
            <a:noFill/>
          </a:ln>
          <a:effectLst>
            <a:outerShdw sx="999" sy="999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7950" y="1125538"/>
            <a:ext cx="338772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GB" sz="2000" dirty="0" smtClean="0"/>
              <a:t>LABELS</a:t>
            </a:r>
          </a:p>
          <a:p>
            <a:pPr eaLnBrk="1" hangingPunct="1">
              <a:defRPr/>
            </a:pPr>
            <a:endParaRPr lang="en-GB" b="0" dirty="0" smtClean="0"/>
          </a:p>
          <a:p>
            <a:pPr lvl="1" eaLnBrk="1" hangingPunct="1">
              <a:defRPr/>
            </a:pPr>
            <a:r>
              <a:rPr lang="en-GB" sz="1800" b="0" dirty="0" smtClean="0"/>
              <a:t>Include optional data on the data in your project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Project labels apply to all batches 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Batch labels are options for each batch in the project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Accessed and edited from the view screen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278531" name="Rectangle 3"/>
          <p:cNvSpPr txBox="1">
            <a:spLocks noChangeArrowheads="1"/>
          </p:cNvSpPr>
          <p:nvPr/>
        </p:nvSpPr>
        <p:spPr bwMode="auto">
          <a:xfrm>
            <a:off x="107950" y="1125538"/>
            <a:ext cx="8424863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/>
              <a:t>What can labels be used for</a:t>
            </a:r>
          </a:p>
          <a:p>
            <a:pPr eaLnBrk="1" hangingPunct="1">
              <a:buFontTx/>
              <a:buNone/>
            </a:pPr>
            <a:endParaRPr lang="en-GB" altLang="en-US" b="0"/>
          </a:p>
          <a:p>
            <a:pPr lvl="1" eaLnBrk="1" hangingPunct="1"/>
            <a:r>
              <a:rPr lang="en-GB" altLang="en-US" sz="1800" b="0"/>
              <a:t>Marking out different structures in a project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r>
              <a:rPr lang="en-GB" altLang="en-US" sz="1800" b="0"/>
              <a:t>Marking out different inspectors within a project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r>
              <a:rPr lang="en-GB" altLang="en-US" sz="1800" b="0"/>
              <a:t>Different physical locations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r>
              <a:rPr lang="en-GB" altLang="en-US" sz="1800" b="0"/>
              <a:t>Labels can be added to report templates later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279555" name="Rectangle 3"/>
          <p:cNvSpPr txBox="1">
            <a:spLocks noChangeArrowheads="1"/>
          </p:cNvSpPr>
          <p:nvPr/>
        </p:nvSpPr>
        <p:spPr bwMode="auto">
          <a:xfrm>
            <a:off x="107950" y="1125538"/>
            <a:ext cx="8424863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/>
              <a:t>Setting labels up</a:t>
            </a:r>
          </a:p>
          <a:p>
            <a:pPr eaLnBrk="1" hangingPunct="1">
              <a:buFontTx/>
              <a:buNone/>
            </a:pPr>
            <a:endParaRPr lang="en-GB" altLang="en-US" b="0"/>
          </a:p>
          <a:p>
            <a:pPr lvl="1" eaLnBrk="1" hangingPunct="1"/>
            <a:r>
              <a:rPr lang="en-GB" altLang="en-US" sz="1800" b="0"/>
              <a:t>Select a project from the view screen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r>
              <a:rPr lang="en-GB" altLang="en-US" sz="1800" b="0"/>
              <a:t>Add a project label with the green button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r>
              <a:rPr lang="en-GB" altLang="en-US" sz="1800" b="0"/>
              <a:t>Add a batch label below 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2617788"/>
            <a:ext cx="1303338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955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094038"/>
            <a:ext cx="3933825" cy="292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280579" name="Rectangle 3"/>
          <p:cNvSpPr txBox="1">
            <a:spLocks noChangeArrowheads="1"/>
          </p:cNvSpPr>
          <p:nvPr/>
        </p:nvSpPr>
        <p:spPr bwMode="auto">
          <a:xfrm>
            <a:off x="107950" y="1125538"/>
            <a:ext cx="8424863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/>
              <a:t>Batch Labels</a:t>
            </a:r>
          </a:p>
          <a:p>
            <a:pPr eaLnBrk="1" hangingPunct="1">
              <a:buFontTx/>
              <a:buNone/>
            </a:pPr>
            <a:endParaRPr lang="en-GB" altLang="en-US" b="0"/>
          </a:p>
          <a:p>
            <a:pPr lvl="1" eaLnBrk="1" hangingPunct="1"/>
            <a:r>
              <a:rPr lang="en-GB" altLang="en-US" sz="1800" b="0"/>
              <a:t>When batches are added to a project, Elcomaster 2.0 will prompt for which label to apply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r>
              <a:rPr lang="en-GB" altLang="en-US" sz="1800" b="0"/>
              <a:t>Set the label options in the project  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r>
              <a:rPr lang="en-GB" altLang="en-US" sz="1800" b="0"/>
              <a:t>Labels may be picked from a drop down list or manually typed in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196975"/>
            <a:ext cx="8424862" cy="4824413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2000" b="1" smtClean="0"/>
              <a:t>Measurement Method</a:t>
            </a:r>
          </a:p>
          <a:p>
            <a:pPr lvl="1" eaLnBrk="1" hangingPunct="1"/>
            <a:endParaRPr lang="en-GB" altLang="en-US" sz="1800" smtClean="0"/>
          </a:p>
          <a:p>
            <a:pPr lvl="1" eaLnBrk="1" hangingPunct="1"/>
            <a:r>
              <a:rPr lang="en-GB" altLang="en-US" sz="1800" smtClean="0"/>
              <a:t>Zero the instrument on toughened glass slide</a:t>
            </a:r>
          </a:p>
          <a:p>
            <a:pPr lvl="1" eaLnBrk="1" hangingPunct="1"/>
            <a:endParaRPr lang="en-GB" altLang="en-US" sz="1800" smtClean="0"/>
          </a:p>
          <a:p>
            <a:pPr lvl="1" eaLnBrk="1" hangingPunct="1"/>
            <a:r>
              <a:rPr lang="en-GB" altLang="en-US" sz="1800" smtClean="0"/>
              <a:t>Open a new counted average batch in the 224</a:t>
            </a:r>
          </a:p>
          <a:p>
            <a:pPr lvl="1" eaLnBrk="1" hangingPunct="1"/>
            <a:endParaRPr lang="en-GB" altLang="en-US" sz="1800" smtClean="0"/>
          </a:p>
          <a:p>
            <a:pPr lvl="1" eaLnBrk="1" hangingPunct="1"/>
            <a:r>
              <a:rPr lang="en-GB" altLang="en-US" sz="1800" smtClean="0"/>
              <a:t>Take an average of ‘x’ gauge readings as agreed or stated in the standard to produce a ‘measurement’.</a:t>
            </a:r>
          </a:p>
          <a:p>
            <a:pPr lvl="1" eaLnBrk="1" hangingPunct="1"/>
            <a:endParaRPr lang="en-GB" altLang="en-US" sz="1800" smtClean="0"/>
          </a:p>
          <a:p>
            <a:pPr lvl="1" eaLnBrk="1" hangingPunct="1"/>
            <a:r>
              <a:rPr lang="en-GB" altLang="en-US" sz="1800" smtClean="0"/>
              <a:t>Readings or average of readings may be saved for download to Elcomaster 2.0</a:t>
            </a:r>
          </a:p>
        </p:txBody>
      </p:sp>
      <p:sp>
        <p:nvSpPr>
          <p:cNvPr id="51203" name="Rectangle 6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281603" name="Rectangle 3"/>
          <p:cNvSpPr txBox="1">
            <a:spLocks noChangeArrowheads="1"/>
          </p:cNvSpPr>
          <p:nvPr/>
        </p:nvSpPr>
        <p:spPr bwMode="auto">
          <a:xfrm>
            <a:off x="247650" y="1298575"/>
            <a:ext cx="842645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/>
              <a:t>BATCH PHOTOS</a:t>
            </a:r>
          </a:p>
          <a:p>
            <a:pPr eaLnBrk="1" hangingPunct="1"/>
            <a:endParaRPr lang="en-GB" altLang="en-US" b="0"/>
          </a:p>
          <a:p>
            <a:pPr lvl="1" eaLnBrk="1" hangingPunct="1"/>
            <a:r>
              <a:rPr lang="en-GB" altLang="en-US" sz="1800" b="0"/>
              <a:t>Applying images to your batch allows quick identification of the gauge job in hand. 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r>
              <a:rPr lang="en-GB" altLang="en-US" sz="1800" b="0"/>
              <a:t>Images can be attached to any simple report that you create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n-GB" altLang="en-US" smtClean="0"/>
          </a:p>
          <a:p>
            <a:pPr>
              <a:buFontTx/>
              <a:buNone/>
            </a:pPr>
            <a:endParaRPr lang="en-GB" altLang="en-US" smtClean="0"/>
          </a:p>
          <a:p>
            <a:pPr>
              <a:buFontTx/>
              <a:buNone/>
            </a:pPr>
            <a:endParaRPr lang="en-GB" altLang="en-US" smtClean="0"/>
          </a:p>
          <a:p>
            <a:pPr algn="ctr">
              <a:buFontTx/>
              <a:buNone/>
            </a:pPr>
            <a:r>
              <a:rPr lang="en-GB" altLang="en-US" sz="3200" smtClean="0">
                <a:solidFill>
                  <a:srgbClr val="4D4D4D"/>
                </a:solidFill>
              </a:rPr>
              <a:t>Labels and Photos Demonstration</a:t>
            </a:r>
          </a:p>
        </p:txBody>
      </p:sp>
      <p:sp>
        <p:nvSpPr>
          <p:cNvPr id="282627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</p:spTree>
  </p:cSld>
  <p:clrMapOvr>
    <a:masterClrMapping/>
  </p:clrMapOvr>
  <p:transition spd="med">
    <p:random/>
  </p:transition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pic>
        <p:nvPicPr>
          <p:cNvPr id="283651" name="Picture 2" descr="C:\Documents and Settings\daniel.leonard\Desktop\elcomaster for android\Landscape Mobile with grap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2806700"/>
            <a:ext cx="474345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3652" name="Picture 4" descr="elcomaster android march 2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1557338"/>
            <a:ext cx="35496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47650" y="1298575"/>
            <a:ext cx="84264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GB" sz="2000" dirty="0" smtClean="0"/>
              <a:t>What’s an Android</a:t>
            </a:r>
          </a:p>
          <a:p>
            <a:pPr eaLnBrk="1" hangingPunct="1">
              <a:defRPr/>
            </a:pPr>
            <a:endParaRPr lang="en-GB" b="0" dirty="0" smtClean="0"/>
          </a:p>
          <a:p>
            <a:pPr lvl="1" eaLnBrk="1" hangingPunct="1">
              <a:defRPr/>
            </a:pPr>
            <a:r>
              <a:rPr lang="en-GB" sz="1800" b="0" dirty="0" smtClean="0"/>
              <a:t>Android is a common mobile phone operating system or OS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Android allows you to run “Apps” or applications just like programs on a desktop PC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Elcometer produce an Elcomaster App with many of the analysis features found on the desktop Elcomaster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47650" y="1125538"/>
            <a:ext cx="5980113" cy="508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GB" sz="2000" dirty="0" smtClean="0"/>
              <a:t>Features</a:t>
            </a:r>
            <a:endParaRPr lang="en-GB" b="0" dirty="0" smtClean="0"/>
          </a:p>
          <a:p>
            <a:pPr lvl="1" eaLnBrk="1" hangingPunct="1">
              <a:defRPr/>
            </a:pPr>
            <a:r>
              <a:rPr lang="en-GB" sz="1800" b="0" dirty="0" smtClean="0"/>
              <a:t>Bluetooth connection to gauges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Graphing, statistics 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Can use your device’s camera to attach a photo to a batch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GPS location tagging</a:t>
            </a:r>
          </a:p>
          <a:p>
            <a:pPr marL="457200" lvl="1" indent="0" eaLnBrk="1" hangingPunct="1">
              <a:buFontTx/>
              <a:buNone/>
              <a:defRPr/>
            </a:pPr>
            <a:endParaRPr lang="en-GB" sz="1800" dirty="0"/>
          </a:p>
          <a:p>
            <a:pPr lvl="1" eaLnBrk="1" hangingPunct="1">
              <a:defRPr/>
            </a:pPr>
            <a:r>
              <a:rPr lang="en-GB" sz="1800" b="0" dirty="0" smtClean="0"/>
              <a:t>Email batches from anywhere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Integrate with the </a:t>
            </a:r>
            <a:r>
              <a:rPr lang="en-GB" sz="1800" dirty="0" smtClean="0"/>
              <a:t>cloud</a:t>
            </a:r>
            <a:r>
              <a:rPr lang="en-GB" sz="1800" b="0" dirty="0" smtClean="0"/>
              <a:t> and send your data to Elcomaster PCs or other Elcomaster mobile devices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</p:txBody>
      </p:sp>
      <p:pic>
        <p:nvPicPr>
          <p:cNvPr id="28570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1484313"/>
            <a:ext cx="3065462" cy="459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79563" y="2282825"/>
            <a:ext cx="6400800" cy="2586038"/>
          </a:xfrm>
        </p:spPr>
        <p:txBody>
          <a:bodyPr/>
          <a:lstStyle/>
          <a:p>
            <a:pPr eaLnBrk="1" hangingPunct="1"/>
            <a:r>
              <a:rPr lang="en-GB" altLang="en-US" sz="4500" smtClean="0">
                <a:solidFill>
                  <a:srgbClr val="FF6600"/>
                </a:solidFill>
              </a:rPr>
              <a:t>ElcoMaster 2.0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1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1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1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1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1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1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1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1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1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1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GB" altLang="en-US" sz="3600" smtClean="0">
                <a:solidFill>
                  <a:srgbClr val="5F5F5F"/>
                </a:solidFill>
              </a:rPr>
              <a:t>Cloud Computing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22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22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22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22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22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22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22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altLang="en-US" sz="2200" smtClean="0">
              <a:solidFill>
                <a:srgbClr val="5F5F5F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-201613" y="2349500"/>
            <a:ext cx="2757488" cy="1273175"/>
            <a:chOff x="-201466" y="2348880"/>
            <a:chExt cx="2757242" cy="1273696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-201466" y="2348880"/>
              <a:ext cx="2757242" cy="1273696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spcBef>
                  <a:spcPct val="20000"/>
                </a:spcBef>
                <a:buSzPct val="60000"/>
                <a:buFontTx/>
                <a:buBlip>
                  <a:blip r:embed="rId2"/>
                </a:buBlip>
                <a:defRPr/>
              </a:pPr>
              <a:endParaRPr lang="en-GB" sz="2000" b="0" u="sng"/>
            </a:p>
          </p:txBody>
        </p:sp>
        <p:pic>
          <p:nvPicPr>
            <p:cNvPr id="286725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420888"/>
              <a:ext cx="2109170" cy="120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chael.sellars\AppData\Local\Microsoft\Windows\Temporary Internet Files\Content.IE5\4514SP23\MP900402690[1]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1879" y="1659434"/>
            <a:ext cx="4306185" cy="4868958"/>
          </a:xfrm>
          <a:prstGeom prst="rect">
            <a:avLst/>
          </a:prstGeom>
          <a:noFill/>
          <a:effectLst>
            <a:softEdge rad="127000"/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31775" y="1219200"/>
            <a:ext cx="2135188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Scenario</a:t>
            </a:r>
          </a:p>
        </p:txBody>
      </p:sp>
      <p:pic>
        <p:nvPicPr>
          <p:cNvPr id="28774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2109788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6675" y="600075"/>
            <a:ext cx="1912938" cy="571500"/>
          </a:xfrm>
        </p:spPr>
        <p:txBody>
          <a:bodyPr/>
          <a:lstStyle/>
          <a:p>
            <a:pPr eaLnBrk="1" hangingPunct="1">
              <a:defRPr/>
            </a:pPr>
            <a:r>
              <a:rPr lang="en-GB" sz="1100" dirty="0" err="1" smtClean="0">
                <a:solidFill>
                  <a:srgbClr val="FF6600"/>
                </a:solidFill>
              </a:rPr>
              <a:t>ElcoMaster</a:t>
            </a:r>
            <a:r>
              <a:rPr lang="en-GB" sz="1100" dirty="0" smtClean="0">
                <a:solidFill>
                  <a:srgbClr val="FF6600"/>
                </a:solidFill>
              </a:rPr>
              <a:t> 2.0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Cloud Computing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1400" dirty="0" smtClean="0">
              <a:solidFill>
                <a:srgbClr val="5F5F5F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61975" y="2246313"/>
            <a:ext cx="3467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Inspection is taking place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88963" y="5249863"/>
            <a:ext cx="3852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Manual methods are the only way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61975" y="4565650"/>
            <a:ext cx="3840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How is the data stored and collected?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536700" y="3006725"/>
            <a:ext cx="741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Here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533525" y="3379788"/>
            <a:ext cx="811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Here 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533525" y="3813175"/>
            <a:ext cx="982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&amp; Here</a:t>
            </a:r>
          </a:p>
        </p:txBody>
      </p:sp>
      <p:sp>
        <p:nvSpPr>
          <p:cNvPr id="12" name="5-Point Star 11"/>
          <p:cNvSpPr/>
          <p:nvPr/>
        </p:nvSpPr>
        <p:spPr bwMode="auto">
          <a:xfrm>
            <a:off x="7932738" y="4362450"/>
            <a:ext cx="79375" cy="92075"/>
          </a:xfrm>
          <a:prstGeom prst="star5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spcBef>
                <a:spcPct val="20000"/>
              </a:spcBef>
              <a:buSzPct val="60000"/>
              <a:buFontTx/>
              <a:buBlip>
                <a:blip r:embed="rId4"/>
              </a:buBlip>
              <a:defRPr/>
            </a:pPr>
            <a:endParaRPr lang="en-GB" sz="2000" b="0"/>
          </a:p>
        </p:txBody>
      </p:sp>
      <p:sp>
        <p:nvSpPr>
          <p:cNvPr id="23" name="5-Point Star 22"/>
          <p:cNvSpPr/>
          <p:nvPr/>
        </p:nvSpPr>
        <p:spPr bwMode="auto">
          <a:xfrm>
            <a:off x="5454650" y="3319463"/>
            <a:ext cx="79375" cy="90487"/>
          </a:xfrm>
          <a:prstGeom prst="star5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spcBef>
                <a:spcPct val="20000"/>
              </a:spcBef>
              <a:buSzPct val="60000"/>
              <a:buFontTx/>
              <a:buBlip>
                <a:blip r:embed="rId4"/>
              </a:buBlip>
              <a:defRPr/>
            </a:pPr>
            <a:endParaRPr lang="en-GB" sz="2000" b="0"/>
          </a:p>
        </p:txBody>
      </p:sp>
      <p:sp>
        <p:nvSpPr>
          <p:cNvPr id="24" name="5-Point Star 23"/>
          <p:cNvSpPr/>
          <p:nvPr/>
        </p:nvSpPr>
        <p:spPr bwMode="auto">
          <a:xfrm>
            <a:off x="7246938" y="3648075"/>
            <a:ext cx="79375" cy="90488"/>
          </a:xfrm>
          <a:prstGeom prst="star5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spcBef>
                <a:spcPct val="20000"/>
              </a:spcBef>
              <a:buSzPct val="60000"/>
              <a:buFontTx/>
              <a:buBlip>
                <a:blip r:embed="rId4"/>
              </a:buBlip>
              <a:defRPr/>
            </a:pPr>
            <a:endParaRPr lang="en-GB" sz="2000" b="0"/>
          </a:p>
        </p:txBody>
      </p:sp>
      <p:cxnSp>
        <p:nvCxnSpPr>
          <p:cNvPr id="7" name="Straight Arrow Connector 6"/>
          <p:cNvCxnSpPr>
            <a:stCxn id="20" idx="3"/>
          </p:cNvCxnSpPr>
          <p:nvPr/>
        </p:nvCxnSpPr>
        <p:spPr bwMode="auto">
          <a:xfrm>
            <a:off x="2278063" y="3206750"/>
            <a:ext cx="3049587" cy="1587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2417763" y="3584575"/>
            <a:ext cx="4738687" cy="1079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>
            <a:stCxn id="22" idx="3"/>
          </p:cNvCxnSpPr>
          <p:nvPr/>
        </p:nvCxnSpPr>
        <p:spPr bwMode="auto">
          <a:xfrm>
            <a:off x="2516188" y="4013200"/>
            <a:ext cx="5267325" cy="3952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  <p:bldP spid="16" grpId="0"/>
      <p:bldP spid="17" grpId="0"/>
      <p:bldP spid="20" grpId="0"/>
      <p:bldP spid="21" grpId="0"/>
      <p:bldP spid="22" grpId="0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0/05/Zvezda-DSME_shipyar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7776" y="1696593"/>
            <a:ext cx="6962775" cy="399097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877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2109788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6675" y="600075"/>
            <a:ext cx="1912938" cy="571500"/>
          </a:xfrm>
        </p:spPr>
        <p:txBody>
          <a:bodyPr/>
          <a:lstStyle/>
          <a:p>
            <a:pPr eaLnBrk="1" hangingPunct="1">
              <a:defRPr/>
            </a:pPr>
            <a:r>
              <a:rPr lang="en-GB" sz="1100" dirty="0" err="1" smtClean="0">
                <a:solidFill>
                  <a:srgbClr val="FF6600"/>
                </a:solidFill>
              </a:rPr>
              <a:t>ElcoMaster</a:t>
            </a:r>
            <a:r>
              <a:rPr lang="en-GB" sz="1100" dirty="0" smtClean="0">
                <a:solidFill>
                  <a:srgbClr val="FF6600"/>
                </a:solidFill>
              </a:rPr>
              <a:t> 2.0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Cloud Computing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1400" dirty="0" smtClean="0">
              <a:solidFill>
                <a:srgbClr val="5F5F5F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69875" y="1989138"/>
            <a:ext cx="237807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Inspections are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being carried out at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all these locations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98463" y="4138613"/>
            <a:ext cx="28622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And you are inspecting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1775" y="1219200"/>
            <a:ext cx="1827213" cy="1311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Imagine</a:t>
            </a:r>
          </a:p>
          <a:p>
            <a:pPr>
              <a:defRPr/>
            </a:pPr>
            <a:endParaRPr lang="en-GB" sz="36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5-Point Star 11"/>
          <p:cNvSpPr/>
          <p:nvPr/>
        </p:nvSpPr>
        <p:spPr bwMode="auto">
          <a:xfrm>
            <a:off x="7167563" y="2930525"/>
            <a:ext cx="79375" cy="92075"/>
          </a:xfrm>
          <a:prstGeom prst="star5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spcBef>
                <a:spcPct val="20000"/>
              </a:spcBef>
              <a:buSzPct val="60000"/>
              <a:buFontTx/>
              <a:buBlip>
                <a:blip r:embed="rId4"/>
              </a:buBlip>
              <a:defRPr/>
            </a:pPr>
            <a:endParaRPr lang="en-GB" sz="2000" b="0"/>
          </a:p>
        </p:txBody>
      </p:sp>
      <p:sp>
        <p:nvSpPr>
          <p:cNvPr id="23" name="5-Point Star 22"/>
          <p:cNvSpPr/>
          <p:nvPr/>
        </p:nvSpPr>
        <p:spPr bwMode="auto">
          <a:xfrm>
            <a:off x="6578600" y="3883025"/>
            <a:ext cx="215900" cy="215900"/>
          </a:xfrm>
          <a:prstGeom prst="star5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spcBef>
                <a:spcPct val="20000"/>
              </a:spcBef>
              <a:buSzPct val="60000"/>
              <a:buFontTx/>
              <a:buBlip>
                <a:blip r:embed="rId4"/>
              </a:buBlip>
              <a:defRPr/>
            </a:pPr>
            <a:endParaRPr lang="en-GB" sz="2000" b="0"/>
          </a:p>
        </p:txBody>
      </p:sp>
      <p:sp>
        <p:nvSpPr>
          <p:cNvPr id="24" name="5-Point Star 23"/>
          <p:cNvSpPr/>
          <p:nvPr/>
        </p:nvSpPr>
        <p:spPr bwMode="auto">
          <a:xfrm>
            <a:off x="7018338" y="3760788"/>
            <a:ext cx="144462" cy="144462"/>
          </a:xfrm>
          <a:prstGeom prst="star5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spcBef>
                <a:spcPct val="20000"/>
              </a:spcBef>
              <a:buSzPct val="60000"/>
              <a:buFontTx/>
              <a:buBlip>
                <a:blip r:embed="rId4"/>
              </a:buBlip>
              <a:defRPr/>
            </a:pPr>
            <a:endParaRPr lang="en-GB" sz="2000" b="0"/>
          </a:p>
        </p:txBody>
      </p:sp>
      <p:sp>
        <p:nvSpPr>
          <p:cNvPr id="11" name="5-Point Star 10"/>
          <p:cNvSpPr/>
          <p:nvPr/>
        </p:nvSpPr>
        <p:spPr bwMode="auto">
          <a:xfrm>
            <a:off x="4600575" y="3341688"/>
            <a:ext cx="215900" cy="217487"/>
          </a:xfrm>
          <a:prstGeom prst="star5">
            <a:avLst/>
          </a:prstGeom>
          <a:solidFill>
            <a:srgbClr val="FF000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spcBef>
                <a:spcPct val="20000"/>
              </a:spcBef>
              <a:buSzPct val="60000"/>
              <a:buFontTx/>
              <a:buBlip>
                <a:blip r:embed="rId4"/>
              </a:buBlip>
              <a:defRPr/>
            </a:pPr>
            <a:endParaRPr lang="en-GB" sz="2000" b="0"/>
          </a:p>
        </p:txBody>
      </p:sp>
      <p:sp>
        <p:nvSpPr>
          <p:cNvPr id="19" name="5-Point Star 18"/>
          <p:cNvSpPr/>
          <p:nvPr/>
        </p:nvSpPr>
        <p:spPr bwMode="auto">
          <a:xfrm>
            <a:off x="6880225" y="2697163"/>
            <a:ext cx="80963" cy="92075"/>
          </a:xfrm>
          <a:prstGeom prst="star5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spcBef>
                <a:spcPct val="20000"/>
              </a:spcBef>
              <a:buSzPct val="60000"/>
              <a:buFontTx/>
              <a:buBlip>
                <a:blip r:embed="rId4"/>
              </a:buBlip>
              <a:defRPr/>
            </a:pPr>
            <a:endParaRPr lang="en-GB" sz="2000" b="0"/>
          </a:p>
        </p:txBody>
      </p:sp>
      <p:sp>
        <p:nvSpPr>
          <p:cNvPr id="25" name="5-Point Star 24"/>
          <p:cNvSpPr/>
          <p:nvPr/>
        </p:nvSpPr>
        <p:spPr bwMode="auto">
          <a:xfrm>
            <a:off x="7712075" y="3082925"/>
            <a:ext cx="80963" cy="92075"/>
          </a:xfrm>
          <a:prstGeom prst="star5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spcBef>
                <a:spcPct val="20000"/>
              </a:spcBef>
              <a:buSzPct val="60000"/>
              <a:buFontTx/>
              <a:buBlip>
                <a:blip r:embed="rId4"/>
              </a:buBlip>
              <a:defRPr/>
            </a:pPr>
            <a:endParaRPr lang="en-GB" sz="2000" b="0"/>
          </a:p>
        </p:txBody>
      </p:sp>
      <p:sp>
        <p:nvSpPr>
          <p:cNvPr id="26" name="5-Point Star 25"/>
          <p:cNvSpPr/>
          <p:nvPr/>
        </p:nvSpPr>
        <p:spPr bwMode="auto">
          <a:xfrm>
            <a:off x="8594725" y="4476750"/>
            <a:ext cx="80963" cy="92075"/>
          </a:xfrm>
          <a:prstGeom prst="star5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spcBef>
                <a:spcPct val="20000"/>
              </a:spcBef>
              <a:buSzPct val="60000"/>
              <a:buFontTx/>
              <a:buBlip>
                <a:blip r:embed="rId4"/>
              </a:buBlip>
              <a:defRPr/>
            </a:pPr>
            <a:endParaRPr lang="en-GB" sz="2000" b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98463" y="5135563"/>
            <a:ext cx="2449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and your PC is here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2847975" y="4568825"/>
            <a:ext cx="5637213" cy="7683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75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28" grpId="0"/>
    </p:bld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231775" y="1219200"/>
            <a:ext cx="182721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Imagine</a:t>
            </a:r>
          </a:p>
        </p:txBody>
      </p:sp>
      <p:pic>
        <p:nvPicPr>
          <p:cNvPr id="28979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2109788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6675" y="600075"/>
            <a:ext cx="1912938" cy="571500"/>
          </a:xfrm>
        </p:spPr>
        <p:txBody>
          <a:bodyPr/>
          <a:lstStyle/>
          <a:p>
            <a:pPr eaLnBrk="1" hangingPunct="1">
              <a:defRPr/>
            </a:pPr>
            <a:r>
              <a:rPr lang="en-GB" sz="1100" dirty="0" err="1" smtClean="0">
                <a:solidFill>
                  <a:srgbClr val="FF6600"/>
                </a:solidFill>
              </a:rPr>
              <a:t>ElcoMaster</a:t>
            </a:r>
            <a:r>
              <a:rPr lang="en-GB" sz="1100" dirty="0" smtClean="0">
                <a:solidFill>
                  <a:srgbClr val="FF6600"/>
                </a:solidFill>
              </a:rPr>
              <a:t> 2.0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Cloud Computing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1400" dirty="0" smtClean="0">
              <a:solidFill>
                <a:srgbClr val="5F5F5F"/>
              </a:solidFill>
            </a:endParaRPr>
          </a:p>
        </p:txBody>
      </p:sp>
      <p:pic>
        <p:nvPicPr>
          <p:cNvPr id="289797" name="Picture 5" descr="C:\Users\michael.sellars\AppData\Local\Microsoft\Windows\Temporary Internet Files\Content.IE5\WPFUAWC4\MC900438068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052513"/>
            <a:ext cx="517525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36863" y="2133600"/>
            <a:ext cx="2103437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Components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    Manufactured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6049963" y="3330575"/>
            <a:ext cx="334962" cy="249238"/>
          </a:xfrm>
          <a:custGeom>
            <a:avLst/>
            <a:gdLst>
              <a:gd name="T0" fmla="*/ 419364662 w 197289"/>
              <a:gd name="T1" fmla="*/ 0 h 196301"/>
              <a:gd name="T2" fmla="*/ 531916413 w 197289"/>
              <a:gd name="T3" fmla="*/ 6497040 h 196301"/>
              <a:gd name="T4" fmla="*/ 36683097 w 197289"/>
              <a:gd name="T5" fmla="*/ 6785772 h 196301"/>
              <a:gd name="T6" fmla="*/ 36683097 w 197289"/>
              <a:gd name="T7" fmla="*/ 6930138 h 19630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289" h="196301">
                <a:moveTo>
                  <a:pt x="149429" y="0"/>
                </a:moveTo>
                <a:cubicBezTo>
                  <a:pt x="180844" y="74529"/>
                  <a:pt x="212260" y="149058"/>
                  <a:pt x="189534" y="180474"/>
                </a:cubicBezTo>
                <a:cubicBezTo>
                  <a:pt x="166808" y="211890"/>
                  <a:pt x="42481" y="186490"/>
                  <a:pt x="13071" y="188495"/>
                </a:cubicBezTo>
                <a:cubicBezTo>
                  <a:pt x="-16339" y="190500"/>
                  <a:pt x="13071" y="192505"/>
                  <a:pt x="13071" y="192505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ZA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847975" y="4324350"/>
            <a:ext cx="2493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are Assembled here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110038" y="3071813"/>
            <a:ext cx="741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Here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119563" y="3367088"/>
            <a:ext cx="811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Here 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119563" y="3640138"/>
            <a:ext cx="982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&amp; Here</a:t>
            </a: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6049963" y="3048000"/>
            <a:ext cx="2382837" cy="542925"/>
          </a:xfrm>
          <a:custGeom>
            <a:avLst/>
            <a:gdLst>
              <a:gd name="T0" fmla="*/ 2147483647 w 182229"/>
              <a:gd name="T1" fmla="*/ 0 h 181197"/>
              <a:gd name="T2" fmla="*/ 2147483647 w 182229"/>
              <a:gd name="T3" fmla="*/ 2147483647 h 181197"/>
              <a:gd name="T4" fmla="*/ 0 w 182229"/>
              <a:gd name="T5" fmla="*/ 2147483647 h 1811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229" h="181197">
                <a:moveTo>
                  <a:pt x="182229" y="0"/>
                </a:moveTo>
                <a:cubicBezTo>
                  <a:pt x="128353" y="74529"/>
                  <a:pt x="87141" y="113522"/>
                  <a:pt x="56770" y="143721"/>
                </a:cubicBezTo>
                <a:cubicBezTo>
                  <a:pt x="26399" y="173920"/>
                  <a:pt x="11827" y="173389"/>
                  <a:pt x="0" y="181197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ZA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6054725" y="3429000"/>
            <a:ext cx="2339975" cy="212725"/>
          </a:xfrm>
          <a:custGeom>
            <a:avLst/>
            <a:gdLst>
              <a:gd name="T0" fmla="*/ 2147483647 w 178992"/>
              <a:gd name="T1" fmla="*/ 0 h 71172"/>
              <a:gd name="T2" fmla="*/ 2147483647 w 178992"/>
              <a:gd name="T3" fmla="*/ 2147483647 h 71172"/>
              <a:gd name="T4" fmla="*/ 0 w 178992"/>
              <a:gd name="T5" fmla="*/ 2147483647 h 711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8992" h="71172">
                <a:moveTo>
                  <a:pt x="178992" y="0"/>
                </a:moveTo>
                <a:cubicBezTo>
                  <a:pt x="125116" y="74529"/>
                  <a:pt x="128034" y="62632"/>
                  <a:pt x="98202" y="70214"/>
                </a:cubicBezTo>
                <a:cubicBezTo>
                  <a:pt x="68370" y="77796"/>
                  <a:pt x="11827" y="37683"/>
                  <a:pt x="0" y="45491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ZA"/>
          </a:p>
        </p:txBody>
      </p:sp>
      <p:sp>
        <p:nvSpPr>
          <p:cNvPr id="12" name="5-Point Star 11"/>
          <p:cNvSpPr/>
          <p:nvPr/>
        </p:nvSpPr>
        <p:spPr bwMode="auto">
          <a:xfrm>
            <a:off x="6300788" y="3284538"/>
            <a:ext cx="79375" cy="92075"/>
          </a:xfrm>
          <a:prstGeom prst="star5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spcBef>
                <a:spcPct val="20000"/>
              </a:spcBef>
              <a:buSzPct val="60000"/>
              <a:buFontTx/>
              <a:buBlip>
                <a:blip r:embed="rId4"/>
              </a:buBlip>
              <a:defRPr/>
            </a:pPr>
            <a:endParaRPr lang="en-GB" sz="2000" b="0"/>
          </a:p>
        </p:txBody>
      </p:sp>
      <p:sp>
        <p:nvSpPr>
          <p:cNvPr id="23" name="5-Point Star 22"/>
          <p:cNvSpPr/>
          <p:nvPr/>
        </p:nvSpPr>
        <p:spPr bwMode="auto">
          <a:xfrm>
            <a:off x="8388350" y="2979738"/>
            <a:ext cx="80963" cy="92075"/>
          </a:xfrm>
          <a:prstGeom prst="star5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spcBef>
                <a:spcPct val="20000"/>
              </a:spcBef>
              <a:buSzPct val="60000"/>
              <a:buFontTx/>
              <a:buBlip>
                <a:blip r:embed="rId4"/>
              </a:buBlip>
              <a:defRPr/>
            </a:pPr>
            <a:endParaRPr lang="en-GB" sz="2000" b="0"/>
          </a:p>
        </p:txBody>
      </p:sp>
      <p:sp>
        <p:nvSpPr>
          <p:cNvPr id="24" name="5-Point Star 23"/>
          <p:cNvSpPr/>
          <p:nvPr/>
        </p:nvSpPr>
        <p:spPr bwMode="auto">
          <a:xfrm>
            <a:off x="8348663" y="3382963"/>
            <a:ext cx="79375" cy="92075"/>
          </a:xfrm>
          <a:prstGeom prst="star5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spcBef>
                <a:spcPct val="20000"/>
              </a:spcBef>
              <a:buSzPct val="60000"/>
              <a:buFontTx/>
              <a:buBlip>
                <a:blip r:embed="rId4"/>
              </a:buBlip>
              <a:defRPr/>
            </a:pPr>
            <a:endParaRPr lang="en-GB" sz="2000" b="0"/>
          </a:p>
        </p:txBody>
      </p:sp>
      <p:sp>
        <p:nvSpPr>
          <p:cNvPr id="11" name="5-Point Star 10"/>
          <p:cNvSpPr/>
          <p:nvPr/>
        </p:nvSpPr>
        <p:spPr bwMode="auto">
          <a:xfrm>
            <a:off x="6003925" y="3522663"/>
            <a:ext cx="80963" cy="90487"/>
          </a:xfrm>
          <a:prstGeom prst="star5">
            <a:avLst/>
          </a:prstGeom>
          <a:solidFill>
            <a:srgbClr val="FF990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spcBef>
                <a:spcPct val="20000"/>
              </a:spcBef>
              <a:buSzPct val="60000"/>
              <a:buFontTx/>
              <a:buBlip>
                <a:blip r:embed="rId4"/>
              </a:buBlip>
              <a:defRPr/>
            </a:pPr>
            <a:endParaRPr lang="en-GB" sz="2000" b="0"/>
          </a:p>
        </p:txBody>
      </p:sp>
      <p:cxnSp>
        <p:nvCxnSpPr>
          <p:cNvPr id="7" name="Straight Arrow Connector 6"/>
          <p:cNvCxnSpPr>
            <a:stCxn id="20" idx="3"/>
          </p:cNvCxnSpPr>
          <p:nvPr/>
        </p:nvCxnSpPr>
        <p:spPr bwMode="auto">
          <a:xfrm flipV="1">
            <a:off x="4851400" y="3071813"/>
            <a:ext cx="3321050" cy="20002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5003800" y="3455988"/>
            <a:ext cx="3168650" cy="1174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5192713" y="3455988"/>
            <a:ext cx="1108075" cy="43021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5345113" y="3670300"/>
            <a:ext cx="690562" cy="8286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  <p:bldP spid="6" grpId="0" animBg="1"/>
      <p:bldP spid="17" grpId="0"/>
      <p:bldP spid="20" grpId="0"/>
      <p:bldP spid="21" grpId="0"/>
      <p:bldP spid="22" grpId="0"/>
      <p:bldP spid="25" grpId="0" animBg="1"/>
      <p:bldP spid="26" grpId="0" animBg="1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2109788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6675" y="600075"/>
            <a:ext cx="1912938" cy="571500"/>
          </a:xfrm>
        </p:spPr>
        <p:txBody>
          <a:bodyPr/>
          <a:lstStyle/>
          <a:p>
            <a:pPr eaLnBrk="1" hangingPunct="1">
              <a:defRPr/>
            </a:pPr>
            <a:r>
              <a:rPr lang="en-GB" sz="1100" dirty="0" err="1" smtClean="0">
                <a:solidFill>
                  <a:srgbClr val="FF6600"/>
                </a:solidFill>
              </a:rPr>
              <a:t>ElcoMaster</a:t>
            </a:r>
            <a:r>
              <a:rPr lang="en-GB" sz="1100" dirty="0" smtClean="0">
                <a:solidFill>
                  <a:srgbClr val="FF6600"/>
                </a:solidFill>
              </a:rPr>
              <a:t> 2.0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Cloud Computing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1400" dirty="0" smtClean="0">
              <a:solidFill>
                <a:srgbClr val="5F5F5F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79388" y="1863725"/>
            <a:ext cx="8785225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Tx/>
              <a:buNone/>
              <a:defRPr sz="2000">
                <a:solidFill>
                  <a:srgbClr val="808080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algn="l">
              <a:defRPr/>
            </a:pPr>
            <a:r>
              <a:rPr lang="en-GB" sz="2800" dirty="0" smtClean="0">
                <a:solidFill>
                  <a:schemeClr val="tx1"/>
                </a:solidFill>
                <a:latin typeface="+mn-lt"/>
              </a:rPr>
              <a:t>Problem</a:t>
            </a:r>
          </a:p>
          <a:p>
            <a:pPr algn="l">
              <a:defRPr/>
            </a:pPr>
            <a:endParaRPr lang="en-GB" dirty="0" smtClean="0">
              <a:solidFill>
                <a:schemeClr val="tx1"/>
              </a:solidFill>
              <a:latin typeface="+mn-lt"/>
            </a:endParaRPr>
          </a:p>
          <a:p>
            <a:pPr marL="1085850" lvl="1" indent="-342900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chemeClr val="tx1"/>
                </a:solidFill>
              </a:rPr>
              <a:t>For progress reports between sites, individual reports had to be created and then emailed manually</a:t>
            </a:r>
          </a:p>
          <a:p>
            <a:pPr marL="1085850" lvl="1" indent="-342900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chemeClr val="tx1"/>
                </a:solidFill>
              </a:rPr>
              <a:t>Sharing data between interested parties can be a time consuming process</a:t>
            </a:r>
          </a:p>
          <a:p>
            <a:pPr marL="1085850" lvl="1" indent="-342900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chemeClr val="tx1"/>
                </a:solidFill>
              </a:rPr>
              <a:t>Transferring data between computers can be difficult enough</a:t>
            </a:r>
          </a:p>
          <a:p>
            <a:pPr marL="1085850" lvl="1" indent="-342900">
              <a:buFont typeface="Arial" pitchFamily="34" charset="0"/>
              <a:buChar char="•"/>
              <a:defRPr/>
            </a:pPr>
            <a:endParaRPr lang="en-GB" dirty="0" smtClean="0">
              <a:solidFill>
                <a:schemeClr val="tx1"/>
              </a:solidFill>
            </a:endParaRPr>
          </a:p>
          <a:p>
            <a:pPr marL="457200" lvl="1" indent="0">
              <a:buFontTx/>
              <a:buNone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89442" name="Picture 2" descr="C:\Users\michael.sellars\AppData\Local\Microsoft\Windows\Temporary Internet Files\Content.IE5\WUCPNFLF\MP900398831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2375" y="4724400"/>
            <a:ext cx="2695575" cy="1927225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827088" y="2060575"/>
            <a:ext cx="6551612" cy="124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sz="1800" b="0"/>
              <a:t>ASTM D4417 Method B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sz="1200" b="0"/>
              <a:t>Provides a description of the techniques for measuring the profile of abrasive blast cleaned surfaces using a digital surface profile gauge. Suggests a mean value is taken as is average of 10 readings at each location.  Then the mean for all surface locations is reported.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rgbClr val="808080"/>
              </a:solidFill>
            </a:endParaRPr>
          </a:p>
        </p:txBody>
      </p:sp>
      <p:sp>
        <p:nvSpPr>
          <p:cNvPr id="52228" name="Text Box 8"/>
          <p:cNvSpPr txBox="1">
            <a:spLocks noChangeArrowheads="1"/>
          </p:cNvSpPr>
          <p:nvPr/>
        </p:nvSpPr>
        <p:spPr bwMode="auto">
          <a:xfrm>
            <a:off x="755650" y="1484313"/>
            <a:ext cx="4895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sz="2000"/>
              <a:t>Surface profile test standards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2109788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6675" y="600075"/>
            <a:ext cx="1912938" cy="571500"/>
          </a:xfrm>
        </p:spPr>
        <p:txBody>
          <a:bodyPr/>
          <a:lstStyle/>
          <a:p>
            <a:pPr eaLnBrk="1" hangingPunct="1">
              <a:defRPr/>
            </a:pPr>
            <a:r>
              <a:rPr lang="en-GB" sz="1100" dirty="0" err="1" smtClean="0">
                <a:solidFill>
                  <a:srgbClr val="FF6600"/>
                </a:solidFill>
              </a:rPr>
              <a:t>ElcoMaster</a:t>
            </a:r>
            <a:r>
              <a:rPr lang="en-GB" sz="1100" dirty="0" smtClean="0">
                <a:solidFill>
                  <a:srgbClr val="FF6600"/>
                </a:solidFill>
              </a:rPr>
              <a:t> 2.0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Cloud Computing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1400" dirty="0" smtClean="0">
              <a:solidFill>
                <a:srgbClr val="5F5F5F"/>
              </a:solidFill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201613" y="2282825"/>
            <a:ext cx="8181976" cy="2586038"/>
            <a:chOff x="-201466" y="2282824"/>
            <a:chExt cx="8181829" cy="2586335"/>
          </a:xfrm>
        </p:grpSpPr>
        <p:sp>
          <p:nvSpPr>
            <p:cNvPr id="291847" name="Rectangle 2"/>
            <p:cNvSpPr txBox="1">
              <a:spLocks noChangeArrowheads="1"/>
            </p:cNvSpPr>
            <p:nvPr/>
          </p:nvSpPr>
          <p:spPr bwMode="auto">
            <a:xfrm>
              <a:off x="1579563" y="2282824"/>
              <a:ext cx="6400800" cy="2586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SzPct val="60000"/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4"/>
                </a:buBlip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rgbClr val="80808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rgbClr val="80808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rgbClr val="80808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4"/>
                </a:buBlip>
                <a:defRPr>
                  <a:solidFill>
                    <a:srgbClr val="80808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4"/>
                </a:buBlip>
                <a:defRPr>
                  <a:solidFill>
                    <a:srgbClr val="80808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4"/>
                </a:buBlip>
                <a:defRPr>
                  <a:solidFill>
                    <a:srgbClr val="80808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4"/>
                </a:buBlip>
                <a:defRPr>
                  <a:solidFill>
                    <a:srgbClr val="808080"/>
                  </a:solidFill>
                  <a:latin typeface="Arial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GB" altLang="en-US" sz="4500">
                  <a:solidFill>
                    <a:srgbClr val="FF6600"/>
                  </a:solidFill>
                  <a:latin typeface="Century Gothic" pitchFamily="34" charset="0"/>
                </a:rPr>
                <a:t>ElcoMaster 2.0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GB" altLang="en-US" sz="100">
                <a:solidFill>
                  <a:srgbClr val="5F5F5F"/>
                </a:solidFill>
                <a:latin typeface="Century Gothic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GB" altLang="en-US" sz="100">
                <a:solidFill>
                  <a:srgbClr val="5F5F5F"/>
                </a:solidFill>
                <a:latin typeface="Century Gothic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GB" altLang="en-US" sz="100">
                <a:solidFill>
                  <a:srgbClr val="5F5F5F"/>
                </a:solidFill>
                <a:latin typeface="Century Gothic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GB" altLang="en-US" sz="100">
                <a:solidFill>
                  <a:srgbClr val="5F5F5F"/>
                </a:solidFill>
                <a:latin typeface="Century Gothic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GB" altLang="en-US" sz="100">
                <a:solidFill>
                  <a:srgbClr val="5F5F5F"/>
                </a:solidFill>
                <a:latin typeface="Century Gothic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GB" altLang="en-US" sz="100">
                <a:solidFill>
                  <a:srgbClr val="5F5F5F"/>
                </a:solidFill>
                <a:latin typeface="Century Gothic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GB" altLang="en-US" sz="100">
                <a:solidFill>
                  <a:srgbClr val="5F5F5F"/>
                </a:solidFill>
                <a:latin typeface="Century Gothic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GB" altLang="en-US" sz="100">
                <a:solidFill>
                  <a:srgbClr val="5F5F5F"/>
                </a:solidFill>
                <a:latin typeface="Century Gothic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GB" altLang="en-US" sz="100">
                <a:solidFill>
                  <a:srgbClr val="5F5F5F"/>
                </a:solidFill>
                <a:latin typeface="Century Gothic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GB" altLang="en-US" sz="100">
                <a:solidFill>
                  <a:srgbClr val="5F5F5F"/>
                </a:solidFill>
                <a:latin typeface="Century Gothic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rgbClr val="5F5F5F"/>
                  </a:solidFill>
                  <a:latin typeface="Century Gothic" pitchFamily="34" charset="0"/>
                </a:rPr>
                <a:t>Cloud Computing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GB" altLang="en-US" sz="2200">
                <a:solidFill>
                  <a:srgbClr val="5F5F5F"/>
                </a:solidFill>
                <a:latin typeface="Century Gothic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GB" altLang="en-US" sz="2200">
                <a:solidFill>
                  <a:srgbClr val="5F5F5F"/>
                </a:solidFill>
                <a:latin typeface="Century Gothic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GB" altLang="en-US" sz="2200">
                <a:solidFill>
                  <a:srgbClr val="5F5F5F"/>
                </a:solidFill>
                <a:latin typeface="Century Gothic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GB" altLang="en-US" sz="2200">
                <a:solidFill>
                  <a:srgbClr val="5F5F5F"/>
                </a:solidFill>
                <a:latin typeface="Century Gothic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GB" altLang="en-US" sz="2200">
                <a:solidFill>
                  <a:srgbClr val="5F5F5F"/>
                </a:solidFill>
                <a:latin typeface="Century Gothic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GB" altLang="en-US" sz="2200">
                <a:solidFill>
                  <a:srgbClr val="5F5F5F"/>
                </a:solidFill>
                <a:latin typeface="Century Gothic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GB" altLang="en-US" sz="2200">
                <a:solidFill>
                  <a:srgbClr val="5F5F5F"/>
                </a:solidFill>
                <a:latin typeface="Century Gothic" pitchFamily="34" charset="0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US" altLang="en-US" sz="2200">
                <a:solidFill>
                  <a:srgbClr val="5F5F5F"/>
                </a:solidFill>
                <a:latin typeface="Century Gothic" pitchFamily="34" charset="0"/>
              </a:endParaRPr>
            </a:p>
          </p:txBody>
        </p:sp>
        <p:grpSp>
          <p:nvGrpSpPr>
            <p:cNvPr id="291848" name="Group 5"/>
            <p:cNvGrpSpPr>
              <a:grpSpLocks/>
            </p:cNvGrpSpPr>
            <p:nvPr/>
          </p:nvGrpSpPr>
          <p:grpSpPr bwMode="auto">
            <a:xfrm>
              <a:off x="-201466" y="2348880"/>
              <a:ext cx="2757242" cy="1273696"/>
              <a:chOff x="-201466" y="2348880"/>
              <a:chExt cx="2757242" cy="1273696"/>
            </a:xfrm>
          </p:grpSpPr>
          <p:sp>
            <p:nvSpPr>
              <p:cNvPr id="8" name="Rounded Rectangle 7"/>
              <p:cNvSpPr/>
              <p:nvPr/>
            </p:nvSpPr>
            <p:spPr bwMode="auto">
              <a:xfrm>
                <a:off x="-201466" y="2349507"/>
                <a:ext cx="2757438" cy="1273321"/>
              </a:xfrm>
              <a:prstGeom prst="roundRect">
                <a:avLst/>
              </a:prstGeom>
              <a:solidFill>
                <a:schemeClr val="bg1"/>
              </a:solidFill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SzPct val="60000"/>
                  <a:buFontTx/>
                  <a:buBlip>
                    <a:blip r:embed="rId4"/>
                  </a:buBlip>
                  <a:defRPr/>
                </a:pPr>
                <a:endParaRPr lang="en-GB" sz="2000" b="0" u="sng"/>
              </a:p>
            </p:txBody>
          </p:sp>
          <p:pic>
            <p:nvPicPr>
              <p:cNvPr id="291850" name="Picture 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2420888"/>
                <a:ext cx="2109170" cy="1201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90500" y="3824288"/>
            <a:ext cx="8785225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1085850" indent="-34290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GB" altLang="en-US" sz="2000"/>
              <a:t>ElcoMaster 2.0 and ElcoMaster for Android allows you to automatically:</a:t>
            </a:r>
          </a:p>
          <a:p>
            <a:pPr lvl="1">
              <a:buFont typeface="Arial" charset="0"/>
              <a:buChar char="•"/>
            </a:pPr>
            <a:endParaRPr lang="en-GB" altLang="en-US" sz="1000">
              <a:solidFill>
                <a:schemeClr val="tx1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GB" altLang="en-US">
                <a:solidFill>
                  <a:schemeClr val="tx1"/>
                </a:solidFill>
              </a:rPr>
              <a:t>Synchronise data across multiple users and computers</a:t>
            </a:r>
          </a:p>
          <a:p>
            <a:pPr lvl="1">
              <a:buFont typeface="Arial" charset="0"/>
              <a:buChar char="•"/>
            </a:pPr>
            <a:r>
              <a:rPr lang="en-GB" altLang="en-US">
                <a:solidFill>
                  <a:schemeClr val="tx1"/>
                </a:solidFill>
              </a:rPr>
              <a:t>Share gauge information immediately anywhere in the world</a:t>
            </a:r>
          </a:p>
          <a:p>
            <a:pPr lvl="1">
              <a:buFont typeface="Arial" charset="0"/>
              <a:buChar char="•"/>
            </a:pPr>
            <a:r>
              <a:rPr lang="en-GB" altLang="en-US">
                <a:solidFill>
                  <a:schemeClr val="tx1"/>
                </a:solidFill>
              </a:rPr>
              <a:t>Link Elcomaster 2.0 and Elcomaster for Android so you need never visit the computer data is being sent to</a:t>
            </a:r>
          </a:p>
          <a:p>
            <a:pPr>
              <a:buFontTx/>
              <a:buChar char="•"/>
            </a:pPr>
            <a:endParaRPr lang="en-GB" altLang="en-US" sz="200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66688" y="1341438"/>
            <a:ext cx="8785225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Tx/>
              <a:buNone/>
              <a:defRPr sz="2000">
                <a:solidFill>
                  <a:srgbClr val="808080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algn="l">
              <a:defRPr/>
            </a:pPr>
            <a:r>
              <a:rPr lang="en-GB" sz="2800" dirty="0" smtClean="0">
                <a:solidFill>
                  <a:schemeClr val="tx1"/>
                </a:solidFill>
                <a:latin typeface="+mn-lt"/>
              </a:rPr>
              <a:t>Solution</a:t>
            </a:r>
          </a:p>
          <a:p>
            <a:pPr algn="l">
              <a:defRPr/>
            </a:pPr>
            <a:endParaRPr lang="en-GB" dirty="0" smtClean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/>
      <p:bldP spid="10" grpId="0" build="p" bldLvl="5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2109788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6675" y="600075"/>
            <a:ext cx="1912938" cy="571500"/>
          </a:xfrm>
        </p:spPr>
        <p:txBody>
          <a:bodyPr/>
          <a:lstStyle/>
          <a:p>
            <a:pPr eaLnBrk="1" hangingPunct="1">
              <a:defRPr/>
            </a:pPr>
            <a:r>
              <a:rPr lang="en-GB" sz="1100" dirty="0" err="1" smtClean="0">
                <a:solidFill>
                  <a:srgbClr val="FF6600"/>
                </a:solidFill>
              </a:rPr>
              <a:t>ElcoMaster</a:t>
            </a:r>
            <a:r>
              <a:rPr lang="en-GB" sz="1100" dirty="0" smtClean="0">
                <a:solidFill>
                  <a:srgbClr val="FF6600"/>
                </a:solidFill>
              </a:rPr>
              <a:t> 2.0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Cloud Computing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1400" dirty="0" smtClean="0">
              <a:solidFill>
                <a:srgbClr val="5F5F5F"/>
              </a:solidFill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201613" y="2282825"/>
            <a:ext cx="8181976" cy="2586038"/>
            <a:chOff x="-201466" y="2282824"/>
            <a:chExt cx="8181829" cy="2586335"/>
          </a:xfrm>
        </p:grpSpPr>
        <p:sp>
          <p:nvSpPr>
            <p:cNvPr id="5" name="Rectangle 2"/>
            <p:cNvSpPr txBox="1">
              <a:spLocks noChangeArrowheads="1"/>
            </p:cNvSpPr>
            <p:nvPr/>
          </p:nvSpPr>
          <p:spPr bwMode="auto">
            <a:xfrm>
              <a:off x="1579678" y="2282824"/>
              <a:ext cx="6400685" cy="2586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FontTx/>
                <a:buNone/>
                <a:defRPr sz="2000">
                  <a:solidFill>
                    <a:srgbClr val="808080"/>
                  </a:solidFill>
                  <a:latin typeface="Century Gothic" pitchFamily="34" charset="0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 sz="2000">
                  <a:solidFill>
                    <a:srgbClr val="4D4D4D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+mn-lt"/>
                </a:defRPr>
              </a:lvl9pPr>
            </a:lstStyle>
            <a:p>
              <a:pPr eaLnBrk="1" hangingPunct="1">
                <a:defRPr/>
              </a:pPr>
              <a:r>
                <a:rPr lang="en-GB" sz="5400" dirty="0" smtClean="0">
                  <a:solidFill>
                    <a:srgbClr val="FF6600"/>
                  </a:solidFill>
                </a:rPr>
                <a:t>What is</a:t>
              </a: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defRPr/>
              </a:pPr>
              <a:endParaRPr lang="en-GB" sz="100" dirty="0" smtClean="0">
                <a:solidFill>
                  <a:srgbClr val="5F5F5F"/>
                </a:solidFill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defRPr/>
              </a:pPr>
              <a:endParaRPr lang="en-GB" sz="100" dirty="0" smtClean="0">
                <a:solidFill>
                  <a:srgbClr val="5F5F5F"/>
                </a:solidFill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defRPr/>
              </a:pPr>
              <a:r>
                <a:rPr lang="en-GB" sz="3600" dirty="0" smtClean="0">
                  <a:solidFill>
                    <a:srgbClr val="5F5F5F"/>
                  </a:solidFill>
                </a:rPr>
                <a:t>Cloud Computing</a:t>
              </a:r>
              <a:r>
                <a:rPr lang="en-GB" sz="3600" dirty="0">
                  <a:solidFill>
                    <a:srgbClr val="FF6600"/>
                  </a:solidFill>
                  <a:latin typeface="Arial Narrow" pitchFamily="34" charset="0"/>
                </a:rPr>
                <a:t> </a:t>
              </a:r>
              <a:r>
                <a:rPr lang="en-GB" sz="3600" dirty="0">
                  <a:solidFill>
                    <a:schemeClr val="bg2">
                      <a:lumMod val="75000"/>
                    </a:schemeClr>
                  </a:solidFill>
                  <a:latin typeface="Arial Narrow" pitchFamily="34" charset="0"/>
                </a:rPr>
                <a:t>?</a:t>
              </a:r>
              <a:endParaRPr lang="en-GB" sz="3600" dirty="0" smtClean="0">
                <a:solidFill>
                  <a:schemeClr val="bg2">
                    <a:lumMod val="75000"/>
                  </a:schemeClr>
                </a:solidFill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defRPr/>
              </a:pPr>
              <a:endParaRPr lang="en-GB" sz="2200" dirty="0" smtClean="0">
                <a:solidFill>
                  <a:srgbClr val="5F5F5F"/>
                </a:solidFill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defRPr/>
              </a:pPr>
              <a:endParaRPr lang="en-GB" sz="2200" dirty="0" smtClean="0">
                <a:solidFill>
                  <a:srgbClr val="5F5F5F"/>
                </a:solidFill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defRPr/>
              </a:pPr>
              <a:endParaRPr lang="en-GB" sz="2200" dirty="0" smtClean="0">
                <a:solidFill>
                  <a:srgbClr val="5F5F5F"/>
                </a:solidFill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defRPr/>
              </a:pPr>
              <a:endParaRPr lang="en-GB" sz="2200" dirty="0" smtClean="0">
                <a:solidFill>
                  <a:srgbClr val="5F5F5F"/>
                </a:solidFill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defRPr/>
              </a:pPr>
              <a:endParaRPr lang="en-GB" sz="2200" dirty="0" smtClean="0">
                <a:solidFill>
                  <a:srgbClr val="5F5F5F"/>
                </a:solidFill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defRPr/>
              </a:pPr>
              <a:endParaRPr lang="en-GB" sz="2200" dirty="0" smtClean="0">
                <a:solidFill>
                  <a:srgbClr val="5F5F5F"/>
                </a:solidFill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defRPr/>
              </a:pPr>
              <a:endParaRPr lang="en-GB" sz="2200" dirty="0" smtClean="0">
                <a:solidFill>
                  <a:srgbClr val="5F5F5F"/>
                </a:solidFill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defRPr/>
              </a:pPr>
              <a:endParaRPr lang="en-US" sz="2200" dirty="0" smtClean="0">
                <a:solidFill>
                  <a:srgbClr val="5F5F5F"/>
                </a:solidFill>
              </a:endParaRPr>
            </a:p>
          </p:txBody>
        </p:sp>
        <p:grpSp>
          <p:nvGrpSpPr>
            <p:cNvPr id="292871" name="Group 5"/>
            <p:cNvGrpSpPr>
              <a:grpSpLocks/>
            </p:cNvGrpSpPr>
            <p:nvPr/>
          </p:nvGrpSpPr>
          <p:grpSpPr bwMode="auto">
            <a:xfrm>
              <a:off x="-201466" y="2348880"/>
              <a:ext cx="2757242" cy="1273696"/>
              <a:chOff x="-201466" y="2348880"/>
              <a:chExt cx="2757242" cy="1273696"/>
            </a:xfrm>
          </p:grpSpPr>
          <p:sp>
            <p:nvSpPr>
              <p:cNvPr id="8" name="Rounded Rectangle 7"/>
              <p:cNvSpPr/>
              <p:nvPr/>
            </p:nvSpPr>
            <p:spPr bwMode="auto">
              <a:xfrm>
                <a:off x="-201466" y="2349507"/>
                <a:ext cx="2757438" cy="1273321"/>
              </a:xfrm>
              <a:prstGeom prst="roundRect">
                <a:avLst/>
              </a:prstGeom>
              <a:solidFill>
                <a:schemeClr val="bg1"/>
              </a:solidFill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SzPct val="60000"/>
                  <a:buFontTx/>
                  <a:buBlip>
                    <a:blip r:embed="rId3"/>
                  </a:buBlip>
                  <a:defRPr/>
                </a:pPr>
                <a:endParaRPr lang="en-GB" sz="2000" b="0" u="sng"/>
              </a:p>
            </p:txBody>
          </p:sp>
          <p:pic>
            <p:nvPicPr>
              <p:cNvPr id="292873" name="Pictur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2420888"/>
                <a:ext cx="2109170" cy="1201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79388" y="4221163"/>
            <a:ext cx="8785225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r>
              <a:rPr lang="en-GB" altLang="en-US" sz="2800">
                <a:solidFill>
                  <a:srgbClr val="4D4D4D"/>
                </a:solidFill>
              </a:rPr>
              <a:t>Cloud Computing is </a:t>
            </a:r>
          </a:p>
          <a:p>
            <a:pPr algn="ctr">
              <a:buFontTx/>
              <a:buNone/>
            </a:pPr>
            <a:r>
              <a:rPr lang="en-GB" altLang="en-US" sz="2800">
                <a:solidFill>
                  <a:srgbClr val="4D4D4D"/>
                </a:solidFill>
              </a:rPr>
              <a:t>database storage on the web</a:t>
            </a:r>
          </a:p>
          <a:p>
            <a:pPr algn="ctr">
              <a:buFontTx/>
              <a:buChar char="•"/>
            </a:pPr>
            <a:endParaRPr lang="en-GB" altLang="en-US" sz="2000">
              <a:solidFill>
                <a:srgbClr val="4D4D4D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171450" y="3716338"/>
            <a:ext cx="8785225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lvl="1"/>
            <a:r>
              <a:rPr lang="en-GB" altLang="en-US" sz="2700">
                <a:solidFill>
                  <a:schemeClr val="tx1"/>
                </a:solidFill>
              </a:rPr>
              <a:t>ElcoMaster 2.0 supports several cloud service providers</a:t>
            </a:r>
          </a:p>
          <a:p>
            <a:pPr lvl="1"/>
            <a:r>
              <a:rPr lang="en-GB" altLang="en-US" sz="2700">
                <a:solidFill>
                  <a:schemeClr val="tx1"/>
                </a:solidFill>
              </a:rPr>
              <a:t>Elcometer do not have access to your data</a:t>
            </a:r>
          </a:p>
          <a:p>
            <a:pPr lvl="1"/>
            <a:r>
              <a:rPr lang="en-GB" altLang="en-US" sz="2700">
                <a:solidFill>
                  <a:schemeClr val="tx1"/>
                </a:solidFill>
              </a:rPr>
              <a:t>Data is held on the provider’s servers, protected by your own login credentials</a:t>
            </a:r>
          </a:p>
        </p:txBody>
      </p:sp>
      <p:pic>
        <p:nvPicPr>
          <p:cNvPr id="29389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2109788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6675" y="600075"/>
            <a:ext cx="1912938" cy="571500"/>
          </a:xfrm>
        </p:spPr>
        <p:txBody>
          <a:bodyPr/>
          <a:lstStyle/>
          <a:p>
            <a:pPr eaLnBrk="1" hangingPunct="1">
              <a:defRPr/>
            </a:pPr>
            <a:r>
              <a:rPr lang="en-GB" sz="1100" dirty="0" err="1" smtClean="0">
                <a:solidFill>
                  <a:srgbClr val="FF6600"/>
                </a:solidFill>
              </a:rPr>
              <a:t>ElcoMaster</a:t>
            </a:r>
            <a:r>
              <a:rPr lang="en-GB" sz="1100" dirty="0" smtClean="0">
                <a:solidFill>
                  <a:srgbClr val="FF6600"/>
                </a:solidFill>
              </a:rPr>
              <a:t> 2.0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Cloud Computing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1400" dirty="0" smtClean="0">
              <a:solidFill>
                <a:srgbClr val="5F5F5F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55875" y="2282825"/>
            <a:ext cx="637698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altLang="en-US" sz="5400">
                <a:solidFill>
                  <a:srgbClr val="FF6600"/>
                </a:solidFill>
                <a:latin typeface="Century Gothic" pitchFamily="34" charset="0"/>
              </a:rPr>
              <a:t>Is it Independent</a:t>
            </a:r>
            <a:r>
              <a:rPr lang="en-GB" altLang="en-US" sz="5400">
                <a:solidFill>
                  <a:srgbClr val="FF6600"/>
                </a:solidFill>
                <a:latin typeface="Arial Narrow" pitchFamily="34" charset="0"/>
              </a:rPr>
              <a:t>?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1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100">
              <a:solidFill>
                <a:srgbClr val="5F5F5F"/>
              </a:solidFill>
              <a:latin typeface="Century Gothic" pitchFamily="34" charset="0"/>
            </a:endParaRPr>
          </a:p>
        </p:txBody>
      </p:sp>
      <p:grpSp>
        <p:nvGrpSpPr>
          <p:cNvPr id="293894" name="Group 5"/>
          <p:cNvGrpSpPr>
            <a:grpSpLocks/>
          </p:cNvGrpSpPr>
          <p:nvPr/>
        </p:nvGrpSpPr>
        <p:grpSpPr bwMode="auto">
          <a:xfrm>
            <a:off x="-201613" y="2349500"/>
            <a:ext cx="2757488" cy="1273175"/>
            <a:chOff x="-201466" y="2348880"/>
            <a:chExt cx="2757242" cy="1273696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-201466" y="2348880"/>
              <a:ext cx="2757242" cy="1273696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spcBef>
                  <a:spcPct val="20000"/>
                </a:spcBef>
                <a:buSzPct val="60000"/>
                <a:buFontTx/>
                <a:buBlip>
                  <a:blip r:embed="rId2"/>
                </a:buBlip>
                <a:defRPr/>
              </a:pPr>
              <a:endParaRPr lang="en-GB" sz="2000" b="0" u="sng"/>
            </a:p>
          </p:txBody>
        </p:sp>
        <p:pic>
          <p:nvPicPr>
            <p:cNvPr id="29390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420888"/>
              <a:ext cx="2109170" cy="120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4" name="Picture 6" descr="http://phandroid.s3.amazonaws.com/wp-content/uploads/2011/11/htc-dropbox-icon-300x2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2"/>
          <a:stretch>
            <a:fillRect/>
          </a:stretch>
        </p:blipFill>
        <p:spPr bwMode="auto">
          <a:xfrm>
            <a:off x="4818063" y="1371600"/>
            <a:ext cx="1639887" cy="347663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encrypted-tbn3.google.com/images?q=tbn:ANd9GcTAsjcFTXOWawr7QWJkHRDHspUYtru3W8KbzjGktUhqLdSFVJx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1368425"/>
            <a:ext cx="1311275" cy="96837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575425" y="1349375"/>
            <a:ext cx="968375" cy="993775"/>
            <a:chOff x="4139952" y="3821529"/>
            <a:chExt cx="1905000" cy="1944519"/>
          </a:xfrm>
        </p:grpSpPr>
        <p:sp>
          <p:nvSpPr>
            <p:cNvPr id="293905" name="Rectangle 9"/>
            <p:cNvSpPr>
              <a:spLocks noChangeArrowheads="1"/>
            </p:cNvSpPr>
            <p:nvPr/>
          </p:nvSpPr>
          <p:spPr bwMode="auto">
            <a:xfrm>
              <a:off x="4139952" y="3821529"/>
              <a:ext cx="1905000" cy="1905000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GB" altLang="en-US" sz="2000" b="0"/>
            </a:p>
          </p:txBody>
        </p:sp>
        <p:pic>
          <p:nvPicPr>
            <p:cNvPr id="293906" name="Picture 8" descr="http://www.logoeps.com/wp-content/uploads/2012/04/google-drive-logo-vector-0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3861048"/>
              <a:ext cx="1905000" cy="1905000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827588" y="1884363"/>
            <a:ext cx="1638300" cy="460375"/>
            <a:chOff x="698217" y="4869159"/>
            <a:chExt cx="3225711" cy="900437"/>
          </a:xfrm>
        </p:grpSpPr>
        <p:sp>
          <p:nvSpPr>
            <p:cNvPr id="293903" name="Rectangle 11"/>
            <p:cNvSpPr>
              <a:spLocks noChangeArrowheads="1"/>
            </p:cNvSpPr>
            <p:nvPr/>
          </p:nvSpPr>
          <p:spPr bwMode="auto">
            <a:xfrm>
              <a:off x="698217" y="4869159"/>
              <a:ext cx="3225711" cy="900437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GB" altLang="en-US" sz="2000" b="0"/>
            </a:p>
          </p:txBody>
        </p:sp>
        <p:pic>
          <p:nvPicPr>
            <p:cNvPr id="293904" name="Picture 12" descr="http://4.bp.blogspot.com/-Hq0h0hevNoo/TZI_5WwJrDI/AAAAAAAAB2U/A1pe29GsA4I/s1600/Amazon+Cloud+Drive.gi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975448"/>
              <a:ext cx="3038475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6858000"/>
            <a:ext cx="7836024" cy="62688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3900" name="Group 24"/>
          <p:cNvGrpSpPr>
            <a:grpSpLocks/>
          </p:cNvGrpSpPr>
          <p:nvPr/>
        </p:nvGrpSpPr>
        <p:grpSpPr bwMode="auto">
          <a:xfrm>
            <a:off x="-207963" y="2352675"/>
            <a:ext cx="2755901" cy="1273175"/>
            <a:chOff x="-201466" y="2348880"/>
            <a:chExt cx="2757242" cy="1273696"/>
          </a:xfrm>
        </p:grpSpPr>
        <p:sp>
          <p:nvSpPr>
            <p:cNvPr id="26" name="Rounded Rectangle 25"/>
            <p:cNvSpPr/>
            <p:nvPr/>
          </p:nvSpPr>
          <p:spPr bwMode="auto">
            <a:xfrm>
              <a:off x="-201466" y="2348880"/>
              <a:ext cx="2757242" cy="1273696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spcBef>
                  <a:spcPct val="20000"/>
                </a:spcBef>
                <a:buSzPct val="60000"/>
                <a:buFontTx/>
                <a:buBlip>
                  <a:blip r:embed="rId2"/>
                </a:buBlip>
                <a:defRPr/>
              </a:pPr>
              <a:endParaRPr lang="en-GB" sz="2000" b="0" u="sng"/>
            </a:p>
          </p:txBody>
        </p:sp>
        <p:pic>
          <p:nvPicPr>
            <p:cNvPr id="293902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420888"/>
              <a:ext cx="2109170" cy="120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 bldLvl="5"/>
      <p:bldP spid="5" grpId="0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323138" y="4935538"/>
            <a:ext cx="2262187" cy="2262187"/>
            <a:chOff x="7322908" y="4934865"/>
            <a:chExt cx="2262685" cy="2262685"/>
          </a:xfrm>
        </p:grpSpPr>
        <p:pic>
          <p:nvPicPr>
            <p:cNvPr id="294958" name="Picture 5" descr="C:\Users\michael.sellars\AppData\Local\Microsoft\Windows\Temporary Internet Files\Content.IE5\WPFUAWC4\MC900438068[1]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2908" y="4934865"/>
              <a:ext cx="2262685" cy="2262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4959" name="Group 41"/>
            <p:cNvGrpSpPr>
              <a:grpSpLocks noChangeAspect="1"/>
            </p:cNvGrpSpPr>
            <p:nvPr/>
          </p:nvGrpSpPr>
          <p:grpSpPr bwMode="auto">
            <a:xfrm>
              <a:off x="8861343" y="5947011"/>
              <a:ext cx="132409" cy="278832"/>
              <a:chOff x="3707904" y="3734377"/>
              <a:chExt cx="952500" cy="1905000"/>
            </a:xfrm>
          </p:grpSpPr>
          <p:pic>
            <p:nvPicPr>
              <p:cNvPr id="294972" name="Picture 4" descr="Samsung Galaxy S3 Sim Fre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04" y="3734377"/>
                <a:ext cx="952500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4973" name="Picture 2" descr="https://lh3.ggpht.com/swRfVryQ_bQ446czD0YVXlz8158xN0CQWavtUUxeUImBToDCbLFDet-AsivgDJGeoLJ1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9039" y="3901114"/>
                <a:ext cx="866851" cy="1497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94960" name="Group 48"/>
            <p:cNvGrpSpPr>
              <a:grpSpLocks noChangeAspect="1"/>
            </p:cNvGrpSpPr>
            <p:nvPr/>
          </p:nvGrpSpPr>
          <p:grpSpPr bwMode="auto">
            <a:xfrm>
              <a:off x="8872683" y="5588208"/>
              <a:ext cx="132409" cy="278832"/>
              <a:chOff x="3707904" y="3734377"/>
              <a:chExt cx="952500" cy="1905000"/>
            </a:xfrm>
          </p:grpSpPr>
          <p:pic>
            <p:nvPicPr>
              <p:cNvPr id="294970" name="Picture 4" descr="Samsung Galaxy S3 Sim Fre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04" y="3734377"/>
                <a:ext cx="952500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4971" name="Picture 2" descr="https://lh3.ggpht.com/swRfVryQ_bQ446czD0YVXlz8158xN0CQWavtUUxeUImBToDCbLFDet-AsivgDJGeoLJ1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9039" y="3901114"/>
                <a:ext cx="866851" cy="1497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94961" name="Group 51"/>
            <p:cNvGrpSpPr>
              <a:grpSpLocks noChangeAspect="1"/>
            </p:cNvGrpSpPr>
            <p:nvPr/>
          </p:nvGrpSpPr>
          <p:grpSpPr bwMode="auto">
            <a:xfrm>
              <a:off x="8043635" y="5754398"/>
              <a:ext cx="132409" cy="278832"/>
              <a:chOff x="3707904" y="3734377"/>
              <a:chExt cx="952500" cy="1905000"/>
            </a:xfrm>
          </p:grpSpPr>
          <p:pic>
            <p:nvPicPr>
              <p:cNvPr id="294968" name="Picture 4" descr="Samsung Galaxy S3 Sim Fre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04" y="3734377"/>
                <a:ext cx="952500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4969" name="Picture 2" descr="https://lh3.ggpht.com/swRfVryQ_bQ446czD0YVXlz8158xN0CQWavtUUxeUImBToDCbLFDet-AsivgDJGeoLJ1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9039" y="3901114"/>
                <a:ext cx="866851" cy="1497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94962" name="Group 57"/>
            <p:cNvGrpSpPr>
              <a:grpSpLocks noChangeAspect="1"/>
            </p:cNvGrpSpPr>
            <p:nvPr/>
          </p:nvGrpSpPr>
          <p:grpSpPr bwMode="auto">
            <a:xfrm>
              <a:off x="7885922" y="5893814"/>
              <a:ext cx="132409" cy="278832"/>
              <a:chOff x="3707904" y="3734377"/>
              <a:chExt cx="952500" cy="1905000"/>
            </a:xfrm>
          </p:grpSpPr>
          <p:pic>
            <p:nvPicPr>
              <p:cNvPr id="294966" name="Picture 4" descr="Samsung Galaxy S3 Sim Fre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04" y="3734377"/>
                <a:ext cx="952500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4967" name="Picture 2" descr="https://lh3.ggpht.com/swRfVryQ_bQ446czD0YVXlz8158xN0CQWavtUUxeUImBToDCbLFDet-AsivgDJGeoLJ1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9039" y="3901114"/>
                <a:ext cx="866851" cy="1497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94963" name="Group 16388"/>
            <p:cNvGrpSpPr>
              <a:grpSpLocks/>
            </p:cNvGrpSpPr>
            <p:nvPr/>
          </p:nvGrpSpPr>
          <p:grpSpPr bwMode="auto">
            <a:xfrm>
              <a:off x="7620456" y="6119056"/>
              <a:ext cx="238821" cy="220865"/>
              <a:chOff x="4247781" y="4395276"/>
              <a:chExt cx="1668750" cy="1181250"/>
            </a:xfrm>
          </p:grpSpPr>
          <p:pic>
            <p:nvPicPr>
              <p:cNvPr id="294964" name="Picture 10" descr="https://encrypted-tbn3.google.com/images?q=tbn:ANd9GcS-IxXV2srY48M9mQ3KSjY5XVjADM3VJW27_5C0QT6b8lL3Niz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7781" y="4395276"/>
                <a:ext cx="1668750" cy="1181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4965" name="Picture 1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7195" y="4516098"/>
                <a:ext cx="1174482" cy="6418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84" name="Arc 83"/>
          <p:cNvSpPr/>
          <p:nvPr/>
        </p:nvSpPr>
        <p:spPr bwMode="auto">
          <a:xfrm>
            <a:off x="715963" y="4629150"/>
            <a:ext cx="2519362" cy="2408238"/>
          </a:xfrm>
          <a:prstGeom prst="arc">
            <a:avLst>
              <a:gd name="adj1" fmla="val 16200000"/>
              <a:gd name="adj2" fmla="val 1974311"/>
            </a:avLst>
          </a:prstGeom>
          <a:solidFill>
            <a:schemeClr val="accent1">
              <a:alpha val="28000"/>
            </a:schemeClr>
          </a:solidFill>
          <a:ln w="19050" cap="flat" cmpd="sng" algn="ctr">
            <a:solidFill>
              <a:schemeClr val="accent5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spcBef>
                <a:spcPct val="20000"/>
              </a:spcBef>
              <a:buSzPct val="60000"/>
              <a:buFontTx/>
              <a:buBlip>
                <a:blip r:embed="rId7"/>
              </a:buBlip>
              <a:defRPr/>
            </a:pPr>
            <a:endParaRPr lang="en-GB" sz="2000" b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4735513"/>
            <a:ext cx="8588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7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2109788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6675" y="600075"/>
            <a:ext cx="1912938" cy="571500"/>
          </a:xfrm>
        </p:spPr>
        <p:txBody>
          <a:bodyPr/>
          <a:lstStyle/>
          <a:p>
            <a:pPr eaLnBrk="1" hangingPunct="1">
              <a:defRPr/>
            </a:pPr>
            <a:r>
              <a:rPr lang="en-GB" sz="1100" dirty="0" err="1" smtClean="0">
                <a:solidFill>
                  <a:srgbClr val="FF6600"/>
                </a:solidFill>
              </a:rPr>
              <a:t>ElcoMaster</a:t>
            </a:r>
            <a:r>
              <a:rPr lang="en-GB" sz="1100" dirty="0" smtClean="0">
                <a:solidFill>
                  <a:srgbClr val="FF6600"/>
                </a:solidFill>
              </a:rPr>
              <a:t> 2.0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Cloud Computing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1400" dirty="0" smtClean="0">
              <a:solidFill>
                <a:srgbClr val="5F5F5F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360613" y="2565400"/>
            <a:ext cx="6604000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7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7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7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7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altLang="en-US" sz="5400">
                <a:solidFill>
                  <a:srgbClr val="FF6600"/>
                </a:solidFill>
                <a:latin typeface="Century Gothic" pitchFamily="34" charset="0"/>
              </a:rPr>
              <a:t>How does it work</a:t>
            </a:r>
            <a:r>
              <a:rPr lang="en-GB" altLang="en-US" sz="5400">
                <a:solidFill>
                  <a:srgbClr val="FF6600"/>
                </a:solidFill>
                <a:latin typeface="Arial Narrow" pitchFamily="34" charset="0"/>
              </a:rPr>
              <a:t>?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1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1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rgbClr val="5F5F5F"/>
                </a:solidFill>
                <a:latin typeface="Century Gothic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22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22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22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22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22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22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22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5F5F5F"/>
              </a:solidFill>
              <a:latin typeface="Century Gothic" pitchFamily="34" charset="0"/>
            </a:endParaRPr>
          </a:p>
        </p:txBody>
      </p:sp>
      <p:grpSp>
        <p:nvGrpSpPr>
          <p:cNvPr id="294920" name="Group 5"/>
          <p:cNvGrpSpPr>
            <a:grpSpLocks/>
          </p:cNvGrpSpPr>
          <p:nvPr/>
        </p:nvGrpSpPr>
        <p:grpSpPr bwMode="auto">
          <a:xfrm>
            <a:off x="-201613" y="2349500"/>
            <a:ext cx="2757488" cy="1273175"/>
            <a:chOff x="-201466" y="2348880"/>
            <a:chExt cx="2757242" cy="1273696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-201466" y="2348880"/>
              <a:ext cx="2757242" cy="1273696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spcBef>
                  <a:spcPct val="20000"/>
                </a:spcBef>
                <a:buSzPct val="60000"/>
                <a:buFontTx/>
                <a:buBlip>
                  <a:blip r:embed="rId7"/>
                </a:buBlip>
                <a:defRPr/>
              </a:pPr>
              <a:endParaRPr lang="en-GB" sz="2000" b="0" u="sng"/>
            </a:p>
          </p:txBody>
        </p:sp>
        <p:pic>
          <p:nvPicPr>
            <p:cNvPr id="294957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420888"/>
              <a:ext cx="2109170" cy="120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563" y="4965700"/>
            <a:ext cx="1587501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6786563" y="4327525"/>
            <a:ext cx="2074862" cy="1806575"/>
            <a:chOff x="6786539" y="4327149"/>
            <a:chExt cx="2074804" cy="1806843"/>
          </a:xfrm>
        </p:grpSpPr>
        <p:cxnSp>
          <p:nvCxnSpPr>
            <p:cNvPr id="294951" name="Straight Arrow Connector 16"/>
            <p:cNvCxnSpPr>
              <a:cxnSpLocks noChangeShapeType="1"/>
            </p:cNvCxnSpPr>
            <p:nvPr/>
          </p:nvCxnSpPr>
          <p:spPr bwMode="auto">
            <a:xfrm>
              <a:off x="7072762" y="4327149"/>
              <a:ext cx="1788581" cy="1437302"/>
            </a:xfrm>
            <a:prstGeom prst="straightConnector1">
              <a:avLst/>
            </a:prstGeom>
            <a:noFill/>
            <a:ln w="19050" algn="ctr">
              <a:solidFill>
                <a:srgbClr val="FFC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4952" name="Straight Arrow Connector 27"/>
            <p:cNvCxnSpPr>
              <a:cxnSpLocks noChangeShapeType="1"/>
            </p:cNvCxnSpPr>
            <p:nvPr/>
          </p:nvCxnSpPr>
          <p:spPr bwMode="auto">
            <a:xfrm>
              <a:off x="7012377" y="4327149"/>
              <a:ext cx="1848966" cy="1664789"/>
            </a:xfrm>
            <a:prstGeom prst="straightConnector1">
              <a:avLst/>
            </a:prstGeom>
            <a:noFill/>
            <a:ln w="19050" algn="ctr">
              <a:solidFill>
                <a:srgbClr val="FFC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4953" name="Straight Arrow Connector 29"/>
            <p:cNvCxnSpPr>
              <a:cxnSpLocks noChangeShapeType="1"/>
              <a:endCxn id="294969" idx="1"/>
            </p:cNvCxnSpPr>
            <p:nvPr/>
          </p:nvCxnSpPr>
          <p:spPr bwMode="auto">
            <a:xfrm>
              <a:off x="6943366" y="4327149"/>
              <a:ext cx="1105987" cy="1561248"/>
            </a:xfrm>
            <a:prstGeom prst="straightConnector1">
              <a:avLst/>
            </a:prstGeom>
            <a:noFill/>
            <a:ln w="19050" algn="ctr">
              <a:solidFill>
                <a:srgbClr val="FFC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4954" name="Straight Arrow Connector 31"/>
            <p:cNvCxnSpPr>
              <a:cxnSpLocks noChangeShapeType="1"/>
            </p:cNvCxnSpPr>
            <p:nvPr/>
          </p:nvCxnSpPr>
          <p:spPr bwMode="auto">
            <a:xfrm>
              <a:off x="6874354" y="4327149"/>
              <a:ext cx="984923" cy="1679062"/>
            </a:xfrm>
            <a:prstGeom prst="straightConnector1">
              <a:avLst/>
            </a:prstGeom>
            <a:noFill/>
            <a:ln w="19050" algn="ctr">
              <a:solidFill>
                <a:srgbClr val="FFC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4955" name="Straight Arrow Connector 32"/>
            <p:cNvCxnSpPr>
              <a:cxnSpLocks noChangeShapeType="1"/>
            </p:cNvCxnSpPr>
            <p:nvPr/>
          </p:nvCxnSpPr>
          <p:spPr bwMode="auto">
            <a:xfrm>
              <a:off x="6786539" y="4327149"/>
              <a:ext cx="975757" cy="1806843"/>
            </a:xfrm>
            <a:prstGeom prst="straightConnector1">
              <a:avLst/>
            </a:prstGeom>
            <a:noFill/>
            <a:ln w="19050" algn="ctr">
              <a:solidFill>
                <a:srgbClr val="FFC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3543300"/>
            <a:ext cx="210978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3563938" y="3803650"/>
            <a:ext cx="1771650" cy="2092325"/>
            <a:chOff x="3563462" y="3803757"/>
            <a:chExt cx="1772341" cy="2092652"/>
          </a:xfrm>
        </p:grpSpPr>
        <p:grpSp>
          <p:nvGrpSpPr>
            <p:cNvPr id="294939" name="Group 34"/>
            <p:cNvGrpSpPr>
              <a:grpSpLocks/>
            </p:cNvGrpSpPr>
            <p:nvPr/>
          </p:nvGrpSpPr>
          <p:grpSpPr bwMode="auto">
            <a:xfrm>
              <a:off x="3563462" y="3803757"/>
              <a:ext cx="710281" cy="844466"/>
              <a:chOff x="3563462" y="3803757"/>
              <a:chExt cx="710281" cy="844466"/>
            </a:xfrm>
          </p:grpSpPr>
          <p:grpSp>
            <p:nvGrpSpPr>
              <p:cNvPr id="294943" name="Group 13"/>
              <p:cNvGrpSpPr>
                <a:grpSpLocks/>
              </p:cNvGrpSpPr>
              <p:nvPr/>
            </p:nvGrpSpPr>
            <p:grpSpPr bwMode="auto">
              <a:xfrm>
                <a:off x="3643350" y="3803757"/>
                <a:ext cx="304047" cy="751560"/>
                <a:chOff x="3707904" y="3734377"/>
                <a:chExt cx="952500" cy="1905000"/>
              </a:xfrm>
            </p:grpSpPr>
            <p:pic>
              <p:nvPicPr>
                <p:cNvPr id="294949" name="Picture 4" descr="Samsung Galaxy S3 Sim Free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7904" y="3734377"/>
                  <a:ext cx="952500" cy="1905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4950" name="Picture 2" descr="https://lh3.ggpht.com/swRfVryQ_bQ446czD0YVXlz8158xN0CQWavtUUxeUImBToDCbLFDet-AsivgDJGeoLJ1"/>
                <p:cNvPicPr>
                  <a:picLocks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9039" y="3901114"/>
                  <a:ext cx="866851" cy="14975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94944" name="Group 16387"/>
              <p:cNvGrpSpPr>
                <a:grpSpLocks/>
              </p:cNvGrpSpPr>
              <p:nvPr/>
            </p:nvGrpSpPr>
            <p:grpSpPr bwMode="auto">
              <a:xfrm>
                <a:off x="3563462" y="4272443"/>
                <a:ext cx="710281" cy="375780"/>
                <a:chOff x="3786996" y="5751196"/>
                <a:chExt cx="1415538" cy="722253"/>
              </a:xfrm>
            </p:grpSpPr>
            <p:grpSp>
              <p:nvGrpSpPr>
                <p:cNvPr id="294945" name="Group 19"/>
                <p:cNvGrpSpPr>
                  <a:grpSpLocks/>
                </p:cNvGrpSpPr>
                <p:nvPr/>
              </p:nvGrpSpPr>
              <p:grpSpPr bwMode="auto">
                <a:xfrm rot="5400000">
                  <a:off x="4133638" y="5404554"/>
                  <a:ext cx="722253" cy="1415538"/>
                  <a:chOff x="3707904" y="3734377"/>
                  <a:chExt cx="952500" cy="1905000"/>
                </a:xfrm>
              </p:grpSpPr>
              <p:pic>
                <p:nvPicPr>
                  <p:cNvPr id="294947" name="Picture 4" descr="Samsung Galaxy S3 Sim Free"/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07904" y="3734377"/>
                    <a:ext cx="952500" cy="1905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94948" name="Picture 2" descr="https://lh3.ggpht.com/swRfVryQ_bQ446czD0YVXlz8158xN0CQWavtUUxeUImBToDCbLFDet-AsivgDJGeoLJ1"/>
                  <p:cNvPicPr>
                    <a:picLocks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49039" y="3901114"/>
                    <a:ext cx="866851" cy="14975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294946" name="Picture 8" descr="https://lh4.ggpht.com/AE-oIqdhL37pvczM6_TcG7SlCDTdsLjNFAxu-vo6F5aNqwheW0-dWqF1u4tYKXda2A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83720" y="5782388"/>
                  <a:ext cx="1112743" cy="657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294940" name="Group 66"/>
            <p:cNvGrpSpPr>
              <a:grpSpLocks/>
            </p:cNvGrpSpPr>
            <p:nvPr/>
          </p:nvGrpSpPr>
          <p:grpSpPr bwMode="auto">
            <a:xfrm>
              <a:off x="4017315" y="4825184"/>
              <a:ext cx="1318488" cy="1071225"/>
              <a:chOff x="4247781" y="4395276"/>
              <a:chExt cx="1668750" cy="1181250"/>
            </a:xfrm>
          </p:grpSpPr>
          <p:pic>
            <p:nvPicPr>
              <p:cNvPr id="294941" name="Picture 10" descr="https://encrypted-tbn3.google.com/images?q=tbn:ANd9GcS-IxXV2srY48M9mQ3KSjY5XVjADM3VJW27_5C0QT6b8lL3Niz9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7781" y="4395276"/>
                <a:ext cx="1668750" cy="1181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4942" name="Picture 11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7195" y="4516098"/>
                <a:ext cx="1174482" cy="6418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4017963" y="4186238"/>
            <a:ext cx="2235200" cy="858837"/>
            <a:chOff x="4017315" y="4186327"/>
            <a:chExt cx="2235937" cy="859473"/>
          </a:xfrm>
        </p:grpSpPr>
        <p:cxnSp>
          <p:nvCxnSpPr>
            <p:cNvPr id="294937" name="Straight Arrow Connector 69"/>
            <p:cNvCxnSpPr>
              <a:cxnSpLocks noChangeShapeType="1"/>
            </p:cNvCxnSpPr>
            <p:nvPr/>
          </p:nvCxnSpPr>
          <p:spPr bwMode="auto">
            <a:xfrm>
              <a:off x="4017315" y="4186327"/>
              <a:ext cx="2235937" cy="1"/>
            </a:xfrm>
            <a:prstGeom prst="straightConnector1">
              <a:avLst/>
            </a:prstGeom>
            <a:noFill/>
            <a:ln w="19050" algn="ctr">
              <a:solidFill>
                <a:srgbClr val="FFC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4938" name="Straight Arrow Connector 75"/>
            <p:cNvCxnSpPr>
              <a:cxnSpLocks noChangeShapeType="1"/>
            </p:cNvCxnSpPr>
            <p:nvPr/>
          </p:nvCxnSpPr>
          <p:spPr bwMode="auto">
            <a:xfrm flipV="1">
              <a:off x="5257800" y="4327149"/>
              <a:ext cx="995452" cy="718651"/>
            </a:xfrm>
            <a:prstGeom prst="straightConnector1">
              <a:avLst/>
            </a:prstGeom>
            <a:noFill/>
            <a:ln w="19050" algn="ctr">
              <a:solidFill>
                <a:srgbClr val="FFC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6399" name="Arc 16398"/>
          <p:cNvSpPr/>
          <p:nvPr/>
        </p:nvSpPr>
        <p:spPr bwMode="auto">
          <a:xfrm>
            <a:off x="400050" y="4848225"/>
            <a:ext cx="2519363" cy="2281238"/>
          </a:xfrm>
          <a:prstGeom prst="arc">
            <a:avLst>
              <a:gd name="adj1" fmla="val 16200000"/>
              <a:gd name="adj2" fmla="val 1974311"/>
            </a:avLst>
          </a:prstGeom>
          <a:solidFill>
            <a:schemeClr val="accent1">
              <a:alpha val="40000"/>
            </a:schemeClr>
          </a:solidFill>
          <a:ln w="19050" cap="flat" cmpd="sng" algn="ctr">
            <a:solidFill>
              <a:schemeClr val="accent5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spcBef>
                <a:spcPct val="20000"/>
              </a:spcBef>
              <a:buSzPct val="60000"/>
              <a:buFontTx/>
              <a:buBlip>
                <a:blip r:embed="rId7"/>
              </a:buBlip>
              <a:defRPr/>
            </a:pPr>
            <a:endParaRPr lang="en-GB" sz="2000" b="0"/>
          </a:p>
        </p:txBody>
      </p:sp>
      <p:sp>
        <p:nvSpPr>
          <p:cNvPr id="85" name="Arc 84"/>
          <p:cNvSpPr/>
          <p:nvPr/>
        </p:nvSpPr>
        <p:spPr bwMode="auto">
          <a:xfrm>
            <a:off x="1044575" y="4397375"/>
            <a:ext cx="2519363" cy="2408238"/>
          </a:xfrm>
          <a:prstGeom prst="arc">
            <a:avLst>
              <a:gd name="adj1" fmla="val 16200000"/>
              <a:gd name="adj2" fmla="val 1974311"/>
            </a:avLst>
          </a:prstGeom>
          <a:solidFill>
            <a:schemeClr val="accent1">
              <a:alpha val="28000"/>
            </a:schemeClr>
          </a:solidFill>
          <a:ln w="19050" cap="flat" cmpd="sng" algn="ctr">
            <a:solidFill>
              <a:schemeClr val="accent5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spcBef>
                <a:spcPct val="20000"/>
              </a:spcBef>
              <a:buSzPct val="60000"/>
              <a:buFontTx/>
              <a:buBlip>
                <a:blip r:embed="rId7"/>
              </a:buBlip>
              <a:defRPr/>
            </a:pPr>
            <a:endParaRPr lang="en-GB" sz="2000" b="0">
              <a:solidFill>
                <a:schemeClr val="accent1"/>
              </a:solidFill>
            </a:endParaRPr>
          </a:p>
        </p:txBody>
      </p:sp>
      <p:pic>
        <p:nvPicPr>
          <p:cNvPr id="16398" name="Picture 1639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5305425"/>
            <a:ext cx="19891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4324350"/>
            <a:ext cx="682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4595813"/>
            <a:ext cx="682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7663">
            <a:off x="309563" y="6108700"/>
            <a:ext cx="1814512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375150" y="4306888"/>
            <a:ext cx="527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7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7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7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7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>
                <a:solidFill>
                  <a:schemeClr val="bg2"/>
                </a:solidFill>
              </a:rPr>
              <a:t>3G</a:t>
            </a:r>
          </a:p>
        </p:txBody>
      </p:sp>
      <p:sp>
        <p:nvSpPr>
          <p:cNvPr id="111" name="TextBox 110"/>
          <p:cNvSpPr txBox="1">
            <a:spLocks noChangeArrowheads="1"/>
          </p:cNvSpPr>
          <p:nvPr/>
        </p:nvSpPr>
        <p:spPr bwMode="auto">
          <a:xfrm>
            <a:off x="7575550" y="4265613"/>
            <a:ext cx="527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7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7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7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7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7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>
                <a:solidFill>
                  <a:schemeClr val="bg2"/>
                </a:solidFill>
              </a:rPr>
              <a:t>3G</a:t>
            </a:r>
          </a:p>
        </p:txBody>
      </p:sp>
      <p:grpSp>
        <p:nvGrpSpPr>
          <p:cNvPr id="294934" name="Group 111"/>
          <p:cNvGrpSpPr>
            <a:grpSpLocks/>
          </p:cNvGrpSpPr>
          <p:nvPr/>
        </p:nvGrpSpPr>
        <p:grpSpPr bwMode="auto">
          <a:xfrm>
            <a:off x="-207963" y="2352675"/>
            <a:ext cx="2755901" cy="1273175"/>
            <a:chOff x="-201466" y="2348880"/>
            <a:chExt cx="2757242" cy="1273696"/>
          </a:xfrm>
        </p:grpSpPr>
        <p:sp>
          <p:nvSpPr>
            <p:cNvPr id="113" name="Rounded Rectangle 112"/>
            <p:cNvSpPr/>
            <p:nvPr/>
          </p:nvSpPr>
          <p:spPr bwMode="auto">
            <a:xfrm>
              <a:off x="-201466" y="2348880"/>
              <a:ext cx="2757242" cy="1273696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spcBef>
                  <a:spcPct val="20000"/>
                </a:spcBef>
                <a:buSzPct val="60000"/>
                <a:buFontTx/>
                <a:buBlip>
                  <a:blip r:embed="rId7"/>
                </a:buBlip>
                <a:defRPr/>
              </a:pPr>
              <a:endParaRPr lang="en-GB" sz="2000" b="0" u="sng"/>
            </a:p>
          </p:txBody>
        </p:sp>
        <p:pic>
          <p:nvPicPr>
            <p:cNvPr id="294936" name="Picture 1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420888"/>
              <a:ext cx="2109170" cy="120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7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0" grpId="0"/>
      <p:bldP spid="111" grpId="0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2109788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6675" y="600075"/>
            <a:ext cx="1912938" cy="571500"/>
          </a:xfrm>
        </p:spPr>
        <p:txBody>
          <a:bodyPr/>
          <a:lstStyle/>
          <a:p>
            <a:pPr eaLnBrk="1" hangingPunct="1">
              <a:defRPr/>
            </a:pPr>
            <a:r>
              <a:rPr lang="en-GB" sz="1100" dirty="0" err="1" smtClean="0">
                <a:solidFill>
                  <a:srgbClr val="FF6600"/>
                </a:solidFill>
              </a:rPr>
              <a:t>ElcoMaster</a:t>
            </a:r>
            <a:r>
              <a:rPr lang="en-GB" sz="1100" dirty="0" smtClean="0">
                <a:solidFill>
                  <a:srgbClr val="FF6600"/>
                </a:solidFill>
              </a:rPr>
              <a:t> 2.0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Cloud Computing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1400" dirty="0" smtClean="0">
              <a:solidFill>
                <a:srgbClr val="5F5F5F"/>
              </a:solidFill>
            </a:endParaRPr>
          </a:p>
        </p:txBody>
      </p:sp>
      <p:sp>
        <p:nvSpPr>
          <p:cNvPr id="295940" name="Rectangle 2"/>
          <p:cNvSpPr txBox="1">
            <a:spLocks noChangeArrowheads="1"/>
          </p:cNvSpPr>
          <p:nvPr/>
        </p:nvSpPr>
        <p:spPr bwMode="auto">
          <a:xfrm>
            <a:off x="2360613" y="2565400"/>
            <a:ext cx="6604000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altLang="en-US" sz="5400">
                <a:solidFill>
                  <a:srgbClr val="FF6600"/>
                </a:solidFill>
                <a:latin typeface="Century Gothic" pitchFamily="34" charset="0"/>
              </a:rPr>
              <a:t>How does it work</a:t>
            </a:r>
            <a:r>
              <a:rPr lang="en-GB" altLang="en-US" sz="5400">
                <a:solidFill>
                  <a:srgbClr val="FF6600"/>
                </a:solidFill>
                <a:latin typeface="Arial Narrow" pitchFamily="34" charset="0"/>
              </a:rPr>
              <a:t>?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1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1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rgbClr val="5F5F5F"/>
                </a:solidFill>
                <a:latin typeface="Century Gothic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22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22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22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22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22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22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22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5F5F5F"/>
              </a:solidFill>
              <a:latin typeface="Century Gothic" pitchFamily="34" charset="0"/>
            </a:endParaRPr>
          </a:p>
        </p:txBody>
      </p:sp>
      <p:grpSp>
        <p:nvGrpSpPr>
          <p:cNvPr id="295941" name="Group 5"/>
          <p:cNvGrpSpPr>
            <a:grpSpLocks/>
          </p:cNvGrpSpPr>
          <p:nvPr/>
        </p:nvGrpSpPr>
        <p:grpSpPr bwMode="auto">
          <a:xfrm>
            <a:off x="-201613" y="2349500"/>
            <a:ext cx="2757488" cy="1273175"/>
            <a:chOff x="-201466" y="2348880"/>
            <a:chExt cx="2757242" cy="1273696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-201466" y="2348880"/>
              <a:ext cx="2757242" cy="1273696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spcBef>
                  <a:spcPct val="20000"/>
                </a:spcBef>
                <a:buSzPct val="60000"/>
                <a:buFontTx/>
                <a:buBlip>
                  <a:blip r:embed="rId3"/>
                </a:buBlip>
                <a:defRPr/>
              </a:pPr>
              <a:endParaRPr lang="en-GB" sz="2000" b="0" u="sng"/>
            </a:p>
          </p:txBody>
        </p:sp>
        <p:pic>
          <p:nvPicPr>
            <p:cNvPr id="295995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420888"/>
              <a:ext cx="2109170" cy="120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5942" name="Group 13"/>
          <p:cNvGrpSpPr>
            <a:grpSpLocks/>
          </p:cNvGrpSpPr>
          <p:nvPr/>
        </p:nvGrpSpPr>
        <p:grpSpPr bwMode="auto">
          <a:xfrm>
            <a:off x="3643313" y="3803650"/>
            <a:ext cx="304800" cy="750888"/>
            <a:chOff x="3707904" y="3734377"/>
            <a:chExt cx="952500" cy="1905000"/>
          </a:xfrm>
        </p:grpSpPr>
        <p:pic>
          <p:nvPicPr>
            <p:cNvPr id="295992" name="Picture 4" descr="Samsung Galaxy S3 Sim Fre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3734377"/>
              <a:ext cx="9525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993" name="Picture 2" descr="https://lh3.ggpht.com/swRfVryQ_bQ446czD0YVXlz8158xN0CQWavtUUxeUImBToDCbLFDet-AsivgDJGeoLJ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039" y="3901114"/>
              <a:ext cx="866851" cy="1497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5943" name="Picture 5" descr="C:\Users\michael.sellars\AppData\Local\Microsoft\Windows\Temporary Internet Files\Content.IE5\WPFUAWC4\MC900438068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4935538"/>
            <a:ext cx="2262187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1" name="Group 16390"/>
          <p:cNvGrpSpPr>
            <a:grpSpLocks/>
          </p:cNvGrpSpPr>
          <p:nvPr/>
        </p:nvGrpSpPr>
        <p:grpSpPr bwMode="auto">
          <a:xfrm>
            <a:off x="6786563" y="4327525"/>
            <a:ext cx="2074862" cy="1806575"/>
            <a:chOff x="6786539" y="4327149"/>
            <a:chExt cx="2074804" cy="1806843"/>
          </a:xfrm>
        </p:grpSpPr>
        <p:cxnSp>
          <p:nvCxnSpPr>
            <p:cNvPr id="295987" name="Straight Arrow Connector 16"/>
            <p:cNvCxnSpPr>
              <a:cxnSpLocks noChangeShapeType="1"/>
            </p:cNvCxnSpPr>
            <p:nvPr/>
          </p:nvCxnSpPr>
          <p:spPr bwMode="auto">
            <a:xfrm>
              <a:off x="7072762" y="4327149"/>
              <a:ext cx="1788581" cy="1437302"/>
            </a:xfrm>
            <a:prstGeom prst="straightConnector1">
              <a:avLst/>
            </a:prstGeom>
            <a:noFill/>
            <a:ln w="19050" algn="ctr">
              <a:solidFill>
                <a:srgbClr val="7030A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5988" name="Straight Arrow Connector 27"/>
            <p:cNvCxnSpPr>
              <a:cxnSpLocks noChangeShapeType="1"/>
            </p:cNvCxnSpPr>
            <p:nvPr/>
          </p:nvCxnSpPr>
          <p:spPr bwMode="auto">
            <a:xfrm>
              <a:off x="7012377" y="4327149"/>
              <a:ext cx="1848966" cy="1664789"/>
            </a:xfrm>
            <a:prstGeom prst="straightConnector1">
              <a:avLst/>
            </a:prstGeom>
            <a:noFill/>
            <a:ln w="19050" algn="ctr">
              <a:solidFill>
                <a:srgbClr val="00B0F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5989" name="Straight Arrow Connector 29"/>
            <p:cNvCxnSpPr>
              <a:cxnSpLocks noChangeShapeType="1"/>
              <a:endCxn id="295982" idx="1"/>
            </p:cNvCxnSpPr>
            <p:nvPr/>
          </p:nvCxnSpPr>
          <p:spPr bwMode="auto">
            <a:xfrm>
              <a:off x="6943366" y="4327149"/>
              <a:ext cx="1105987" cy="1561248"/>
            </a:xfrm>
            <a:prstGeom prst="straightConnector1">
              <a:avLst/>
            </a:prstGeom>
            <a:noFill/>
            <a:ln w="19050" algn="ctr">
              <a:solidFill>
                <a:srgbClr val="92D05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5990" name="Straight Arrow Connector 31"/>
            <p:cNvCxnSpPr>
              <a:cxnSpLocks noChangeShapeType="1"/>
            </p:cNvCxnSpPr>
            <p:nvPr/>
          </p:nvCxnSpPr>
          <p:spPr bwMode="auto">
            <a:xfrm>
              <a:off x="6874354" y="4327149"/>
              <a:ext cx="984923" cy="1679062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5991" name="Straight Arrow Connector 32"/>
            <p:cNvCxnSpPr>
              <a:cxnSpLocks noChangeShapeType="1"/>
            </p:cNvCxnSpPr>
            <p:nvPr/>
          </p:nvCxnSpPr>
          <p:spPr bwMode="auto">
            <a:xfrm>
              <a:off x="6786539" y="4327149"/>
              <a:ext cx="975757" cy="1806843"/>
            </a:xfrm>
            <a:prstGeom prst="straightConnector1">
              <a:avLst/>
            </a:prstGeom>
            <a:noFill/>
            <a:ln w="19050" algn="ctr">
              <a:solidFill>
                <a:srgbClr val="FF66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95945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3543300"/>
            <a:ext cx="210978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5946" name="Group 41"/>
          <p:cNvGrpSpPr>
            <a:grpSpLocks noChangeAspect="1"/>
          </p:cNvGrpSpPr>
          <p:nvPr/>
        </p:nvGrpSpPr>
        <p:grpSpPr bwMode="auto">
          <a:xfrm>
            <a:off x="8861425" y="5946775"/>
            <a:ext cx="131763" cy="279400"/>
            <a:chOff x="3707904" y="3734377"/>
            <a:chExt cx="952500" cy="1905000"/>
          </a:xfrm>
        </p:grpSpPr>
        <p:pic>
          <p:nvPicPr>
            <p:cNvPr id="295985" name="Picture 4" descr="Samsung Galaxy S3 Sim F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3734377"/>
              <a:ext cx="9525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986" name="Picture 2" descr="https://lh3.ggpht.com/swRfVryQ_bQ446czD0YVXlz8158xN0CQWavtUUxeUImBToDCbLFDet-AsivgDJGeoLJ1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039" y="3901114"/>
              <a:ext cx="866851" cy="1497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5947" name="Group 48"/>
          <p:cNvGrpSpPr>
            <a:grpSpLocks noChangeAspect="1"/>
          </p:cNvGrpSpPr>
          <p:nvPr/>
        </p:nvGrpSpPr>
        <p:grpSpPr bwMode="auto">
          <a:xfrm>
            <a:off x="8872538" y="5588000"/>
            <a:ext cx="131762" cy="279400"/>
            <a:chOff x="3707904" y="3734377"/>
            <a:chExt cx="952500" cy="1905000"/>
          </a:xfrm>
        </p:grpSpPr>
        <p:pic>
          <p:nvPicPr>
            <p:cNvPr id="295983" name="Picture 4" descr="Samsung Galaxy S3 Sim F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3734377"/>
              <a:ext cx="9525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984" name="Picture 2" descr="https://lh3.ggpht.com/swRfVryQ_bQ446czD0YVXlz8158xN0CQWavtUUxeUImBToDCbLFDet-AsivgDJGeoLJ1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039" y="3901114"/>
              <a:ext cx="866851" cy="1497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5948" name="Group 51"/>
          <p:cNvGrpSpPr>
            <a:grpSpLocks noChangeAspect="1"/>
          </p:cNvGrpSpPr>
          <p:nvPr/>
        </p:nvGrpSpPr>
        <p:grpSpPr bwMode="auto">
          <a:xfrm>
            <a:off x="8043863" y="5754688"/>
            <a:ext cx="131762" cy="277812"/>
            <a:chOff x="3707904" y="3734377"/>
            <a:chExt cx="952500" cy="1905000"/>
          </a:xfrm>
        </p:grpSpPr>
        <p:pic>
          <p:nvPicPr>
            <p:cNvPr id="295981" name="Picture 4" descr="Samsung Galaxy S3 Sim Fre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3734377"/>
              <a:ext cx="9525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982" name="Picture 2" descr="https://lh3.ggpht.com/swRfVryQ_bQ446czD0YVXlz8158xN0CQWavtUUxeUImBToDCbLFDet-AsivgDJGeoLJ1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039" y="3901114"/>
              <a:ext cx="866851" cy="1497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5949" name="Group 57"/>
          <p:cNvGrpSpPr>
            <a:grpSpLocks noChangeAspect="1"/>
          </p:cNvGrpSpPr>
          <p:nvPr/>
        </p:nvGrpSpPr>
        <p:grpSpPr bwMode="auto">
          <a:xfrm>
            <a:off x="7886700" y="5894388"/>
            <a:ext cx="131763" cy="277812"/>
            <a:chOff x="3707904" y="3734377"/>
            <a:chExt cx="952500" cy="1905000"/>
          </a:xfrm>
        </p:grpSpPr>
        <p:pic>
          <p:nvPicPr>
            <p:cNvPr id="295979" name="Picture 4" descr="Samsung Galaxy S3 Sim Fre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3734377"/>
              <a:ext cx="9525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980" name="Picture 2" descr="https://lh3.ggpht.com/swRfVryQ_bQ446czD0YVXlz8158xN0CQWavtUUxeUImBToDCbLFDet-AsivgDJGeoLJ1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039" y="3901114"/>
              <a:ext cx="866851" cy="1497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5950" name="Group 16388"/>
          <p:cNvGrpSpPr>
            <a:grpSpLocks/>
          </p:cNvGrpSpPr>
          <p:nvPr/>
        </p:nvGrpSpPr>
        <p:grpSpPr bwMode="auto">
          <a:xfrm>
            <a:off x="7620000" y="6119813"/>
            <a:ext cx="239713" cy="220662"/>
            <a:chOff x="4247781" y="4395276"/>
            <a:chExt cx="1668750" cy="1181250"/>
          </a:xfrm>
        </p:grpSpPr>
        <p:pic>
          <p:nvPicPr>
            <p:cNvPr id="295977" name="Picture 10" descr="https://encrypted-tbn3.google.com/images?q=tbn:ANd9GcS-IxXV2srY48M9mQ3KSjY5XVjADM3VJW27_5C0QT6b8lL3Niz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7781" y="4395276"/>
              <a:ext cx="1668750" cy="118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978" name="Picture 1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195" y="4516098"/>
              <a:ext cx="1174482" cy="641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5951" name="Group 16387"/>
          <p:cNvGrpSpPr>
            <a:grpSpLocks/>
          </p:cNvGrpSpPr>
          <p:nvPr/>
        </p:nvGrpSpPr>
        <p:grpSpPr bwMode="auto">
          <a:xfrm>
            <a:off x="3563938" y="4271963"/>
            <a:ext cx="709612" cy="376237"/>
            <a:chOff x="3786996" y="5751196"/>
            <a:chExt cx="1415538" cy="722253"/>
          </a:xfrm>
        </p:grpSpPr>
        <p:grpSp>
          <p:nvGrpSpPr>
            <p:cNvPr id="295973" name="Group 19"/>
            <p:cNvGrpSpPr>
              <a:grpSpLocks/>
            </p:cNvGrpSpPr>
            <p:nvPr/>
          </p:nvGrpSpPr>
          <p:grpSpPr bwMode="auto">
            <a:xfrm rot="5400000">
              <a:off x="4133638" y="5404554"/>
              <a:ext cx="722253" cy="1415538"/>
              <a:chOff x="3707904" y="3734377"/>
              <a:chExt cx="952500" cy="1905000"/>
            </a:xfrm>
          </p:grpSpPr>
          <p:pic>
            <p:nvPicPr>
              <p:cNvPr id="295975" name="Picture 4" descr="Samsung Galaxy S3 Sim Free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04" y="3734377"/>
                <a:ext cx="952500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5976" name="Picture 2" descr="https://lh3.ggpht.com/swRfVryQ_bQ446czD0YVXlz8158xN0CQWavtUUxeUImBToDCbLFDet-AsivgDJGeoLJ1"/>
              <p:cNvPicPr>
                <a:picLocks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9039" y="3901114"/>
                <a:ext cx="866851" cy="1497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95974" name="Picture 8" descr="https://lh4.ggpht.com/AE-oIqdhL37pvczM6_TcG7SlCDTdsLjNFAxu-vo6F5aNqwheW0-dWqF1u4tYKXda2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3720" y="5782388"/>
              <a:ext cx="1112743" cy="657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5952" name="Group 66"/>
          <p:cNvGrpSpPr>
            <a:grpSpLocks/>
          </p:cNvGrpSpPr>
          <p:nvPr/>
        </p:nvGrpSpPr>
        <p:grpSpPr bwMode="auto">
          <a:xfrm>
            <a:off x="4017963" y="4824413"/>
            <a:ext cx="1317625" cy="1071562"/>
            <a:chOff x="4247781" y="4395276"/>
            <a:chExt cx="1668750" cy="1181250"/>
          </a:xfrm>
        </p:grpSpPr>
        <p:pic>
          <p:nvPicPr>
            <p:cNvPr id="295971" name="Picture 10" descr="https://encrypted-tbn3.google.com/images?q=tbn:ANd9GcS-IxXV2srY48M9mQ3KSjY5XVjADM3VJW27_5C0QT6b8lL3Niz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7781" y="4395276"/>
              <a:ext cx="1668750" cy="118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972" name="Picture 11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195" y="4516098"/>
              <a:ext cx="1174482" cy="641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393" name="Group 16392"/>
          <p:cNvGrpSpPr>
            <a:grpSpLocks/>
          </p:cNvGrpSpPr>
          <p:nvPr/>
        </p:nvGrpSpPr>
        <p:grpSpPr bwMode="auto">
          <a:xfrm>
            <a:off x="4017963" y="4068763"/>
            <a:ext cx="2155825" cy="117475"/>
            <a:chOff x="4017315" y="4069450"/>
            <a:chExt cx="2156714" cy="116877"/>
          </a:xfrm>
        </p:grpSpPr>
        <p:cxnSp>
          <p:nvCxnSpPr>
            <p:cNvPr id="295969" name="Straight Arrow Connector 69"/>
            <p:cNvCxnSpPr>
              <a:cxnSpLocks noChangeShapeType="1"/>
            </p:cNvCxnSpPr>
            <p:nvPr/>
          </p:nvCxnSpPr>
          <p:spPr bwMode="auto">
            <a:xfrm flipV="1">
              <a:off x="4017315" y="4179537"/>
              <a:ext cx="2061616" cy="6790"/>
            </a:xfrm>
            <a:prstGeom prst="straightConnector1">
              <a:avLst/>
            </a:prstGeom>
            <a:noFill/>
            <a:ln w="19050" algn="ctr">
              <a:solidFill>
                <a:srgbClr val="92D05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5970" name="Straight Arrow Connector 65"/>
            <p:cNvCxnSpPr>
              <a:cxnSpLocks noChangeShapeType="1"/>
            </p:cNvCxnSpPr>
            <p:nvPr/>
          </p:nvCxnSpPr>
          <p:spPr bwMode="auto">
            <a:xfrm>
              <a:off x="4074566" y="4069450"/>
              <a:ext cx="2099463" cy="0"/>
            </a:xfrm>
            <a:prstGeom prst="straightConnector1">
              <a:avLst/>
            </a:prstGeom>
            <a:noFill/>
            <a:ln w="19050" algn="ctr">
              <a:solidFill>
                <a:srgbClr val="FF66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392" name="Group 16391"/>
          <p:cNvGrpSpPr>
            <a:grpSpLocks/>
          </p:cNvGrpSpPr>
          <p:nvPr/>
        </p:nvGrpSpPr>
        <p:grpSpPr bwMode="auto">
          <a:xfrm>
            <a:off x="5184775" y="4327525"/>
            <a:ext cx="1355725" cy="1033463"/>
            <a:chOff x="5184939" y="4327149"/>
            <a:chExt cx="1354850" cy="1033648"/>
          </a:xfrm>
        </p:grpSpPr>
        <p:cxnSp>
          <p:nvCxnSpPr>
            <p:cNvPr id="295964" name="Straight Arrow Connector 64"/>
            <p:cNvCxnSpPr>
              <a:cxnSpLocks noChangeShapeType="1"/>
            </p:cNvCxnSpPr>
            <p:nvPr/>
          </p:nvCxnSpPr>
          <p:spPr bwMode="auto">
            <a:xfrm flipV="1">
              <a:off x="5335803" y="4327149"/>
              <a:ext cx="1123519" cy="903421"/>
            </a:xfrm>
            <a:prstGeom prst="straightConnector1">
              <a:avLst/>
            </a:prstGeom>
            <a:noFill/>
            <a:ln w="19050" algn="ctr">
              <a:solidFill>
                <a:srgbClr val="92D05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5965" name="Straight Arrow Connector 70"/>
            <p:cNvCxnSpPr>
              <a:cxnSpLocks noChangeShapeType="1"/>
            </p:cNvCxnSpPr>
            <p:nvPr/>
          </p:nvCxnSpPr>
          <p:spPr bwMode="auto">
            <a:xfrm flipV="1">
              <a:off x="5257798" y="4327149"/>
              <a:ext cx="1091796" cy="885768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5966" name="Straight Arrow Connector 71"/>
            <p:cNvCxnSpPr>
              <a:cxnSpLocks noChangeShapeType="1"/>
            </p:cNvCxnSpPr>
            <p:nvPr/>
          </p:nvCxnSpPr>
          <p:spPr bwMode="auto">
            <a:xfrm flipV="1">
              <a:off x="5184939" y="4327149"/>
              <a:ext cx="1068313" cy="866622"/>
            </a:xfrm>
            <a:prstGeom prst="straightConnector1">
              <a:avLst/>
            </a:prstGeom>
            <a:noFill/>
            <a:ln w="19050" algn="ctr">
              <a:solidFill>
                <a:srgbClr val="FF66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5967" name="Straight Arrow Connector 72"/>
            <p:cNvCxnSpPr>
              <a:cxnSpLocks noChangeShapeType="1"/>
            </p:cNvCxnSpPr>
            <p:nvPr/>
          </p:nvCxnSpPr>
          <p:spPr bwMode="auto">
            <a:xfrm flipV="1">
              <a:off x="5335803" y="4423498"/>
              <a:ext cx="1123519" cy="865392"/>
            </a:xfrm>
            <a:prstGeom prst="straightConnector1">
              <a:avLst/>
            </a:prstGeom>
            <a:noFill/>
            <a:ln w="19050" algn="ctr">
              <a:solidFill>
                <a:srgbClr val="00B0F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5968" name="Straight Arrow Connector 73"/>
            <p:cNvCxnSpPr>
              <a:cxnSpLocks noChangeShapeType="1"/>
            </p:cNvCxnSpPr>
            <p:nvPr/>
          </p:nvCxnSpPr>
          <p:spPr bwMode="auto">
            <a:xfrm flipV="1">
              <a:off x="5335803" y="4423498"/>
              <a:ext cx="1203986" cy="937299"/>
            </a:xfrm>
            <a:prstGeom prst="straightConnector1">
              <a:avLst/>
            </a:prstGeom>
            <a:noFill/>
            <a:ln w="19050" algn="ctr">
              <a:solidFill>
                <a:srgbClr val="7030A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95955" name="Picture 8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4324350"/>
            <a:ext cx="682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56" name="Picture 8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4595813"/>
            <a:ext cx="682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57" name="TextBox 87"/>
          <p:cNvSpPr txBox="1">
            <a:spLocks noChangeArrowheads="1"/>
          </p:cNvSpPr>
          <p:nvPr/>
        </p:nvSpPr>
        <p:spPr bwMode="auto">
          <a:xfrm>
            <a:off x="4375150" y="4306888"/>
            <a:ext cx="527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>
                <a:solidFill>
                  <a:schemeClr val="bg2"/>
                </a:solidFill>
              </a:rPr>
              <a:t>3G</a:t>
            </a:r>
          </a:p>
        </p:txBody>
      </p:sp>
      <p:sp>
        <p:nvSpPr>
          <p:cNvPr id="295958" name="TextBox 88"/>
          <p:cNvSpPr txBox="1">
            <a:spLocks noChangeArrowheads="1"/>
          </p:cNvSpPr>
          <p:nvPr/>
        </p:nvSpPr>
        <p:spPr bwMode="auto">
          <a:xfrm>
            <a:off x="7575550" y="4265613"/>
            <a:ext cx="527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>
                <a:solidFill>
                  <a:schemeClr val="bg2"/>
                </a:solidFill>
              </a:rPr>
              <a:t>3G</a:t>
            </a:r>
          </a:p>
        </p:txBody>
      </p:sp>
      <p:sp>
        <p:nvSpPr>
          <p:cNvPr id="16394" name="TextBox 16393"/>
          <p:cNvSpPr txBox="1">
            <a:spLocks noChangeArrowheads="1"/>
          </p:cNvSpPr>
          <p:nvPr/>
        </p:nvSpPr>
        <p:spPr bwMode="auto">
          <a:xfrm>
            <a:off x="2546350" y="5116513"/>
            <a:ext cx="1238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400">
                <a:solidFill>
                  <a:schemeClr val="bg2"/>
                </a:solidFill>
              </a:rPr>
              <a:t>Administrator</a:t>
            </a: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2160588" y="4022725"/>
            <a:ext cx="1279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400">
                <a:solidFill>
                  <a:schemeClr val="bg2"/>
                </a:solidFill>
              </a:rPr>
              <a:t>Limited Users</a:t>
            </a:r>
          </a:p>
        </p:txBody>
      </p:sp>
      <p:grpSp>
        <p:nvGrpSpPr>
          <p:cNvPr id="295961" name="Group 91"/>
          <p:cNvGrpSpPr>
            <a:grpSpLocks/>
          </p:cNvGrpSpPr>
          <p:nvPr/>
        </p:nvGrpSpPr>
        <p:grpSpPr bwMode="auto">
          <a:xfrm>
            <a:off x="-207963" y="2352675"/>
            <a:ext cx="2755901" cy="1273175"/>
            <a:chOff x="-201466" y="2348880"/>
            <a:chExt cx="2757242" cy="1273696"/>
          </a:xfrm>
        </p:grpSpPr>
        <p:sp>
          <p:nvSpPr>
            <p:cNvPr id="93" name="Rounded Rectangle 92"/>
            <p:cNvSpPr/>
            <p:nvPr/>
          </p:nvSpPr>
          <p:spPr bwMode="auto">
            <a:xfrm>
              <a:off x="-201466" y="2348880"/>
              <a:ext cx="2757242" cy="1273696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spcBef>
                  <a:spcPct val="20000"/>
                </a:spcBef>
                <a:buSzPct val="60000"/>
                <a:buFontTx/>
                <a:buBlip>
                  <a:blip r:embed="rId3"/>
                </a:buBlip>
                <a:defRPr/>
              </a:pPr>
              <a:endParaRPr lang="en-GB" sz="2000" b="0" u="sng"/>
            </a:p>
          </p:txBody>
        </p:sp>
        <p:pic>
          <p:nvPicPr>
            <p:cNvPr id="295963" name="Picture 9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420888"/>
              <a:ext cx="2109170" cy="120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/>
      <p:bldP spid="91" grpId="0"/>
    </p:bld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2109788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6675" y="600075"/>
            <a:ext cx="1912938" cy="571500"/>
          </a:xfrm>
        </p:spPr>
        <p:txBody>
          <a:bodyPr/>
          <a:lstStyle/>
          <a:p>
            <a:pPr eaLnBrk="1" hangingPunct="1">
              <a:defRPr/>
            </a:pPr>
            <a:r>
              <a:rPr lang="en-GB" sz="1100" dirty="0" err="1" smtClean="0">
                <a:solidFill>
                  <a:srgbClr val="FF6600"/>
                </a:solidFill>
              </a:rPr>
              <a:t>ElcoMaster</a:t>
            </a:r>
            <a:r>
              <a:rPr lang="en-GB" sz="1100" dirty="0" smtClean="0">
                <a:solidFill>
                  <a:srgbClr val="FF6600"/>
                </a:solidFill>
              </a:rPr>
              <a:t> 2.0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GB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Cloud Computing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GB" sz="1400" dirty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1400" dirty="0" smtClean="0">
              <a:solidFill>
                <a:srgbClr val="5F5F5F"/>
              </a:solidFill>
            </a:endParaRPr>
          </a:p>
        </p:txBody>
      </p:sp>
      <p:sp>
        <p:nvSpPr>
          <p:cNvPr id="296964" name="Rectangle 2"/>
          <p:cNvSpPr txBox="1">
            <a:spLocks noChangeArrowheads="1"/>
          </p:cNvSpPr>
          <p:nvPr/>
        </p:nvSpPr>
        <p:spPr bwMode="auto">
          <a:xfrm>
            <a:off x="2360613" y="2565400"/>
            <a:ext cx="6604000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altLang="en-US" sz="5400">
                <a:solidFill>
                  <a:srgbClr val="FF6600"/>
                </a:solidFill>
                <a:latin typeface="Century Gothic" pitchFamily="34" charset="0"/>
              </a:rPr>
              <a:t>Demonstration</a:t>
            </a:r>
            <a:endParaRPr lang="en-GB" altLang="en-US" sz="5400">
              <a:solidFill>
                <a:srgbClr val="FF6600"/>
              </a:solidFill>
              <a:latin typeface="Arial Narrow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1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1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rgbClr val="5F5F5F"/>
                </a:solidFill>
                <a:latin typeface="Century Gothic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22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22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22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22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22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22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GB" altLang="en-US" sz="2200">
              <a:solidFill>
                <a:srgbClr val="5F5F5F"/>
              </a:solidFill>
              <a:latin typeface="Century Gothic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5F5F5F"/>
              </a:solidFill>
              <a:latin typeface="Century Gothic" pitchFamily="34" charset="0"/>
            </a:endParaRPr>
          </a:p>
        </p:txBody>
      </p:sp>
      <p:grpSp>
        <p:nvGrpSpPr>
          <p:cNvPr id="296965" name="Group 5"/>
          <p:cNvGrpSpPr>
            <a:grpSpLocks/>
          </p:cNvGrpSpPr>
          <p:nvPr/>
        </p:nvGrpSpPr>
        <p:grpSpPr bwMode="auto">
          <a:xfrm>
            <a:off x="-201613" y="2349500"/>
            <a:ext cx="2757488" cy="1273175"/>
            <a:chOff x="-201466" y="2348880"/>
            <a:chExt cx="2757242" cy="1273696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-201466" y="2348880"/>
              <a:ext cx="2757242" cy="1273696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spcBef>
                  <a:spcPct val="20000"/>
                </a:spcBef>
                <a:buSzPct val="60000"/>
                <a:buFontTx/>
                <a:buBlip>
                  <a:blip r:embed="rId3"/>
                </a:buBlip>
                <a:defRPr/>
              </a:pPr>
              <a:endParaRPr lang="en-GB" sz="2000" b="0" u="sng"/>
            </a:p>
          </p:txBody>
        </p:sp>
        <p:pic>
          <p:nvPicPr>
            <p:cNvPr id="29701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420888"/>
              <a:ext cx="2109170" cy="120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6966" name="Group 13"/>
          <p:cNvGrpSpPr>
            <a:grpSpLocks/>
          </p:cNvGrpSpPr>
          <p:nvPr/>
        </p:nvGrpSpPr>
        <p:grpSpPr bwMode="auto">
          <a:xfrm>
            <a:off x="3643313" y="3803650"/>
            <a:ext cx="304800" cy="750888"/>
            <a:chOff x="3707904" y="3734377"/>
            <a:chExt cx="952500" cy="1905000"/>
          </a:xfrm>
        </p:grpSpPr>
        <p:pic>
          <p:nvPicPr>
            <p:cNvPr id="297016" name="Picture 4" descr="Samsung Galaxy S3 Sim Fre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3734377"/>
              <a:ext cx="9525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17" name="Picture 2" descr="https://lh3.ggpht.com/swRfVryQ_bQ446czD0YVXlz8158xN0CQWavtUUxeUImBToDCbLFDet-AsivgDJGeoLJ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039" y="3901114"/>
              <a:ext cx="866851" cy="1497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6967" name="Picture 5" descr="C:\Users\michael.sellars\AppData\Local\Microsoft\Windows\Temporary Internet Files\Content.IE5\WPFUAWC4\MC900438068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4935538"/>
            <a:ext cx="2262187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1" name="Group 16390"/>
          <p:cNvGrpSpPr>
            <a:grpSpLocks/>
          </p:cNvGrpSpPr>
          <p:nvPr/>
        </p:nvGrpSpPr>
        <p:grpSpPr bwMode="auto">
          <a:xfrm>
            <a:off x="6786563" y="4327525"/>
            <a:ext cx="2074862" cy="1806575"/>
            <a:chOff x="6786539" y="4327149"/>
            <a:chExt cx="2074804" cy="1806843"/>
          </a:xfrm>
        </p:grpSpPr>
        <p:cxnSp>
          <p:nvCxnSpPr>
            <p:cNvPr id="297011" name="Straight Arrow Connector 16"/>
            <p:cNvCxnSpPr>
              <a:cxnSpLocks noChangeShapeType="1"/>
            </p:cNvCxnSpPr>
            <p:nvPr/>
          </p:nvCxnSpPr>
          <p:spPr bwMode="auto">
            <a:xfrm>
              <a:off x="7072762" y="4327149"/>
              <a:ext cx="1788581" cy="1437302"/>
            </a:xfrm>
            <a:prstGeom prst="straightConnector1">
              <a:avLst/>
            </a:prstGeom>
            <a:noFill/>
            <a:ln w="19050" algn="ctr">
              <a:solidFill>
                <a:srgbClr val="7030A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7012" name="Straight Arrow Connector 27"/>
            <p:cNvCxnSpPr>
              <a:cxnSpLocks noChangeShapeType="1"/>
            </p:cNvCxnSpPr>
            <p:nvPr/>
          </p:nvCxnSpPr>
          <p:spPr bwMode="auto">
            <a:xfrm>
              <a:off x="7012377" y="4327149"/>
              <a:ext cx="1848966" cy="1664789"/>
            </a:xfrm>
            <a:prstGeom prst="straightConnector1">
              <a:avLst/>
            </a:prstGeom>
            <a:noFill/>
            <a:ln w="19050" algn="ctr">
              <a:solidFill>
                <a:srgbClr val="00B0F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7013" name="Straight Arrow Connector 29"/>
            <p:cNvCxnSpPr>
              <a:cxnSpLocks noChangeShapeType="1"/>
              <a:endCxn id="297006" idx="1"/>
            </p:cNvCxnSpPr>
            <p:nvPr/>
          </p:nvCxnSpPr>
          <p:spPr bwMode="auto">
            <a:xfrm>
              <a:off x="6943366" y="4327149"/>
              <a:ext cx="1105987" cy="1561248"/>
            </a:xfrm>
            <a:prstGeom prst="straightConnector1">
              <a:avLst/>
            </a:prstGeom>
            <a:noFill/>
            <a:ln w="19050" algn="ctr">
              <a:solidFill>
                <a:srgbClr val="92D05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7014" name="Straight Arrow Connector 31"/>
            <p:cNvCxnSpPr>
              <a:cxnSpLocks noChangeShapeType="1"/>
            </p:cNvCxnSpPr>
            <p:nvPr/>
          </p:nvCxnSpPr>
          <p:spPr bwMode="auto">
            <a:xfrm>
              <a:off x="6874354" y="4327149"/>
              <a:ext cx="984923" cy="1679062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7015" name="Straight Arrow Connector 32"/>
            <p:cNvCxnSpPr>
              <a:cxnSpLocks noChangeShapeType="1"/>
            </p:cNvCxnSpPr>
            <p:nvPr/>
          </p:nvCxnSpPr>
          <p:spPr bwMode="auto">
            <a:xfrm>
              <a:off x="6786539" y="4327149"/>
              <a:ext cx="975757" cy="1806843"/>
            </a:xfrm>
            <a:prstGeom prst="straightConnector1">
              <a:avLst/>
            </a:prstGeom>
            <a:noFill/>
            <a:ln w="19050" algn="ctr">
              <a:solidFill>
                <a:srgbClr val="FF66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96969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3543300"/>
            <a:ext cx="210978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70" name="Group 41"/>
          <p:cNvGrpSpPr>
            <a:grpSpLocks noChangeAspect="1"/>
          </p:cNvGrpSpPr>
          <p:nvPr/>
        </p:nvGrpSpPr>
        <p:grpSpPr bwMode="auto">
          <a:xfrm>
            <a:off x="8861425" y="5946775"/>
            <a:ext cx="131763" cy="279400"/>
            <a:chOff x="3707904" y="3734377"/>
            <a:chExt cx="952500" cy="1905000"/>
          </a:xfrm>
        </p:grpSpPr>
        <p:pic>
          <p:nvPicPr>
            <p:cNvPr id="297009" name="Picture 4" descr="Samsung Galaxy S3 Sim F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3734377"/>
              <a:ext cx="9525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10" name="Picture 2" descr="https://lh3.ggpht.com/swRfVryQ_bQ446czD0YVXlz8158xN0CQWavtUUxeUImBToDCbLFDet-AsivgDJGeoLJ1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039" y="3901114"/>
              <a:ext cx="866851" cy="1497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6971" name="Group 48"/>
          <p:cNvGrpSpPr>
            <a:grpSpLocks noChangeAspect="1"/>
          </p:cNvGrpSpPr>
          <p:nvPr/>
        </p:nvGrpSpPr>
        <p:grpSpPr bwMode="auto">
          <a:xfrm>
            <a:off x="8872538" y="5588000"/>
            <a:ext cx="131762" cy="279400"/>
            <a:chOff x="3707904" y="3734377"/>
            <a:chExt cx="952500" cy="1905000"/>
          </a:xfrm>
        </p:grpSpPr>
        <p:pic>
          <p:nvPicPr>
            <p:cNvPr id="297007" name="Picture 4" descr="Samsung Galaxy S3 Sim F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3734377"/>
              <a:ext cx="9525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08" name="Picture 2" descr="https://lh3.ggpht.com/swRfVryQ_bQ446czD0YVXlz8158xN0CQWavtUUxeUImBToDCbLFDet-AsivgDJGeoLJ1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039" y="3901114"/>
              <a:ext cx="866851" cy="1497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6972" name="Group 51"/>
          <p:cNvGrpSpPr>
            <a:grpSpLocks noChangeAspect="1"/>
          </p:cNvGrpSpPr>
          <p:nvPr/>
        </p:nvGrpSpPr>
        <p:grpSpPr bwMode="auto">
          <a:xfrm>
            <a:off x="8043863" y="5754688"/>
            <a:ext cx="131762" cy="277812"/>
            <a:chOff x="3707904" y="3734377"/>
            <a:chExt cx="952500" cy="1905000"/>
          </a:xfrm>
        </p:grpSpPr>
        <p:pic>
          <p:nvPicPr>
            <p:cNvPr id="297005" name="Picture 4" descr="Samsung Galaxy S3 Sim Fre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3734377"/>
              <a:ext cx="9525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06" name="Picture 2" descr="https://lh3.ggpht.com/swRfVryQ_bQ446czD0YVXlz8158xN0CQWavtUUxeUImBToDCbLFDet-AsivgDJGeoLJ1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039" y="3901114"/>
              <a:ext cx="866851" cy="1497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6973" name="Group 57"/>
          <p:cNvGrpSpPr>
            <a:grpSpLocks noChangeAspect="1"/>
          </p:cNvGrpSpPr>
          <p:nvPr/>
        </p:nvGrpSpPr>
        <p:grpSpPr bwMode="auto">
          <a:xfrm>
            <a:off x="7886700" y="5894388"/>
            <a:ext cx="131763" cy="277812"/>
            <a:chOff x="3707904" y="3734377"/>
            <a:chExt cx="952500" cy="1905000"/>
          </a:xfrm>
        </p:grpSpPr>
        <p:pic>
          <p:nvPicPr>
            <p:cNvPr id="297003" name="Picture 4" descr="Samsung Galaxy S3 Sim Fre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3734377"/>
              <a:ext cx="9525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04" name="Picture 2" descr="https://lh3.ggpht.com/swRfVryQ_bQ446czD0YVXlz8158xN0CQWavtUUxeUImBToDCbLFDet-AsivgDJGeoLJ1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039" y="3901114"/>
              <a:ext cx="866851" cy="1497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6974" name="Group 16388"/>
          <p:cNvGrpSpPr>
            <a:grpSpLocks/>
          </p:cNvGrpSpPr>
          <p:nvPr/>
        </p:nvGrpSpPr>
        <p:grpSpPr bwMode="auto">
          <a:xfrm>
            <a:off x="7620000" y="6119813"/>
            <a:ext cx="239713" cy="220662"/>
            <a:chOff x="4247781" y="4395276"/>
            <a:chExt cx="1668750" cy="1181250"/>
          </a:xfrm>
        </p:grpSpPr>
        <p:pic>
          <p:nvPicPr>
            <p:cNvPr id="297001" name="Picture 10" descr="https://encrypted-tbn3.google.com/images?q=tbn:ANd9GcS-IxXV2srY48M9mQ3KSjY5XVjADM3VJW27_5C0QT6b8lL3Niz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7781" y="4395276"/>
              <a:ext cx="1668750" cy="118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02" name="Picture 1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195" y="4516098"/>
              <a:ext cx="1174482" cy="641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6975" name="Group 16387"/>
          <p:cNvGrpSpPr>
            <a:grpSpLocks/>
          </p:cNvGrpSpPr>
          <p:nvPr/>
        </p:nvGrpSpPr>
        <p:grpSpPr bwMode="auto">
          <a:xfrm>
            <a:off x="3563938" y="4271963"/>
            <a:ext cx="709612" cy="376237"/>
            <a:chOff x="3786996" y="5751196"/>
            <a:chExt cx="1415538" cy="722253"/>
          </a:xfrm>
        </p:grpSpPr>
        <p:grpSp>
          <p:nvGrpSpPr>
            <p:cNvPr id="296997" name="Group 19"/>
            <p:cNvGrpSpPr>
              <a:grpSpLocks/>
            </p:cNvGrpSpPr>
            <p:nvPr/>
          </p:nvGrpSpPr>
          <p:grpSpPr bwMode="auto">
            <a:xfrm rot="5400000">
              <a:off x="4133638" y="5404554"/>
              <a:ext cx="722253" cy="1415538"/>
              <a:chOff x="3707904" y="3734377"/>
              <a:chExt cx="952500" cy="1905000"/>
            </a:xfrm>
          </p:grpSpPr>
          <p:pic>
            <p:nvPicPr>
              <p:cNvPr id="296999" name="Picture 4" descr="Samsung Galaxy S3 Sim Free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04" y="3734377"/>
                <a:ext cx="952500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00" name="Picture 2" descr="https://lh3.ggpht.com/swRfVryQ_bQ446czD0YVXlz8158xN0CQWavtUUxeUImBToDCbLFDet-AsivgDJGeoLJ1"/>
              <p:cNvPicPr>
                <a:picLocks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9039" y="3901114"/>
                <a:ext cx="866851" cy="1497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96998" name="Picture 8" descr="https://lh4.ggpht.com/AE-oIqdhL37pvczM6_TcG7SlCDTdsLjNFAxu-vo6F5aNqwheW0-dWqF1u4tYKXda2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3720" y="5782388"/>
              <a:ext cx="1112743" cy="657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6976" name="Group 66"/>
          <p:cNvGrpSpPr>
            <a:grpSpLocks/>
          </p:cNvGrpSpPr>
          <p:nvPr/>
        </p:nvGrpSpPr>
        <p:grpSpPr bwMode="auto">
          <a:xfrm>
            <a:off x="4017963" y="4824413"/>
            <a:ext cx="1317625" cy="1071562"/>
            <a:chOff x="4247781" y="4395276"/>
            <a:chExt cx="1668750" cy="1181250"/>
          </a:xfrm>
        </p:grpSpPr>
        <p:pic>
          <p:nvPicPr>
            <p:cNvPr id="296995" name="Picture 10" descr="https://encrypted-tbn3.google.com/images?q=tbn:ANd9GcS-IxXV2srY48M9mQ3KSjY5XVjADM3VJW27_5C0QT6b8lL3Niz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7781" y="4395276"/>
              <a:ext cx="1668750" cy="118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996" name="Picture 11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195" y="4516098"/>
              <a:ext cx="1174482" cy="641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393" name="Group 16392"/>
          <p:cNvGrpSpPr>
            <a:grpSpLocks/>
          </p:cNvGrpSpPr>
          <p:nvPr/>
        </p:nvGrpSpPr>
        <p:grpSpPr bwMode="auto">
          <a:xfrm>
            <a:off x="4017963" y="4068763"/>
            <a:ext cx="2155825" cy="117475"/>
            <a:chOff x="4017315" y="4069450"/>
            <a:chExt cx="2156714" cy="116877"/>
          </a:xfrm>
        </p:grpSpPr>
        <p:cxnSp>
          <p:nvCxnSpPr>
            <p:cNvPr id="296993" name="Straight Arrow Connector 69"/>
            <p:cNvCxnSpPr>
              <a:cxnSpLocks noChangeShapeType="1"/>
            </p:cNvCxnSpPr>
            <p:nvPr/>
          </p:nvCxnSpPr>
          <p:spPr bwMode="auto">
            <a:xfrm flipV="1">
              <a:off x="4017315" y="4179537"/>
              <a:ext cx="2061616" cy="6790"/>
            </a:xfrm>
            <a:prstGeom prst="straightConnector1">
              <a:avLst/>
            </a:prstGeom>
            <a:noFill/>
            <a:ln w="19050" algn="ctr">
              <a:solidFill>
                <a:srgbClr val="92D05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6994" name="Straight Arrow Connector 65"/>
            <p:cNvCxnSpPr>
              <a:cxnSpLocks noChangeShapeType="1"/>
            </p:cNvCxnSpPr>
            <p:nvPr/>
          </p:nvCxnSpPr>
          <p:spPr bwMode="auto">
            <a:xfrm>
              <a:off x="4074566" y="4069450"/>
              <a:ext cx="2099463" cy="0"/>
            </a:xfrm>
            <a:prstGeom prst="straightConnector1">
              <a:avLst/>
            </a:prstGeom>
            <a:noFill/>
            <a:ln w="19050" algn="ctr">
              <a:solidFill>
                <a:srgbClr val="FF66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392" name="Group 16391"/>
          <p:cNvGrpSpPr>
            <a:grpSpLocks/>
          </p:cNvGrpSpPr>
          <p:nvPr/>
        </p:nvGrpSpPr>
        <p:grpSpPr bwMode="auto">
          <a:xfrm>
            <a:off x="5184775" y="4327525"/>
            <a:ext cx="1355725" cy="1033463"/>
            <a:chOff x="5184939" y="4327149"/>
            <a:chExt cx="1354850" cy="1033648"/>
          </a:xfrm>
        </p:grpSpPr>
        <p:cxnSp>
          <p:nvCxnSpPr>
            <p:cNvPr id="296988" name="Straight Arrow Connector 64"/>
            <p:cNvCxnSpPr>
              <a:cxnSpLocks noChangeShapeType="1"/>
            </p:cNvCxnSpPr>
            <p:nvPr/>
          </p:nvCxnSpPr>
          <p:spPr bwMode="auto">
            <a:xfrm flipV="1">
              <a:off x="5335803" y="4327149"/>
              <a:ext cx="1123519" cy="903421"/>
            </a:xfrm>
            <a:prstGeom prst="straightConnector1">
              <a:avLst/>
            </a:prstGeom>
            <a:noFill/>
            <a:ln w="19050" algn="ctr">
              <a:solidFill>
                <a:srgbClr val="92D05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6989" name="Straight Arrow Connector 70"/>
            <p:cNvCxnSpPr>
              <a:cxnSpLocks noChangeShapeType="1"/>
            </p:cNvCxnSpPr>
            <p:nvPr/>
          </p:nvCxnSpPr>
          <p:spPr bwMode="auto">
            <a:xfrm flipV="1">
              <a:off x="5257798" y="4327149"/>
              <a:ext cx="1091796" cy="885768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6990" name="Straight Arrow Connector 71"/>
            <p:cNvCxnSpPr>
              <a:cxnSpLocks noChangeShapeType="1"/>
            </p:cNvCxnSpPr>
            <p:nvPr/>
          </p:nvCxnSpPr>
          <p:spPr bwMode="auto">
            <a:xfrm flipV="1">
              <a:off x="5184939" y="4327149"/>
              <a:ext cx="1068313" cy="866622"/>
            </a:xfrm>
            <a:prstGeom prst="straightConnector1">
              <a:avLst/>
            </a:prstGeom>
            <a:noFill/>
            <a:ln w="19050" algn="ctr">
              <a:solidFill>
                <a:srgbClr val="FF66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6991" name="Straight Arrow Connector 72"/>
            <p:cNvCxnSpPr>
              <a:cxnSpLocks noChangeShapeType="1"/>
            </p:cNvCxnSpPr>
            <p:nvPr/>
          </p:nvCxnSpPr>
          <p:spPr bwMode="auto">
            <a:xfrm flipV="1">
              <a:off x="5335803" y="4423498"/>
              <a:ext cx="1123519" cy="865392"/>
            </a:xfrm>
            <a:prstGeom prst="straightConnector1">
              <a:avLst/>
            </a:prstGeom>
            <a:noFill/>
            <a:ln w="19050" algn="ctr">
              <a:solidFill>
                <a:srgbClr val="00B0F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6992" name="Straight Arrow Connector 73"/>
            <p:cNvCxnSpPr>
              <a:cxnSpLocks noChangeShapeType="1"/>
            </p:cNvCxnSpPr>
            <p:nvPr/>
          </p:nvCxnSpPr>
          <p:spPr bwMode="auto">
            <a:xfrm flipV="1">
              <a:off x="5335803" y="4423498"/>
              <a:ext cx="1203986" cy="937299"/>
            </a:xfrm>
            <a:prstGeom prst="straightConnector1">
              <a:avLst/>
            </a:prstGeom>
            <a:noFill/>
            <a:ln w="19050" algn="ctr">
              <a:solidFill>
                <a:srgbClr val="7030A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96979" name="Picture 8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4324350"/>
            <a:ext cx="682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0" name="Picture 8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4595813"/>
            <a:ext cx="682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1" name="TextBox 87"/>
          <p:cNvSpPr txBox="1">
            <a:spLocks noChangeArrowheads="1"/>
          </p:cNvSpPr>
          <p:nvPr/>
        </p:nvSpPr>
        <p:spPr bwMode="auto">
          <a:xfrm>
            <a:off x="4375150" y="4306888"/>
            <a:ext cx="527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>
                <a:solidFill>
                  <a:schemeClr val="bg2"/>
                </a:solidFill>
              </a:rPr>
              <a:t>3G</a:t>
            </a:r>
          </a:p>
        </p:txBody>
      </p:sp>
      <p:sp>
        <p:nvSpPr>
          <p:cNvPr id="296982" name="TextBox 88"/>
          <p:cNvSpPr txBox="1">
            <a:spLocks noChangeArrowheads="1"/>
          </p:cNvSpPr>
          <p:nvPr/>
        </p:nvSpPr>
        <p:spPr bwMode="auto">
          <a:xfrm>
            <a:off x="7575550" y="4265613"/>
            <a:ext cx="527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>
                <a:solidFill>
                  <a:schemeClr val="bg2"/>
                </a:solidFill>
              </a:rPr>
              <a:t>3G</a:t>
            </a:r>
          </a:p>
        </p:txBody>
      </p:sp>
      <p:sp>
        <p:nvSpPr>
          <p:cNvPr id="16394" name="TextBox 16393"/>
          <p:cNvSpPr txBox="1">
            <a:spLocks noChangeArrowheads="1"/>
          </p:cNvSpPr>
          <p:nvPr/>
        </p:nvSpPr>
        <p:spPr bwMode="auto">
          <a:xfrm>
            <a:off x="2546350" y="5116513"/>
            <a:ext cx="1238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400">
                <a:solidFill>
                  <a:schemeClr val="bg2"/>
                </a:solidFill>
              </a:rPr>
              <a:t>Administrator</a:t>
            </a: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2160588" y="4022725"/>
            <a:ext cx="1279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400">
                <a:solidFill>
                  <a:schemeClr val="bg2"/>
                </a:solidFill>
              </a:rPr>
              <a:t>Limited Users</a:t>
            </a:r>
          </a:p>
        </p:txBody>
      </p:sp>
      <p:grpSp>
        <p:nvGrpSpPr>
          <p:cNvPr id="296985" name="Group 91"/>
          <p:cNvGrpSpPr>
            <a:grpSpLocks/>
          </p:cNvGrpSpPr>
          <p:nvPr/>
        </p:nvGrpSpPr>
        <p:grpSpPr bwMode="auto">
          <a:xfrm>
            <a:off x="-207963" y="2352675"/>
            <a:ext cx="2755901" cy="1273175"/>
            <a:chOff x="-201466" y="2348880"/>
            <a:chExt cx="2757242" cy="1273696"/>
          </a:xfrm>
        </p:grpSpPr>
        <p:sp>
          <p:nvSpPr>
            <p:cNvPr id="93" name="Rounded Rectangle 92"/>
            <p:cNvSpPr/>
            <p:nvPr/>
          </p:nvSpPr>
          <p:spPr bwMode="auto">
            <a:xfrm>
              <a:off x="-201466" y="2348880"/>
              <a:ext cx="2757242" cy="1273696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spcBef>
                  <a:spcPct val="20000"/>
                </a:spcBef>
                <a:buSzPct val="60000"/>
                <a:buFontTx/>
                <a:buBlip>
                  <a:blip r:embed="rId3"/>
                </a:buBlip>
                <a:defRPr/>
              </a:pPr>
              <a:endParaRPr lang="en-GB" sz="2000" b="0" u="sng"/>
            </a:p>
          </p:txBody>
        </p:sp>
        <p:pic>
          <p:nvPicPr>
            <p:cNvPr id="296987" name="Picture 9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420888"/>
              <a:ext cx="2109170" cy="120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/>
      <p:bldP spid="91" grpId="0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79563" y="2282825"/>
            <a:ext cx="6400800" cy="2586038"/>
          </a:xfrm>
        </p:spPr>
        <p:txBody>
          <a:bodyPr/>
          <a:lstStyle/>
          <a:p>
            <a:pPr eaLnBrk="1" hangingPunct="1"/>
            <a:r>
              <a:rPr lang="en-GB" altLang="en-US" sz="4500" smtClean="0">
                <a:solidFill>
                  <a:srgbClr val="FF6600"/>
                </a:solidFill>
              </a:rPr>
              <a:t>ElcoMaster 2.0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1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1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1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1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1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1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1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1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1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1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GB" altLang="en-US" sz="3600" smtClean="0">
                <a:solidFill>
                  <a:srgbClr val="5F5F5F"/>
                </a:solidFill>
              </a:rPr>
              <a:t>Cloud Computing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22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22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22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22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22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22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GB" altLang="en-US" sz="2200" smtClean="0">
                <a:solidFill>
                  <a:srgbClr val="5F5F5F"/>
                </a:solidFill>
              </a:rPr>
              <a:t>Demonstration?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GB" altLang="en-US" sz="2200" smtClean="0">
              <a:solidFill>
                <a:srgbClr val="5F5F5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altLang="en-US" sz="2200" smtClean="0">
              <a:solidFill>
                <a:srgbClr val="5F5F5F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-201613" y="2349500"/>
            <a:ext cx="2757488" cy="1273175"/>
            <a:chOff x="-201466" y="2348880"/>
            <a:chExt cx="2757242" cy="1273696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-201466" y="2348880"/>
              <a:ext cx="2757242" cy="1273696"/>
            </a:xfrm>
            <a:prstGeom prst="roundRect">
              <a:avLst/>
            </a:prstGeom>
            <a:solidFill>
              <a:schemeClr val="bg1"/>
            </a:solidFill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spcBef>
                  <a:spcPct val="20000"/>
                </a:spcBef>
                <a:buSzPct val="60000"/>
                <a:buFontTx/>
                <a:buBlip>
                  <a:blip r:embed="rId2"/>
                </a:buBlip>
                <a:defRPr/>
              </a:pPr>
              <a:endParaRPr lang="en-GB" sz="2000" b="0" u="sng"/>
            </a:p>
          </p:txBody>
        </p:sp>
        <p:pic>
          <p:nvPicPr>
            <p:cNvPr id="297989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420888"/>
              <a:ext cx="2109170" cy="120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299011" name="Rectangle 3"/>
          <p:cNvSpPr txBox="1">
            <a:spLocks noChangeArrowheads="1"/>
          </p:cNvSpPr>
          <p:nvPr/>
        </p:nvSpPr>
        <p:spPr bwMode="auto">
          <a:xfrm>
            <a:off x="247650" y="1298575"/>
            <a:ext cx="842645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71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GB" altLang="en-US" sz="2200" b="0"/>
          </a:p>
          <a:p>
            <a:pPr eaLnBrk="1" hangingPunct="1">
              <a:buFontTx/>
              <a:buNone/>
            </a:pPr>
            <a:endParaRPr lang="en-GB" altLang="en-US" sz="2200" b="0"/>
          </a:p>
          <a:p>
            <a:pPr eaLnBrk="1" hangingPunct="1">
              <a:buFontTx/>
              <a:buNone/>
            </a:pPr>
            <a:endParaRPr lang="en-GB" altLang="en-US" sz="2200" b="0"/>
          </a:p>
          <a:p>
            <a:pPr algn="ctr" eaLnBrk="1" hangingPunct="1">
              <a:buFontTx/>
              <a:buNone/>
            </a:pPr>
            <a:endParaRPr lang="en-GB" altLang="en-US" sz="2200" b="0"/>
          </a:p>
          <a:p>
            <a:pPr algn="ctr" eaLnBrk="1" hangingPunct="1">
              <a:buFontTx/>
              <a:buNone/>
            </a:pPr>
            <a:r>
              <a:rPr lang="en-GB" altLang="en-US" sz="2200"/>
              <a:t>Creating Paperless QA reports with Elcomaster 2.0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7650" y="1298575"/>
            <a:ext cx="65563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GB" sz="2000" dirty="0" smtClean="0"/>
              <a:t>Report Design</a:t>
            </a:r>
          </a:p>
          <a:p>
            <a:pPr eaLnBrk="1" hangingPunct="1">
              <a:defRPr/>
            </a:pPr>
            <a:endParaRPr lang="en-GB" b="0" dirty="0" smtClean="0"/>
          </a:p>
          <a:p>
            <a:pPr lvl="1" eaLnBrk="1" hangingPunct="1">
              <a:defRPr/>
            </a:pPr>
            <a:r>
              <a:rPr lang="en-GB" sz="1800" b="0" dirty="0" smtClean="0"/>
              <a:t>Elcomaster 2.0 report designer is a major update from Elcomaster 1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Accessed using “Design Report”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</p:txBody>
      </p:sp>
      <p:pic>
        <p:nvPicPr>
          <p:cNvPr id="3000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657475"/>
            <a:ext cx="2324100" cy="87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7650" y="1298575"/>
            <a:ext cx="65563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GB" sz="2000" dirty="0" smtClean="0"/>
              <a:t>Report Design</a:t>
            </a:r>
          </a:p>
          <a:p>
            <a:pPr eaLnBrk="1" hangingPunct="1">
              <a:defRPr/>
            </a:pPr>
            <a:endParaRPr lang="en-GB" b="0" dirty="0" smtClean="0"/>
          </a:p>
          <a:p>
            <a:pPr lvl="1" eaLnBrk="1" hangingPunct="1">
              <a:defRPr/>
            </a:pPr>
            <a:r>
              <a:rPr lang="en-GB" sz="1800" b="0" dirty="0" smtClean="0"/>
              <a:t>Elcomaster 2.0 report designer is a major update from Elcomaster 1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Available templates listed under “Design report”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r>
              <a:rPr lang="en-GB" sz="1800" b="0" dirty="0"/>
              <a:t> </a:t>
            </a: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/>
          </a:p>
          <a:p>
            <a:pPr marL="457200" lvl="1" indent="0" eaLnBrk="1" hangingPunct="1">
              <a:buFontTx/>
              <a:buNone/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</p:txBody>
      </p:sp>
      <p:pic>
        <p:nvPicPr>
          <p:cNvPr id="3010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817813"/>
            <a:ext cx="2324100" cy="87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106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4044950"/>
            <a:ext cx="56689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827088" y="2060575"/>
            <a:ext cx="6551612" cy="124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sz="1800" b="0">
                <a:solidFill>
                  <a:srgbClr val="808080"/>
                </a:solidFill>
              </a:rPr>
              <a:t>ASTM D4417 Method B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sz="1200" b="0">
                <a:solidFill>
                  <a:srgbClr val="808080"/>
                </a:solidFill>
              </a:rPr>
              <a:t>Provides a description of the techniques for measuring the profile of abrasive blast cleaned surfaces using a digital surface profile gauge. Suggests one measurement is average of 10 readings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rgbClr val="808080"/>
              </a:solidFill>
            </a:endParaRPr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827088" y="3138488"/>
            <a:ext cx="6192837" cy="115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b="0"/>
              <a:t>International Maritime Organization (IMO) Performance Standard for Protective Coatings (PSPC)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 b="0"/>
              <a:t>The measured profile should be between 30 and 75 microns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rgbClr val="808080"/>
              </a:solidFill>
            </a:endParaRPr>
          </a:p>
        </p:txBody>
      </p:sp>
      <p:sp>
        <p:nvSpPr>
          <p:cNvPr id="53253" name="Text Box 8"/>
          <p:cNvSpPr txBox="1">
            <a:spLocks noChangeArrowheads="1"/>
          </p:cNvSpPr>
          <p:nvPr/>
        </p:nvSpPr>
        <p:spPr bwMode="auto">
          <a:xfrm>
            <a:off x="755650" y="1484313"/>
            <a:ext cx="4895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sz="2000"/>
              <a:t>Surface profile test standards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7650" y="1298575"/>
            <a:ext cx="65563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GB" sz="2000" dirty="0" smtClean="0"/>
              <a:t>New Design</a:t>
            </a:r>
          </a:p>
          <a:p>
            <a:pPr eaLnBrk="1" hangingPunct="1">
              <a:defRPr/>
            </a:pPr>
            <a:endParaRPr lang="en-GB" b="0" dirty="0" smtClean="0"/>
          </a:p>
          <a:p>
            <a:pPr lvl="1" eaLnBrk="1" hangingPunct="1">
              <a:defRPr/>
            </a:pPr>
            <a:r>
              <a:rPr lang="en-GB" sz="1800" b="0" dirty="0" smtClean="0"/>
              <a:t>Opens the new design wizard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Any settings here may be changed later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Choose the number and type of batches to go on the sheet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Elcomaster 2.0 will handle any combination of material thickness, profile, climate</a:t>
            </a:r>
            <a:r>
              <a:rPr lang="en-GB" sz="1800" b="0" dirty="0"/>
              <a:t> </a:t>
            </a:r>
            <a:r>
              <a:rPr lang="en-GB" sz="1800" b="0" dirty="0" smtClean="0"/>
              <a:t>and DFT batches in a single report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GB" sz="1800" b="0" dirty="0" smtClean="0"/>
              <a:t> 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/>
          </a:p>
          <a:p>
            <a:pPr marL="457200" lvl="1" indent="0" eaLnBrk="1" hangingPunct="1">
              <a:buFontTx/>
              <a:buNone/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7650" y="1298575"/>
            <a:ext cx="65563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GB" sz="2000" dirty="0" smtClean="0"/>
              <a:t>Report Items – Drag and Drop</a:t>
            </a:r>
          </a:p>
          <a:p>
            <a:pPr eaLnBrk="1" hangingPunct="1">
              <a:defRPr/>
            </a:pPr>
            <a:endParaRPr lang="en-GB" b="0" dirty="0" smtClean="0"/>
          </a:p>
          <a:p>
            <a:pPr lvl="1" eaLnBrk="1" hangingPunct="1">
              <a:defRPr/>
            </a:pPr>
            <a:r>
              <a:rPr lang="en-GB" sz="1800" b="0" dirty="0" smtClean="0"/>
              <a:t>Elcomaster uses a “drag and drop” interface to build reports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Boxes are positioned on the report template where you want data to appear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Any data or gauge information can be placed on the report with the appropriate box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Other boxes may be used to include additional user generated information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</p:txBody>
      </p:sp>
      <p:pic>
        <p:nvPicPr>
          <p:cNvPr id="3031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035050"/>
            <a:ext cx="1636712" cy="496887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7650" y="1298575"/>
            <a:ext cx="65563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GB" sz="2000" dirty="0" smtClean="0"/>
              <a:t>The four data box types</a:t>
            </a:r>
          </a:p>
          <a:p>
            <a:pPr eaLnBrk="1" hangingPunct="1">
              <a:defRPr/>
            </a:pPr>
            <a:endParaRPr lang="en-GB" b="0" dirty="0" smtClean="0"/>
          </a:p>
          <a:p>
            <a:pPr lvl="1" eaLnBrk="1" hangingPunct="1">
              <a:defRPr/>
            </a:pPr>
            <a:r>
              <a:rPr lang="en-GB" sz="1800" b="0" dirty="0" smtClean="0"/>
              <a:t>Standard report items</a:t>
            </a:r>
          </a:p>
          <a:p>
            <a:pPr lvl="2" eaLnBrk="1" hangingPunct="1">
              <a:defRPr/>
            </a:pPr>
            <a:r>
              <a:rPr lang="en-GB" sz="1600" b="0" dirty="0" smtClean="0"/>
              <a:t>Manual entry, appears on every report</a:t>
            </a:r>
          </a:p>
          <a:p>
            <a:pPr lvl="2" eaLnBrk="1" hangingPunct="1">
              <a:defRPr/>
            </a:pPr>
            <a:endParaRPr lang="en-GB" sz="1600" b="0" dirty="0" smtClean="0"/>
          </a:p>
          <a:p>
            <a:pPr lvl="1" eaLnBrk="1" hangingPunct="1">
              <a:defRPr/>
            </a:pPr>
            <a:r>
              <a:rPr lang="en-GB" sz="1800" b="0" dirty="0" smtClean="0"/>
              <a:t>Batch items</a:t>
            </a:r>
          </a:p>
          <a:p>
            <a:pPr lvl="2" eaLnBrk="1" hangingPunct="1">
              <a:defRPr/>
            </a:pPr>
            <a:r>
              <a:rPr lang="en-GB" sz="1600" b="0" dirty="0" smtClean="0"/>
              <a:t>Any information that can be downloaded from the gauge</a:t>
            </a:r>
          </a:p>
          <a:p>
            <a:pPr lvl="2" eaLnBrk="1" hangingPunct="1">
              <a:defRPr/>
            </a:pPr>
            <a:endParaRPr lang="en-GB" sz="1600" b="0" dirty="0" smtClean="0"/>
          </a:p>
          <a:p>
            <a:pPr lvl="1" eaLnBrk="1" hangingPunct="1">
              <a:defRPr/>
            </a:pPr>
            <a:r>
              <a:rPr lang="en-GB" sz="1800" b="0" dirty="0" smtClean="0"/>
              <a:t>Manual entry items</a:t>
            </a:r>
          </a:p>
          <a:p>
            <a:pPr lvl="2" eaLnBrk="1" hangingPunct="1">
              <a:defRPr/>
            </a:pPr>
            <a:r>
              <a:rPr lang="en-GB" sz="1600" b="0" dirty="0" smtClean="0"/>
              <a:t>Areas that may be edited for each separate report</a:t>
            </a:r>
          </a:p>
          <a:p>
            <a:pPr lvl="2" eaLnBrk="1" hangingPunct="1">
              <a:defRPr/>
            </a:pPr>
            <a:endParaRPr lang="en-GB" sz="1600" b="0" dirty="0" smtClean="0"/>
          </a:p>
          <a:p>
            <a:pPr lvl="1" eaLnBrk="1" hangingPunct="1">
              <a:defRPr/>
            </a:pPr>
            <a:r>
              <a:rPr lang="en-GB" sz="1800" b="0" dirty="0" smtClean="0"/>
              <a:t>Calculation report items</a:t>
            </a:r>
          </a:p>
          <a:p>
            <a:pPr lvl="2" eaLnBrk="1" hangingPunct="1">
              <a:defRPr/>
            </a:pPr>
            <a:r>
              <a:rPr lang="en-GB" sz="1600" b="0" dirty="0" smtClean="0"/>
              <a:t>Performs simple calculations on any other box item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</p:txBody>
      </p:sp>
      <p:pic>
        <p:nvPicPr>
          <p:cNvPr id="3041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035050"/>
            <a:ext cx="1636712" cy="496887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pic>
        <p:nvPicPr>
          <p:cNvPr id="3051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4549775" cy="532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7500" y="1663700"/>
            <a:ext cx="2146300" cy="1333500"/>
          </a:xfrm>
          <a:prstGeom prst="rect">
            <a:avLst/>
          </a:prstGeom>
          <a:noFill/>
          <a:ln w="19050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2463800" y="1663700"/>
            <a:ext cx="6429375" cy="396875"/>
          </a:xfrm>
          <a:prstGeom prst="line">
            <a:avLst/>
          </a:prstGeom>
          <a:noFill/>
          <a:ln w="19050" algn="ctr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2463800" y="2997200"/>
            <a:ext cx="6429375" cy="1509713"/>
          </a:xfrm>
          <a:prstGeom prst="line">
            <a:avLst/>
          </a:prstGeom>
          <a:noFill/>
          <a:ln w="19050" algn="ctr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060575"/>
            <a:ext cx="3889375" cy="2446338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317500" y="2997200"/>
            <a:ext cx="4686300" cy="1509713"/>
          </a:xfrm>
          <a:prstGeom prst="line">
            <a:avLst/>
          </a:prstGeom>
          <a:noFill/>
          <a:ln w="19050" algn="ctr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2413" y="1298575"/>
            <a:ext cx="79978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GB" sz="2000" dirty="0" smtClean="0"/>
              <a:t>Formatting Simple Boxes</a:t>
            </a:r>
          </a:p>
          <a:p>
            <a:pPr eaLnBrk="1" hangingPunct="1">
              <a:defRPr/>
            </a:pPr>
            <a:endParaRPr lang="en-GB" b="0" dirty="0" smtClean="0"/>
          </a:p>
          <a:p>
            <a:pPr lvl="1" eaLnBrk="1" hangingPunct="1">
              <a:defRPr/>
            </a:pPr>
            <a:r>
              <a:rPr lang="en-GB" sz="1800" b="0" dirty="0" smtClean="0"/>
              <a:t>Boxes are formatted and adjusted by double clicking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The report item property editor is displayed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Examples</a:t>
            </a:r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600" b="0" dirty="0" smtClean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2413" y="836613"/>
            <a:ext cx="8712200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GB" sz="2000" dirty="0" smtClean="0"/>
              <a:t>Formatting Boxes – Text Entry</a:t>
            </a:r>
          </a:p>
          <a:p>
            <a:pPr eaLnBrk="1" hangingPunct="1">
              <a:defRPr/>
            </a:pPr>
            <a:endParaRPr lang="en-GB" b="0" dirty="0" smtClean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600" b="0" dirty="0" smtClean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</p:txBody>
      </p:sp>
      <p:pic>
        <p:nvPicPr>
          <p:cNvPr id="30720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268413"/>
            <a:ext cx="7299325" cy="477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2413" y="836613"/>
            <a:ext cx="8712200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GB" sz="2000" dirty="0" smtClean="0"/>
              <a:t>Formatting Boxes – Text Entry 2</a:t>
            </a:r>
          </a:p>
          <a:p>
            <a:pPr eaLnBrk="1" hangingPunct="1">
              <a:defRPr/>
            </a:pPr>
            <a:endParaRPr lang="en-GB" b="0" dirty="0" smtClean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600" b="0" dirty="0" smtClean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</p:txBody>
      </p:sp>
      <p:pic>
        <p:nvPicPr>
          <p:cNvPr id="3082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268413"/>
            <a:ext cx="72993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309251" name="Rectangle 3"/>
          <p:cNvSpPr txBox="1">
            <a:spLocks noChangeArrowheads="1"/>
          </p:cNvSpPr>
          <p:nvPr/>
        </p:nvSpPr>
        <p:spPr bwMode="auto">
          <a:xfrm>
            <a:off x="252413" y="847725"/>
            <a:ext cx="864076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altLang="en-US" sz="2000"/>
              <a:t>Formatting Boxes – Batch Readings</a:t>
            </a:r>
            <a:endParaRPr lang="en-GB" altLang="en-US" sz="2000" b="0"/>
          </a:p>
          <a:p>
            <a:pPr eaLnBrk="1" hangingPunct="1">
              <a:buFontTx/>
              <a:buNone/>
            </a:pPr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6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</p:txBody>
      </p:sp>
      <p:pic>
        <p:nvPicPr>
          <p:cNvPr id="30925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268413"/>
            <a:ext cx="7299325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310275" name="Rectangle 3"/>
          <p:cNvSpPr txBox="1">
            <a:spLocks noChangeArrowheads="1"/>
          </p:cNvSpPr>
          <p:nvPr/>
        </p:nvSpPr>
        <p:spPr bwMode="auto">
          <a:xfrm>
            <a:off x="252413" y="847725"/>
            <a:ext cx="864076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altLang="en-US" sz="2000"/>
              <a:t>Formatting Boxes – Batch Readings 2</a:t>
            </a:r>
            <a:endParaRPr lang="en-GB" altLang="en-US" sz="2000" b="0"/>
          </a:p>
          <a:p>
            <a:pPr eaLnBrk="1" hangingPunct="1">
              <a:buFontTx/>
              <a:buNone/>
            </a:pPr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6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</p:txBody>
      </p:sp>
      <p:pic>
        <p:nvPicPr>
          <p:cNvPr id="3102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270000"/>
            <a:ext cx="7299325" cy="478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311299" name="Rectangle 3"/>
          <p:cNvSpPr txBox="1">
            <a:spLocks noChangeArrowheads="1"/>
          </p:cNvSpPr>
          <p:nvPr/>
        </p:nvSpPr>
        <p:spPr bwMode="auto">
          <a:xfrm>
            <a:off x="284163" y="908050"/>
            <a:ext cx="860901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/>
              <a:t>Calculation Boxes</a:t>
            </a:r>
          </a:p>
          <a:p>
            <a:pPr eaLnBrk="1" hangingPunct="1">
              <a:buFontTx/>
              <a:buNone/>
            </a:pPr>
            <a:endParaRPr lang="en-GB" altLang="en-US" sz="2000" b="0"/>
          </a:p>
          <a:p>
            <a:pPr eaLnBrk="1" hangingPunct="1">
              <a:buFontTx/>
              <a:buNone/>
            </a:pPr>
            <a:endParaRPr lang="en-GB" altLang="en-US" sz="2000" b="0"/>
          </a:p>
          <a:p>
            <a:pPr eaLnBrk="1" hangingPunct="1">
              <a:buFontTx/>
              <a:buNone/>
            </a:pPr>
            <a:endParaRPr lang="en-GB" altLang="en-US" sz="2000" b="0"/>
          </a:p>
          <a:p>
            <a:pPr eaLnBrk="1" hangingPunct="1">
              <a:buFontTx/>
              <a:buNone/>
            </a:pPr>
            <a:endParaRPr lang="en-GB" altLang="en-US" sz="2000" b="0"/>
          </a:p>
          <a:p>
            <a:pPr eaLnBrk="1" hangingPunct="1">
              <a:buFontTx/>
              <a:buNone/>
            </a:pPr>
            <a:endParaRPr lang="en-GB" altLang="en-US" sz="2000" b="0"/>
          </a:p>
          <a:p>
            <a:pPr eaLnBrk="1" hangingPunct="1">
              <a:buFontTx/>
              <a:buNone/>
            </a:pPr>
            <a:endParaRPr lang="en-GB" altLang="en-US" sz="2000" b="0"/>
          </a:p>
          <a:p>
            <a:pPr eaLnBrk="1" hangingPunct="1">
              <a:buFontTx/>
              <a:buNone/>
            </a:pPr>
            <a:endParaRPr lang="en-GB" altLang="en-US" sz="2000" b="0"/>
          </a:p>
          <a:p>
            <a:pPr eaLnBrk="1" hangingPunct="1">
              <a:buFontTx/>
              <a:buNone/>
            </a:pPr>
            <a:endParaRPr lang="en-GB" altLang="en-US" sz="2000" b="0"/>
          </a:p>
          <a:p>
            <a:pPr eaLnBrk="1" hangingPunct="1">
              <a:buFontTx/>
              <a:buNone/>
            </a:pPr>
            <a:endParaRPr lang="en-GB" altLang="en-US" sz="2000" b="0"/>
          </a:p>
          <a:p>
            <a:pPr eaLnBrk="1" hangingPunct="1">
              <a:buFontTx/>
              <a:buNone/>
            </a:pPr>
            <a:endParaRPr lang="en-GB" altLang="en-US" sz="2000" b="0"/>
          </a:p>
          <a:p>
            <a:pPr eaLnBrk="1" hangingPunct="1">
              <a:buFontTx/>
              <a:buNone/>
            </a:pPr>
            <a:endParaRPr lang="en-GB" altLang="en-US" sz="2000" b="0"/>
          </a:p>
          <a:p>
            <a:pPr eaLnBrk="1" hangingPunct="1">
              <a:buFontTx/>
              <a:buNone/>
            </a:pPr>
            <a:endParaRPr lang="en-GB" altLang="en-US" sz="2000" b="0"/>
          </a:p>
          <a:p>
            <a:pPr algn="ctr" eaLnBrk="1" hangingPunct="1">
              <a:buFontTx/>
              <a:buNone/>
            </a:pPr>
            <a:r>
              <a:rPr lang="en-GB" altLang="en-US" sz="2000" b="0"/>
              <a:t>Use different calc boxes for each operation – Can be chained together</a:t>
            </a:r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6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</p:txBody>
      </p:sp>
      <p:pic>
        <p:nvPicPr>
          <p:cNvPr id="31130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1344613"/>
            <a:ext cx="638810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827088" y="2060575"/>
            <a:ext cx="6551612" cy="124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sz="1800" b="0">
                <a:solidFill>
                  <a:srgbClr val="808080"/>
                </a:solidFill>
              </a:rPr>
              <a:t>ASTM D4417 Method B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sz="1200" b="0">
                <a:solidFill>
                  <a:srgbClr val="808080"/>
                </a:solidFill>
              </a:rPr>
              <a:t>Provides a description of the techniques for measuring the profile of abrasive blast cleaned surfaces using a digital surface profile gauge. Suggests one measurement is average of 10 readings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rgbClr val="808080"/>
              </a:solidFill>
            </a:endParaRPr>
          </a:p>
        </p:txBody>
      </p:sp>
      <p:sp>
        <p:nvSpPr>
          <p:cNvPr id="54276" name="Text Box 5"/>
          <p:cNvSpPr txBox="1">
            <a:spLocks noChangeArrowheads="1"/>
          </p:cNvSpPr>
          <p:nvPr/>
        </p:nvSpPr>
        <p:spPr bwMode="auto">
          <a:xfrm>
            <a:off x="827088" y="3138488"/>
            <a:ext cx="6192837" cy="115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b="0">
                <a:solidFill>
                  <a:srgbClr val="808080"/>
                </a:solidFill>
              </a:rPr>
              <a:t>International Maritime Organization (IMO) Performance Standard for Protective Coatings (PSPC)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 b="0">
                <a:solidFill>
                  <a:srgbClr val="808080"/>
                </a:solidFill>
              </a:rPr>
              <a:t>The measured profile should be between 30 and 75 microns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000" b="0">
              <a:solidFill>
                <a:srgbClr val="808080"/>
              </a:solidFill>
            </a:endParaRPr>
          </a:p>
        </p:txBody>
      </p: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755650" y="1484313"/>
            <a:ext cx="4895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sz="2000"/>
              <a:t>Surface profile test standards </a:t>
            </a:r>
          </a:p>
        </p:txBody>
      </p:sp>
      <p:sp>
        <p:nvSpPr>
          <p:cNvPr id="54278" name="Text Box 11"/>
          <p:cNvSpPr txBox="1">
            <a:spLocks noChangeArrowheads="1"/>
          </p:cNvSpPr>
          <p:nvPr/>
        </p:nvSpPr>
        <p:spPr bwMode="auto">
          <a:xfrm>
            <a:off x="827088" y="4076700"/>
            <a:ext cx="74898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80000"/>
              </a:spcBef>
              <a:buSzTx/>
              <a:buFontTx/>
              <a:buNone/>
            </a:pPr>
            <a:r>
              <a:rPr lang="en-GB" altLang="en-US" sz="1800" b="0"/>
              <a:t>US Navy NAVSEA Standard Item (NSI) 009-32</a:t>
            </a:r>
          </a:p>
          <a:p>
            <a:pPr eaLnBrk="1" hangingPunct="1">
              <a:spcBef>
                <a:spcPct val="40000"/>
              </a:spcBef>
              <a:buClr>
                <a:schemeClr val="accent1"/>
              </a:buClr>
              <a:buSzTx/>
              <a:buFont typeface="Wingdings" pitchFamily="2" charset="2"/>
              <a:buNone/>
            </a:pPr>
            <a:r>
              <a:rPr lang="en-US" altLang="en-US" sz="1200" b="0"/>
              <a:t>For the first 100 m</a:t>
            </a:r>
            <a:r>
              <a:rPr lang="en-US" altLang="en-US" sz="1200" b="0" baseline="30000"/>
              <a:t>2</a:t>
            </a:r>
            <a:r>
              <a:rPr lang="en-US" altLang="en-US" sz="1200" b="0"/>
              <a:t>, one profile reading shall be taken for every 20 m</a:t>
            </a:r>
            <a:r>
              <a:rPr lang="en-US" altLang="en-US" sz="1200" b="0" baseline="30000"/>
              <a:t>2</a:t>
            </a:r>
            <a:endParaRPr lang="en-US" altLang="en-US" sz="1200" b="0"/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SzTx/>
              <a:buFont typeface="Wingdings" pitchFamily="2" charset="2"/>
              <a:buNone/>
            </a:pPr>
            <a:r>
              <a:rPr lang="en-US" altLang="en-US" sz="1200" b="0"/>
              <a:t>For each additional area of 50 m</a:t>
            </a:r>
            <a:r>
              <a:rPr lang="en-US" altLang="en-US" sz="1200" b="0" baseline="30000"/>
              <a:t>2</a:t>
            </a:r>
            <a:r>
              <a:rPr lang="en-US" altLang="en-US" sz="1200" b="0"/>
              <a:t> or less, one profile reading shall be taken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SzTx/>
              <a:buFont typeface="Wingdings" pitchFamily="2" charset="2"/>
              <a:buNone/>
            </a:pPr>
            <a:r>
              <a:rPr lang="en-US" altLang="en-US" sz="1200" b="0"/>
              <a:t>For critically coated areas, profile readings shall be a minimum of 50 microns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SzTx/>
              <a:buFont typeface="Wingdings" pitchFamily="2" charset="2"/>
              <a:buNone/>
            </a:pPr>
            <a:r>
              <a:rPr lang="en-US" altLang="en-US" sz="1200" b="0"/>
              <a:t>For non critical areas the minimum  is 25 microns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chemeClr val="accent1"/>
              </a:buClr>
              <a:buSzTx/>
              <a:buFont typeface="Wingdings" pitchFamily="2" charset="2"/>
              <a:buNone/>
            </a:pPr>
            <a:endParaRPr lang="en-GB" altLang="en-US" sz="1000" b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312323" name="Text Box 5"/>
          <p:cNvSpPr txBox="1">
            <a:spLocks noChangeArrowheads="1"/>
          </p:cNvSpPr>
          <p:nvPr/>
        </p:nvSpPr>
        <p:spPr bwMode="auto">
          <a:xfrm>
            <a:off x="0" y="908050"/>
            <a:ext cx="914400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800"/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800"/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800"/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800"/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800"/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sz="3600" b="0">
                <a:solidFill>
                  <a:srgbClr val="4D4D4D"/>
                </a:solidFill>
              </a:rPr>
              <a:t>Workshop 7: Recreating the simple report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313347" name="Rectangle 3"/>
          <p:cNvSpPr txBox="1">
            <a:spLocks noChangeArrowheads="1"/>
          </p:cNvSpPr>
          <p:nvPr/>
        </p:nvSpPr>
        <p:spPr bwMode="auto">
          <a:xfrm>
            <a:off x="247650" y="1298575"/>
            <a:ext cx="799623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/>
              <a:t>Backgrounds</a:t>
            </a:r>
          </a:p>
          <a:p>
            <a:pPr eaLnBrk="1" hangingPunct="1"/>
            <a:endParaRPr lang="en-GB" altLang="en-US" b="0"/>
          </a:p>
          <a:p>
            <a:pPr lvl="1" eaLnBrk="1" hangingPunct="1"/>
            <a:r>
              <a:rPr lang="en-GB" altLang="en-US" sz="1800" b="0"/>
              <a:t>Your report may be created from scratch on blank pages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r>
              <a:rPr lang="en-GB" altLang="en-US" sz="1800" b="0"/>
              <a:t>Alternatively a pdf or jpeg image file background may be used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r>
              <a:rPr lang="en-GB" altLang="en-US" sz="1800" b="0"/>
              <a:t>Example SSPC QCS 2-07</a:t>
            </a:r>
          </a:p>
          <a:p>
            <a:pPr lvl="2" eaLnBrk="1" hangingPunct="1"/>
            <a:r>
              <a:rPr lang="en-GB" altLang="en-US" sz="1600" b="0"/>
              <a:t>Available as free download from the Elcometer database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6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pic>
        <p:nvPicPr>
          <p:cNvPr id="3143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4549775" cy="532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7500" y="1663700"/>
            <a:ext cx="2146300" cy="1333500"/>
          </a:xfrm>
          <a:prstGeom prst="rect">
            <a:avLst/>
          </a:prstGeom>
          <a:noFill/>
          <a:ln w="19050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2463800" y="1663700"/>
            <a:ext cx="6429375" cy="396875"/>
          </a:xfrm>
          <a:prstGeom prst="line">
            <a:avLst/>
          </a:prstGeom>
          <a:noFill/>
          <a:ln w="19050" algn="ctr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2463800" y="2997200"/>
            <a:ext cx="6429375" cy="1509713"/>
          </a:xfrm>
          <a:prstGeom prst="line">
            <a:avLst/>
          </a:prstGeom>
          <a:noFill/>
          <a:ln w="19050" algn="ctr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060575"/>
            <a:ext cx="3889375" cy="2446338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317500" y="2997200"/>
            <a:ext cx="4686300" cy="1509713"/>
          </a:xfrm>
          <a:prstGeom prst="line">
            <a:avLst/>
          </a:prstGeom>
          <a:noFill/>
          <a:ln w="19050" algn="ctr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8913"/>
            <a:ext cx="6192838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2413" y="1298575"/>
            <a:ext cx="79978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GB" sz="2000" dirty="0" smtClean="0"/>
              <a:t>Practice – Creating a report by filling in a </a:t>
            </a:r>
            <a:r>
              <a:rPr lang="en-GB" sz="2000" dirty="0" err="1" smtClean="0"/>
              <a:t>pdf</a:t>
            </a:r>
            <a:r>
              <a:rPr lang="en-GB" sz="2000" dirty="0" smtClean="0"/>
              <a:t> document</a:t>
            </a:r>
          </a:p>
          <a:p>
            <a:pPr eaLnBrk="1" hangingPunct="1">
              <a:defRPr/>
            </a:pPr>
            <a:endParaRPr lang="en-GB" b="0" dirty="0" smtClean="0"/>
          </a:p>
          <a:p>
            <a:pPr lvl="1" eaLnBrk="1" hangingPunct="1">
              <a:defRPr/>
            </a:pPr>
            <a:r>
              <a:rPr lang="en-GB" sz="1800" b="0" dirty="0" smtClean="0"/>
              <a:t>You will be provided with a </a:t>
            </a:r>
            <a:r>
              <a:rPr lang="en-GB" sz="1800" b="0" dirty="0" err="1" smtClean="0"/>
              <a:t>pdf</a:t>
            </a:r>
            <a:r>
              <a:rPr lang="en-GB" sz="1800" b="0" dirty="0" smtClean="0"/>
              <a:t> document of a report and some instructions on how to fill it in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Use Elcomaster 2.0 to fill in at least one section of the report.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Drag and drop a batch into the report to populate the boxes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What happens if the batch is too big for the number of boxes created?</a:t>
            </a:r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600" b="0" dirty="0" smtClean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6840537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1800" b="1" smtClean="0"/>
              <a:t>Example – Calculating the number of measurements</a:t>
            </a:r>
          </a:p>
          <a:p>
            <a:pPr eaLnBrk="1" hangingPunct="1">
              <a:buFontTx/>
              <a:buNone/>
            </a:pPr>
            <a:endParaRPr lang="en-GB" altLang="en-US" sz="1800" b="1" smtClean="0"/>
          </a:p>
          <a:p>
            <a:pPr lvl="1" eaLnBrk="1" hangingPunct="1"/>
            <a:r>
              <a:rPr lang="en-GB" altLang="en-US" sz="1600" smtClean="0"/>
              <a:t>Consider a 100m</a:t>
            </a:r>
            <a:r>
              <a:rPr lang="en-GB" altLang="en-US" sz="1600" baseline="30000" smtClean="0"/>
              <a:t>2</a:t>
            </a:r>
            <a:r>
              <a:rPr lang="en-GB" altLang="en-US" sz="1600" smtClean="0"/>
              <a:t> area</a:t>
            </a:r>
          </a:p>
          <a:p>
            <a:pPr lvl="1" eaLnBrk="1" hangingPunct="1"/>
            <a:endParaRPr lang="en-GB" altLang="en-US" sz="1600" smtClean="0"/>
          </a:p>
          <a:p>
            <a:pPr lvl="1" eaLnBrk="1" hangingPunct="1"/>
            <a:r>
              <a:rPr lang="en-GB" altLang="en-US" sz="1600" smtClean="0"/>
              <a:t>A mean value needs to be taken every 20m</a:t>
            </a:r>
            <a:r>
              <a:rPr lang="en-GB" altLang="en-US" sz="1600" baseline="30000" smtClean="0"/>
              <a:t>2</a:t>
            </a:r>
          </a:p>
          <a:p>
            <a:pPr lvl="1" eaLnBrk="1" hangingPunct="1"/>
            <a:endParaRPr lang="en-GB" altLang="en-US" sz="1600" baseline="30000" smtClean="0"/>
          </a:p>
          <a:p>
            <a:pPr lvl="1" eaLnBrk="1" hangingPunct="1"/>
            <a:endParaRPr lang="en-GB" altLang="en-US" sz="1600" baseline="30000" smtClean="0"/>
          </a:p>
          <a:p>
            <a:pPr lvl="1" eaLnBrk="1" hangingPunct="1"/>
            <a:r>
              <a:rPr lang="en-GB" altLang="en-US" sz="1600" baseline="30000" smtClean="0">
                <a:solidFill>
                  <a:schemeClr val="bg1"/>
                </a:solidFill>
              </a:rPr>
              <a:t>_</a:t>
            </a:r>
          </a:p>
          <a:p>
            <a:pPr lvl="1" eaLnBrk="1" hangingPunct="1"/>
            <a:endParaRPr lang="en-GB" altLang="en-US" sz="1600" smtClean="0"/>
          </a:p>
          <a:p>
            <a:pPr lvl="1" eaLnBrk="1" hangingPunct="1"/>
            <a:r>
              <a:rPr lang="en-GB" altLang="en-US" sz="1600" smtClean="0"/>
              <a:t>One mean profile value = 10 gauge measurements</a:t>
            </a:r>
          </a:p>
          <a:p>
            <a:pPr lvl="1" eaLnBrk="1" hangingPunct="1"/>
            <a:endParaRPr lang="en-GB" altLang="en-US" sz="1600" smtClean="0"/>
          </a:p>
          <a:p>
            <a:pPr lvl="1" eaLnBrk="1" hangingPunct="1"/>
            <a:r>
              <a:rPr lang="en-GB" altLang="en-US" sz="1600" smtClean="0"/>
              <a:t>Total is 5 x 10 = </a:t>
            </a:r>
            <a:r>
              <a:rPr lang="en-GB" altLang="en-US" sz="1600" smtClean="0">
                <a:solidFill>
                  <a:srgbClr val="FF6600"/>
                </a:solidFill>
              </a:rPr>
              <a:t>50 measurements</a:t>
            </a:r>
          </a:p>
          <a:p>
            <a:pPr lvl="1" eaLnBrk="1" hangingPunct="1"/>
            <a:endParaRPr lang="en-GB" altLang="en-US" sz="1600" smtClean="0"/>
          </a:p>
          <a:p>
            <a:pPr lvl="1" eaLnBrk="1" hangingPunct="1"/>
            <a:endParaRPr lang="en-GB" altLang="en-US" sz="1600" smtClean="0"/>
          </a:p>
          <a:p>
            <a:pPr eaLnBrk="1" hangingPunct="1">
              <a:buFontTx/>
              <a:buNone/>
            </a:pPr>
            <a:endParaRPr lang="en-GB" altLang="en-US" sz="1800" b="1" smtClean="0"/>
          </a:p>
          <a:p>
            <a:pPr eaLnBrk="1" hangingPunct="1">
              <a:buFontTx/>
              <a:buNone/>
            </a:pPr>
            <a:endParaRPr lang="en-GB" altLang="en-US" sz="1800" b="1" smtClean="0"/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graphicFrame>
        <p:nvGraphicFramePr>
          <p:cNvPr id="55300" name="Object 5"/>
          <p:cNvGraphicFramePr>
            <a:graphicFrameLocks noChangeAspect="1"/>
          </p:cNvGraphicFramePr>
          <p:nvPr>
            <p:ph sz="half" idx="2"/>
          </p:nvPr>
        </p:nvGraphicFramePr>
        <p:xfrm>
          <a:off x="1042988" y="2924175"/>
          <a:ext cx="1081087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1" name="Equation" r:id="rId4" imgW="685800" imgH="419100" progId="Equation.3">
                  <p:embed/>
                </p:oleObj>
              </mc:Choice>
              <mc:Fallback>
                <p:oleObj name="Equation" r:id="rId4" imgW="685800" imgH="4191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2924175"/>
                        <a:ext cx="1081087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</p:spPr>
        <p:txBody>
          <a:bodyPr/>
          <a:lstStyle/>
          <a:p>
            <a:pPr eaLnBrk="1" hangingPunct="1"/>
            <a:r>
              <a:rPr lang="en-US" altLang="en-US" smtClean="0"/>
              <a:t>Paperless QA</a:t>
            </a:r>
          </a:p>
        </p:txBody>
      </p:sp>
      <p:sp>
        <p:nvSpPr>
          <p:cNvPr id="28675" name="Rectangle 7"/>
          <p:cNvSpPr>
            <a:spLocks noChangeArrowheads="1"/>
          </p:cNvSpPr>
          <p:nvPr/>
        </p:nvSpPr>
        <p:spPr bwMode="auto">
          <a:xfrm>
            <a:off x="438150" y="1617663"/>
            <a:ext cx="831532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61950" indent="-3619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912813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2000"/>
              <a:t>Objectives</a:t>
            </a:r>
          </a:p>
          <a:p>
            <a:pPr eaLnBrk="1" hangingPunct="1"/>
            <a:endParaRPr lang="en-GB" altLang="en-US" sz="2000"/>
          </a:p>
          <a:p>
            <a:pPr lvl="1" eaLnBrk="1" hangingPunct="1"/>
            <a:r>
              <a:rPr lang="en-GB" altLang="en-US" sz="1800" b="0"/>
              <a:t>Measure surface profile using a digital surface profile gauge in accordance with ASTM D 4417 Method B (</a:t>
            </a:r>
            <a:r>
              <a:rPr lang="en-GB" altLang="en-US" sz="1800" b="0">
                <a:solidFill>
                  <a:srgbClr val="FF6600"/>
                </a:solidFill>
              </a:rPr>
              <a:t>Elcometer 224</a:t>
            </a:r>
            <a:r>
              <a:rPr lang="en-GB" altLang="en-US" sz="1800" b="0"/>
              <a:t>)</a:t>
            </a:r>
          </a:p>
          <a:p>
            <a:pPr lvl="1" eaLnBrk="1" hangingPunct="1"/>
            <a:r>
              <a:rPr lang="en-GB" altLang="en-US" sz="1800" b="0"/>
              <a:t>Measure for surface cleanliness using a salt contamination meter in accordance with SSPC Guide 15 ( </a:t>
            </a:r>
            <a:r>
              <a:rPr lang="en-GB" altLang="en-US" sz="1800" b="0">
                <a:solidFill>
                  <a:srgbClr val="FF6600"/>
                </a:solidFill>
              </a:rPr>
              <a:t>Elcometer 130 </a:t>
            </a:r>
            <a:r>
              <a:rPr lang="en-GB" altLang="en-US" sz="1800" b="0"/>
              <a:t>)</a:t>
            </a:r>
          </a:p>
          <a:p>
            <a:pPr lvl="1" eaLnBrk="1" hangingPunct="1"/>
            <a:r>
              <a:rPr lang="en-GB" altLang="en-US" sz="1800" b="0"/>
              <a:t>Measure ambient conditions in accordance with industry standards using a digital dew point meter (</a:t>
            </a:r>
            <a:r>
              <a:rPr lang="en-GB" altLang="en-US" sz="1800" b="0">
                <a:solidFill>
                  <a:srgbClr val="FF6600"/>
                </a:solidFill>
              </a:rPr>
              <a:t>Elcometer 319</a:t>
            </a:r>
            <a:r>
              <a:rPr lang="en-GB" altLang="en-US" sz="1800" b="0"/>
              <a:t>)</a:t>
            </a:r>
          </a:p>
          <a:p>
            <a:pPr lvl="1" eaLnBrk="1" hangingPunct="1"/>
            <a:r>
              <a:rPr lang="en-GB" altLang="en-US" sz="1800" b="0"/>
              <a:t>Measure dry film thickness using a type 2 gauge in accordance with SSPC-PA 2 and other major industry standards (</a:t>
            </a:r>
            <a:r>
              <a:rPr lang="en-GB" altLang="en-US" sz="1800" b="0">
                <a:solidFill>
                  <a:srgbClr val="FF6600"/>
                </a:solidFill>
              </a:rPr>
              <a:t>Elcometer 456</a:t>
            </a:r>
            <a:r>
              <a:rPr lang="en-GB" altLang="en-US" sz="1800" b="0"/>
              <a:t>)</a:t>
            </a:r>
          </a:p>
          <a:p>
            <a:pPr lvl="1" eaLnBrk="1" hangingPunct="1"/>
            <a:r>
              <a:rPr lang="en-GB" altLang="en-US" sz="1800" b="0"/>
              <a:t>Create a digital Coating Technical Report by importing your readings directly from each of the gauge types into </a:t>
            </a:r>
            <a:r>
              <a:rPr lang="en-GB" altLang="en-US" sz="1800" b="0">
                <a:solidFill>
                  <a:srgbClr val="FF6600"/>
                </a:solidFill>
              </a:rPr>
              <a:t>Elcomaster 2.0</a:t>
            </a:r>
          </a:p>
          <a:p>
            <a:pPr eaLnBrk="1" hangingPunct="1"/>
            <a:endParaRPr lang="en-GB" altLang="en-US" sz="2000" b="0"/>
          </a:p>
          <a:p>
            <a:pPr lvl="1" eaLnBrk="1" hangingPunct="1"/>
            <a:endParaRPr lang="en-US" altLang="en-US" sz="1800"/>
          </a:p>
          <a:p>
            <a:pPr eaLnBrk="1" hangingPunct="1">
              <a:buFontTx/>
              <a:buNone/>
            </a:pPr>
            <a:r>
              <a:rPr lang="en-US" altLang="en-US" sz="2000" b="0"/>
              <a:t>       </a:t>
            </a:r>
          </a:p>
          <a:p>
            <a:pPr eaLnBrk="1" hangingPunct="1">
              <a:buFontTx/>
              <a:buNone/>
            </a:pPr>
            <a:endParaRPr lang="en-US" altLang="en-US" sz="2000" b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8424862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1800" b="1" smtClean="0"/>
              <a:t>Example – Calculating the number of measurements</a:t>
            </a:r>
          </a:p>
          <a:p>
            <a:pPr eaLnBrk="1" hangingPunct="1">
              <a:buFontTx/>
              <a:buNone/>
            </a:pPr>
            <a:endParaRPr lang="en-GB" altLang="en-US" sz="1800" b="1" smtClean="0"/>
          </a:p>
          <a:p>
            <a:pPr lvl="1" eaLnBrk="1" hangingPunct="1"/>
            <a:r>
              <a:rPr lang="en-GB" altLang="en-US" sz="1600" smtClean="0"/>
              <a:t>Now expand this to 200m</a:t>
            </a:r>
            <a:r>
              <a:rPr lang="en-GB" altLang="en-US" sz="1600" baseline="30000" smtClean="0"/>
              <a:t>2</a:t>
            </a:r>
          </a:p>
          <a:p>
            <a:pPr lvl="2"/>
            <a:endParaRPr lang="en-GB" altLang="en-US" smtClean="0">
              <a:solidFill>
                <a:srgbClr val="4D4D4D"/>
              </a:solidFill>
            </a:endParaRPr>
          </a:p>
          <a:p>
            <a:pPr lvl="1" eaLnBrk="1" hangingPunct="1"/>
            <a:r>
              <a:rPr lang="en-GB" altLang="en-US" sz="1600" smtClean="0"/>
              <a:t>For each additional area of less than 50m</a:t>
            </a:r>
            <a:r>
              <a:rPr lang="en-GB" altLang="en-US" sz="1600" baseline="30000" smtClean="0"/>
              <a:t>2</a:t>
            </a:r>
            <a:r>
              <a:rPr lang="en-GB" altLang="en-US" sz="1600" smtClean="0"/>
              <a:t> one profile mean value shall be taken</a:t>
            </a:r>
          </a:p>
          <a:p>
            <a:pPr lvl="1" eaLnBrk="1" hangingPunct="1"/>
            <a:endParaRPr lang="en-GB" altLang="en-US" sz="1600" smtClean="0"/>
          </a:p>
          <a:p>
            <a:pPr lvl="1" eaLnBrk="1" hangingPunct="1"/>
            <a:r>
              <a:rPr lang="en-GB" altLang="en-US" sz="1600" smtClean="0"/>
              <a:t>Already have 5 mean values for the first 100m</a:t>
            </a:r>
            <a:r>
              <a:rPr lang="en-GB" altLang="en-US" sz="1600" baseline="30000" smtClean="0"/>
              <a:t>2</a:t>
            </a:r>
            <a:endParaRPr lang="en-GB" altLang="en-US" sz="1600" smtClean="0"/>
          </a:p>
          <a:p>
            <a:pPr lvl="1" eaLnBrk="1" hangingPunct="1"/>
            <a:endParaRPr lang="en-GB" altLang="en-US" sz="1600" smtClean="0"/>
          </a:p>
          <a:p>
            <a:pPr lvl="1" eaLnBrk="1" hangingPunct="1"/>
            <a:r>
              <a:rPr lang="en-GB" altLang="en-US" sz="1600" smtClean="0"/>
              <a:t>Additional 2 mean values (1 per 50m</a:t>
            </a:r>
            <a:r>
              <a:rPr lang="en-GB" altLang="en-US" sz="1600" baseline="30000" smtClean="0"/>
              <a:t>2</a:t>
            </a:r>
            <a:r>
              <a:rPr lang="en-GB" altLang="en-US" sz="1600" smtClean="0"/>
              <a:t>) required for a total of 7 mean values</a:t>
            </a:r>
          </a:p>
          <a:p>
            <a:pPr lvl="1" eaLnBrk="1" hangingPunct="1"/>
            <a:endParaRPr lang="en-GB" altLang="en-US" sz="1600" smtClean="0"/>
          </a:p>
          <a:p>
            <a:pPr lvl="1" eaLnBrk="1" hangingPunct="1"/>
            <a:r>
              <a:rPr lang="en-GB" altLang="en-US" sz="1600" smtClean="0"/>
              <a:t>10 gauge measurements per reading</a:t>
            </a:r>
          </a:p>
          <a:p>
            <a:pPr lvl="1" eaLnBrk="1" hangingPunct="1"/>
            <a:endParaRPr lang="en-GB" altLang="en-US" sz="1600" smtClean="0"/>
          </a:p>
          <a:p>
            <a:pPr lvl="1" eaLnBrk="1" hangingPunct="1"/>
            <a:r>
              <a:rPr lang="en-GB" altLang="en-US" sz="1600" smtClean="0">
                <a:solidFill>
                  <a:srgbClr val="FF6600"/>
                </a:solidFill>
              </a:rPr>
              <a:t>70 Readings in total</a:t>
            </a:r>
          </a:p>
          <a:p>
            <a:pPr lvl="1" eaLnBrk="1" hangingPunct="1"/>
            <a:endParaRPr lang="en-GB" altLang="en-US" sz="1600" baseline="30000" smtClean="0">
              <a:solidFill>
                <a:srgbClr val="FF6600"/>
              </a:solidFill>
            </a:endParaRPr>
          </a:p>
          <a:p>
            <a:pPr lvl="1" eaLnBrk="1" hangingPunct="1"/>
            <a:endParaRPr lang="en-GB" altLang="en-US" sz="1600" smtClean="0"/>
          </a:p>
          <a:p>
            <a:pPr lvl="1" eaLnBrk="1" hangingPunct="1"/>
            <a:endParaRPr lang="en-GB" altLang="en-US" sz="1600" smtClean="0"/>
          </a:p>
          <a:p>
            <a:pPr lvl="1" eaLnBrk="1" hangingPunct="1"/>
            <a:endParaRPr lang="en-GB" altLang="en-US" sz="1600" smtClean="0"/>
          </a:p>
          <a:p>
            <a:pPr eaLnBrk="1" hangingPunct="1">
              <a:buFontTx/>
              <a:buNone/>
            </a:pPr>
            <a:endParaRPr lang="en-GB" altLang="en-US" sz="1800" b="1" smtClean="0"/>
          </a:p>
          <a:p>
            <a:pPr eaLnBrk="1" hangingPunct="1">
              <a:buFontTx/>
              <a:buNone/>
            </a:pPr>
            <a:endParaRPr lang="en-GB" altLang="en-US" sz="1800" b="1" smtClean="0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85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85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854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854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854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854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854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854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854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854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57347" name="Rectangle 4"/>
          <p:cNvSpPr txBox="1">
            <a:spLocks noChangeArrowheads="1"/>
          </p:cNvSpPr>
          <p:nvPr/>
        </p:nvSpPr>
        <p:spPr bwMode="auto">
          <a:xfrm>
            <a:off x="0" y="1916113"/>
            <a:ext cx="8604250" cy="4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GB" altLang="en-US" sz="1800" b="0">
              <a:solidFill>
                <a:srgbClr val="4D4D4D"/>
              </a:solidFill>
            </a:endParaRPr>
          </a:p>
        </p:txBody>
      </p:sp>
      <p:sp>
        <p:nvSpPr>
          <p:cNvPr id="57348" name="Rectangle 1027"/>
          <p:cNvSpPr>
            <a:spLocks noChangeArrowheads="1"/>
          </p:cNvSpPr>
          <p:nvPr/>
        </p:nvSpPr>
        <p:spPr bwMode="auto">
          <a:xfrm>
            <a:off x="250825" y="1268413"/>
            <a:ext cx="8785225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600" b="0">
              <a:solidFill>
                <a:srgbClr val="4D4D4D"/>
              </a:solidFill>
            </a:endParaRPr>
          </a:p>
          <a:p>
            <a:pPr eaLnBrk="1" hangingPunct="1">
              <a:buFontTx/>
              <a:buNone/>
            </a:pPr>
            <a:endParaRPr lang="en-US" altLang="en-US" sz="1600" b="0">
              <a:solidFill>
                <a:srgbClr val="4D4D4D"/>
              </a:solidFill>
            </a:endParaRPr>
          </a:p>
          <a:p>
            <a:pPr eaLnBrk="1" hangingPunct="1">
              <a:buFontTx/>
              <a:buNone/>
            </a:pPr>
            <a:endParaRPr lang="en-US" altLang="en-US" sz="1600" b="0">
              <a:solidFill>
                <a:srgbClr val="4D4D4D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1600" b="0">
              <a:solidFill>
                <a:srgbClr val="4D4D4D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altLang="en-US" sz="4400" b="0">
                <a:solidFill>
                  <a:srgbClr val="4D4D4D"/>
                </a:solidFill>
              </a:rPr>
              <a:t>Workshop 1: Taking Surface Profile Measurements &amp; Mean Values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276475"/>
            <a:ext cx="3024188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1331913" y="3357563"/>
            <a:ext cx="691356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b="0">
                <a:solidFill>
                  <a:srgbClr val="4D4D4D"/>
                </a:solidFill>
                <a:latin typeface="Century Gothic" pitchFamily="34" charset="0"/>
              </a:rPr>
              <a:t>and the Elcometer 224</a:t>
            </a:r>
          </a:p>
        </p:txBody>
      </p:sp>
      <p:sp>
        <p:nvSpPr>
          <p:cNvPr id="58373" name="Text Box 8"/>
          <p:cNvSpPr txBox="1">
            <a:spLocks noChangeArrowheads="1"/>
          </p:cNvSpPr>
          <p:nvPr/>
        </p:nvSpPr>
        <p:spPr bwMode="auto">
          <a:xfrm>
            <a:off x="1403350" y="1196975"/>
            <a:ext cx="28813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GB" altLang="en-US" sz="1800" b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59055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2000" smtClean="0"/>
              <a:t>	Connecting Gauges</a:t>
            </a:r>
          </a:p>
          <a:p>
            <a:pPr eaLnBrk="1" hangingPunct="1">
              <a:buFontTx/>
              <a:buNone/>
            </a:pPr>
            <a:endParaRPr lang="en-GB" altLang="en-US" sz="2000" smtClean="0"/>
          </a:p>
          <a:p>
            <a:pPr lvl="1" eaLnBrk="1" hangingPunct="1"/>
            <a:r>
              <a:rPr lang="en-GB" altLang="en-US" sz="1800" smtClean="0"/>
              <a:t>Elcometer gauges may be connected in 3 ways</a:t>
            </a:r>
          </a:p>
          <a:p>
            <a:pPr lvl="1" eaLnBrk="1" hangingPunct="1"/>
            <a:endParaRPr lang="en-GB" altLang="en-US" sz="1800" smtClean="0"/>
          </a:p>
          <a:p>
            <a:pPr lvl="2" eaLnBrk="1" hangingPunct="1"/>
            <a:endParaRPr lang="en-GB" altLang="en-US" sz="1600" smtClean="0"/>
          </a:p>
          <a:p>
            <a:pPr lvl="2" eaLnBrk="1" hangingPunct="1"/>
            <a:endParaRPr lang="en-GB" altLang="en-US" sz="1600" smtClean="0"/>
          </a:p>
          <a:p>
            <a:pPr lvl="2" eaLnBrk="1" hangingPunct="1">
              <a:buFontTx/>
              <a:buNone/>
            </a:pPr>
            <a:endParaRPr lang="en-GB" altLang="en-US" sz="1600" smtClean="0"/>
          </a:p>
          <a:p>
            <a:pPr lvl="2" eaLnBrk="1" hangingPunct="1"/>
            <a:endParaRPr lang="en-US" altLang="en-US" smtClean="0">
              <a:cs typeface="Arial" charset="0"/>
            </a:endParaRP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781300"/>
            <a:ext cx="17399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781300"/>
            <a:ext cx="2303463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4356100" y="4508500"/>
            <a:ext cx="9366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b="0"/>
              <a:t>USB</a:t>
            </a:r>
          </a:p>
        </p:txBody>
      </p:sp>
      <p:pic>
        <p:nvPicPr>
          <p:cNvPr id="5939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781300"/>
            <a:ext cx="20193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00" name="Text Box 9"/>
          <p:cNvSpPr txBox="1">
            <a:spLocks noChangeArrowheads="1"/>
          </p:cNvSpPr>
          <p:nvPr/>
        </p:nvSpPr>
        <p:spPr bwMode="auto">
          <a:xfrm>
            <a:off x="7019925" y="4581525"/>
            <a:ext cx="12969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b="0"/>
              <a:t>RS232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altLang="en-US" sz="2000" smtClean="0"/>
              <a:t>Creating a Bluetooth connection</a:t>
            </a:r>
          </a:p>
          <a:p>
            <a:pPr eaLnBrk="1" hangingPunct="1"/>
            <a:endParaRPr lang="en-GB" altLang="en-US" sz="2000" smtClean="0"/>
          </a:p>
          <a:p>
            <a:pPr lvl="1" eaLnBrk="1" hangingPunct="1"/>
            <a:r>
              <a:rPr lang="en-GB" altLang="en-US" sz="1800" smtClean="0"/>
              <a:t>All 224 top gauges come with Bluetooth built in</a:t>
            </a:r>
          </a:p>
          <a:p>
            <a:pPr lvl="1" eaLnBrk="1" hangingPunct="1">
              <a:buFontTx/>
              <a:buNone/>
            </a:pPr>
            <a:endParaRPr lang="en-GB" altLang="en-US" sz="1800" smtClean="0"/>
          </a:p>
          <a:p>
            <a:pPr lvl="1" eaLnBrk="1" hangingPunct="1"/>
            <a:r>
              <a:rPr lang="en-GB" altLang="en-US" sz="1800" smtClean="0"/>
              <a:t>Your PC requires Bluetooth as well in order to connect to the gauge</a:t>
            </a:r>
          </a:p>
          <a:p>
            <a:pPr lvl="1" eaLnBrk="1" hangingPunct="1">
              <a:buFontTx/>
              <a:buNone/>
            </a:pPr>
            <a:endParaRPr lang="en-GB" altLang="en-US" sz="1800" smtClean="0"/>
          </a:p>
          <a:p>
            <a:pPr lvl="1" eaLnBrk="1" hangingPunct="1"/>
            <a:r>
              <a:rPr lang="en-GB" altLang="en-US" sz="1800" smtClean="0"/>
              <a:t>Should your computer not have bluetooth, a USB bluetooth dongle may be used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pic>
        <p:nvPicPr>
          <p:cNvPr id="6042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60800"/>
            <a:ext cx="208915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5724525" y="5722938"/>
            <a:ext cx="23749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sz="1200" b="0"/>
              <a:t>A typical bluetooth USB adapter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altLang="en-US" sz="2000" smtClean="0"/>
              <a:t>Creating a Bluetooth connection</a:t>
            </a:r>
          </a:p>
          <a:p>
            <a:pPr eaLnBrk="1" hangingPunct="1"/>
            <a:endParaRPr lang="en-GB" altLang="en-US" sz="2000" smtClean="0"/>
          </a:p>
          <a:p>
            <a:pPr lvl="1" eaLnBrk="1" hangingPunct="1"/>
            <a:r>
              <a:rPr lang="en-GB" altLang="en-US" sz="1800" smtClean="0"/>
              <a:t>Gauges must be “added” to the software before data can be downloaded</a:t>
            </a:r>
          </a:p>
          <a:p>
            <a:pPr lvl="1" eaLnBrk="1" hangingPunct="1"/>
            <a:endParaRPr lang="en-GB" altLang="en-US" sz="1800" smtClean="0"/>
          </a:p>
          <a:p>
            <a:pPr lvl="1" eaLnBrk="1" hangingPunct="1"/>
            <a:r>
              <a:rPr lang="en-GB" altLang="en-US" sz="1800" smtClean="0"/>
              <a:t>Elcomaster will remember the gauge for quick downloads in future</a:t>
            </a:r>
          </a:p>
          <a:p>
            <a:pPr lvl="1" eaLnBrk="1" hangingPunct="1"/>
            <a:endParaRPr lang="en-GB" altLang="en-US" sz="1800" smtClean="0"/>
          </a:p>
          <a:p>
            <a:pPr lvl="1" eaLnBrk="1" hangingPunct="1"/>
            <a:r>
              <a:rPr lang="en-GB" altLang="en-US" sz="1800" smtClean="0"/>
              <a:t>The “Download” screen is displayed by default</a:t>
            </a:r>
          </a:p>
          <a:p>
            <a:pPr lvl="1" eaLnBrk="1" hangingPunct="1"/>
            <a:endParaRPr lang="en-GB" altLang="en-US" sz="1800" smtClean="0"/>
          </a:p>
          <a:p>
            <a:pPr lvl="1" eaLnBrk="1" hangingPunct="1"/>
            <a:r>
              <a:rPr lang="en-GB" altLang="en-US" sz="1800" smtClean="0"/>
              <a:t>All previously added gauges are displayed here</a:t>
            </a:r>
          </a:p>
          <a:p>
            <a:pPr lvl="1" eaLnBrk="1" hangingPunct="1"/>
            <a:endParaRPr lang="en-GB" altLang="en-US" sz="1800" smtClean="0"/>
          </a:p>
          <a:p>
            <a:pPr lvl="1" eaLnBrk="1" hangingPunct="1">
              <a:buFontTx/>
              <a:buNone/>
            </a:pPr>
            <a:endParaRPr lang="en-GB" altLang="en-US" sz="1800" smtClean="0"/>
          </a:p>
          <a:p>
            <a:pPr lvl="1" eaLnBrk="1" hangingPunct="1"/>
            <a:endParaRPr lang="en-GB" altLang="en-US" sz="1800" smtClean="0"/>
          </a:p>
          <a:p>
            <a:pPr lvl="1" eaLnBrk="1" hangingPunct="1"/>
            <a:endParaRPr lang="en-GB" altLang="en-US" sz="1800" smtClean="0"/>
          </a:p>
          <a:p>
            <a:pPr lvl="1" eaLnBrk="1" hangingPunct="1"/>
            <a:endParaRPr lang="en-GB" altLang="en-US" sz="1800" smtClean="0"/>
          </a:p>
          <a:p>
            <a:pPr lvl="1" eaLnBrk="1" hangingPunct="1"/>
            <a:endParaRPr lang="en-GB" altLang="en-US" sz="1800" smtClean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pic>
        <p:nvPicPr>
          <p:cNvPr id="624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036638"/>
            <a:ext cx="6157912" cy="492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8" name="Oval 2"/>
          <p:cNvSpPr>
            <a:spLocks noChangeArrowheads="1"/>
          </p:cNvSpPr>
          <p:nvPr/>
        </p:nvSpPr>
        <p:spPr bwMode="auto">
          <a:xfrm>
            <a:off x="2627313" y="1341438"/>
            <a:ext cx="649287" cy="358775"/>
          </a:xfrm>
          <a:prstGeom prst="ellipse">
            <a:avLst/>
          </a:prstGeom>
          <a:solidFill>
            <a:srgbClr val="FF6600">
              <a:alpha val="3490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cxnSp>
        <p:nvCxnSpPr>
          <p:cNvPr id="62469" name="Straight Connector 4"/>
          <p:cNvCxnSpPr>
            <a:cxnSpLocks noChangeShapeType="1"/>
            <a:stCxn id="62468" idx="2"/>
          </p:cNvCxnSpPr>
          <p:nvPr/>
        </p:nvCxnSpPr>
        <p:spPr bwMode="auto">
          <a:xfrm flipH="1">
            <a:off x="2051050" y="1520825"/>
            <a:ext cx="576263" cy="1793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470" name="TextBox 5"/>
          <p:cNvSpPr txBox="1">
            <a:spLocks noChangeArrowheads="1"/>
          </p:cNvSpPr>
          <p:nvPr/>
        </p:nvSpPr>
        <p:spPr bwMode="auto">
          <a:xfrm>
            <a:off x="468313" y="1709738"/>
            <a:ext cx="15827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/>
              <a:t>The connect gauge button opens the wizard to add a gauge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altLang="en-US" sz="1800" b="1" smtClean="0"/>
              <a:t>Creating a Bluetooth connection</a:t>
            </a:r>
          </a:p>
          <a:p>
            <a:pPr eaLnBrk="1" hangingPunct="1">
              <a:buFontTx/>
              <a:buNone/>
            </a:pPr>
            <a:endParaRPr lang="en-GB" altLang="en-US" sz="2000" smtClean="0"/>
          </a:p>
          <a:p>
            <a:pPr lvl="1" eaLnBrk="1" hangingPunct="1"/>
            <a:r>
              <a:rPr lang="en-GB" altLang="en-US" sz="1800" smtClean="0"/>
              <a:t>Click “connect gauge” </a:t>
            </a:r>
          </a:p>
          <a:p>
            <a:pPr eaLnBrk="1" hangingPunct="1"/>
            <a:endParaRPr lang="en-GB" altLang="en-US" sz="2000" smtClean="0"/>
          </a:p>
          <a:p>
            <a:pPr lvl="1" eaLnBrk="1" hangingPunct="1"/>
            <a:r>
              <a:rPr lang="en-GB" altLang="en-US" sz="1800" smtClean="0"/>
              <a:t>Follow the wizard through, selecting the appropriate options for the Elcometer 224</a:t>
            </a:r>
          </a:p>
          <a:p>
            <a:pPr lvl="1" eaLnBrk="1" hangingPunct="1"/>
            <a:endParaRPr lang="en-GB" altLang="en-US" sz="1800" smtClean="0"/>
          </a:p>
          <a:p>
            <a:pPr lvl="1" eaLnBrk="1" hangingPunct="1"/>
            <a:r>
              <a:rPr lang="en-GB" altLang="en-US" sz="1800" smtClean="0"/>
              <a:t>After Elcomaster 2.0 finds your gauge, add the correct one by checking the serial number in the bluetooth menu …. menu &gt; Bluetooth</a:t>
            </a:r>
          </a:p>
          <a:p>
            <a:pPr lvl="1" eaLnBrk="1" hangingPunct="1"/>
            <a:endParaRPr lang="en-GB" altLang="en-US" sz="1800" smtClean="0"/>
          </a:p>
          <a:p>
            <a:pPr lvl="1" eaLnBrk="1" hangingPunct="1"/>
            <a:r>
              <a:rPr lang="en-GB" altLang="en-US" sz="1800" smtClean="0"/>
              <a:t>Key in the Bluetooth PIN found on the same screen</a:t>
            </a:r>
          </a:p>
          <a:p>
            <a:pPr lvl="1" eaLnBrk="1" hangingPunct="1"/>
            <a:endParaRPr lang="en-GB" altLang="en-US" sz="1800" smtClean="0"/>
          </a:p>
          <a:p>
            <a:pPr lvl="1" eaLnBrk="1" hangingPunct="1"/>
            <a:r>
              <a:rPr lang="en-GB" altLang="en-US" sz="1800" smtClean="0"/>
              <a:t>The gauge is now saved and data may be downloaded with </a:t>
            </a:r>
          </a:p>
          <a:p>
            <a:pPr eaLnBrk="1" hangingPunct="1"/>
            <a:endParaRPr lang="en-GB" altLang="en-US" sz="2000" smtClean="0"/>
          </a:p>
          <a:p>
            <a:pPr eaLnBrk="1" hangingPunct="1"/>
            <a:endParaRPr lang="en-GB" altLang="en-US" sz="2000" smtClean="0"/>
          </a:p>
          <a:p>
            <a:pPr eaLnBrk="1" hangingPunct="1"/>
            <a:endParaRPr lang="en-GB" altLang="en-US" sz="2000" smtClean="0"/>
          </a:p>
          <a:p>
            <a:pPr lvl="1" eaLnBrk="1" hangingPunct="1"/>
            <a:endParaRPr lang="en-GB" altLang="en-US" sz="1800" smtClean="0"/>
          </a:p>
          <a:p>
            <a:pPr lvl="1" eaLnBrk="1" hangingPunct="1"/>
            <a:endParaRPr lang="en-GB" altLang="en-US" sz="1800" smtClean="0"/>
          </a:p>
          <a:p>
            <a:pPr lvl="1" eaLnBrk="1" hangingPunct="1"/>
            <a:endParaRPr lang="en-GB" altLang="en-US" sz="1800" smtClean="0"/>
          </a:p>
          <a:p>
            <a:pPr lvl="1" eaLnBrk="1" hangingPunct="1"/>
            <a:endParaRPr lang="en-GB" altLang="en-US" sz="1800" smtClean="0"/>
          </a:p>
          <a:p>
            <a:pPr lvl="1" eaLnBrk="1" hangingPunct="1"/>
            <a:endParaRPr lang="en-GB" altLang="en-US" sz="1800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989138"/>
            <a:ext cx="12255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095875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81125"/>
            <a:ext cx="8785225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mtClean="0"/>
              <a:t>Data Storage</a:t>
            </a:r>
          </a:p>
        </p:txBody>
      </p:sp>
      <p:grpSp>
        <p:nvGrpSpPr>
          <p:cNvPr id="64516" name="Group 1"/>
          <p:cNvGrpSpPr>
            <a:grpSpLocks/>
          </p:cNvGrpSpPr>
          <p:nvPr/>
        </p:nvGrpSpPr>
        <p:grpSpPr bwMode="auto">
          <a:xfrm>
            <a:off x="179388" y="1844675"/>
            <a:ext cx="8713787" cy="3816350"/>
            <a:chOff x="179388" y="1844675"/>
            <a:chExt cx="8713787" cy="3816350"/>
          </a:xfrm>
        </p:grpSpPr>
        <p:sp>
          <p:nvSpPr>
            <p:cNvPr id="64518" name="AutoShape 4"/>
            <p:cNvSpPr>
              <a:spLocks noChangeArrowheads="1"/>
            </p:cNvSpPr>
            <p:nvPr/>
          </p:nvSpPr>
          <p:spPr bwMode="auto">
            <a:xfrm>
              <a:off x="2339975" y="2924175"/>
              <a:ext cx="2447925" cy="1439863"/>
            </a:xfrm>
            <a:prstGeom prst="homePlate">
              <a:avLst>
                <a:gd name="adj" fmla="val 42479"/>
              </a:avLst>
            </a:prstGeom>
            <a:solidFill>
              <a:srgbClr val="FF6600">
                <a:alpha val="6588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800"/>
                <a:t>PROJECTS</a:t>
              </a:r>
            </a:p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400" b="0"/>
                <a:t>Top level folder for </a:t>
              </a:r>
            </a:p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400" b="0"/>
                <a:t>large of data</a:t>
              </a:r>
            </a:p>
          </p:txBody>
        </p:sp>
        <p:sp>
          <p:nvSpPr>
            <p:cNvPr id="64519" name="AutoShape 5"/>
            <p:cNvSpPr>
              <a:spLocks noChangeArrowheads="1"/>
            </p:cNvSpPr>
            <p:nvPr/>
          </p:nvSpPr>
          <p:spPr bwMode="auto">
            <a:xfrm>
              <a:off x="5076825" y="3933825"/>
              <a:ext cx="2016125" cy="1150938"/>
            </a:xfrm>
            <a:prstGeom prst="homePlate">
              <a:avLst>
                <a:gd name="adj" fmla="val 43793"/>
              </a:avLst>
            </a:prstGeom>
            <a:solidFill>
              <a:srgbClr val="FF6600">
                <a:alpha val="6588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800" b="0"/>
                <a:t>Folders</a:t>
              </a:r>
            </a:p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400" b="0"/>
                <a:t>Divide up related</a:t>
              </a:r>
            </a:p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400" b="0"/>
                <a:t>collections of data</a:t>
              </a:r>
            </a:p>
          </p:txBody>
        </p:sp>
        <p:sp>
          <p:nvSpPr>
            <p:cNvPr id="64520" name="AutoShape 6"/>
            <p:cNvSpPr>
              <a:spLocks noChangeArrowheads="1"/>
            </p:cNvSpPr>
            <p:nvPr/>
          </p:nvSpPr>
          <p:spPr bwMode="auto">
            <a:xfrm>
              <a:off x="7380288" y="4868863"/>
              <a:ext cx="1512887" cy="792162"/>
            </a:xfrm>
            <a:prstGeom prst="homePlate">
              <a:avLst>
                <a:gd name="adj" fmla="val 47746"/>
              </a:avLst>
            </a:prstGeom>
            <a:solidFill>
              <a:srgbClr val="FF6600">
                <a:alpha val="6588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600" b="0"/>
                <a:t>Batches</a:t>
              </a:r>
            </a:p>
          </p:txBody>
        </p:sp>
        <p:sp>
          <p:nvSpPr>
            <p:cNvPr id="64521" name="Rectangle 7"/>
            <p:cNvSpPr>
              <a:spLocks noChangeArrowheads="1"/>
            </p:cNvSpPr>
            <p:nvPr/>
          </p:nvSpPr>
          <p:spPr bwMode="auto">
            <a:xfrm>
              <a:off x="179388" y="1844675"/>
              <a:ext cx="1871662" cy="936625"/>
            </a:xfrm>
            <a:prstGeom prst="rect">
              <a:avLst/>
            </a:prstGeom>
            <a:solidFill>
              <a:srgbClr val="FF6600">
                <a:alpha val="6588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2"/>
                </a:buBlip>
                <a:defRPr>
                  <a:solidFill>
                    <a:srgbClr val="808080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800" b="0"/>
                <a:t>Elcomaster 2.0</a:t>
              </a:r>
            </a:p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800" b="0"/>
                <a:t>Database</a:t>
              </a:r>
            </a:p>
          </p:txBody>
        </p:sp>
        <p:cxnSp>
          <p:nvCxnSpPr>
            <p:cNvPr id="64522" name="AutoShape 8"/>
            <p:cNvCxnSpPr>
              <a:cxnSpLocks noChangeShapeType="1"/>
              <a:stCxn id="64521" idx="3"/>
              <a:endCxn id="64518" idx="1"/>
            </p:cNvCxnSpPr>
            <p:nvPr/>
          </p:nvCxnSpPr>
          <p:spPr bwMode="auto">
            <a:xfrm>
              <a:off x="2051050" y="2312988"/>
              <a:ext cx="288925" cy="1331912"/>
            </a:xfrm>
            <a:prstGeom prst="bentConnector3">
              <a:avLst>
                <a:gd name="adj1" fmla="val 4944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523" name="AutoShape 9"/>
            <p:cNvCxnSpPr>
              <a:cxnSpLocks noChangeShapeType="1"/>
              <a:stCxn id="64518" idx="3"/>
              <a:endCxn id="64519" idx="1"/>
            </p:cNvCxnSpPr>
            <p:nvPr/>
          </p:nvCxnSpPr>
          <p:spPr bwMode="auto">
            <a:xfrm>
              <a:off x="4787900" y="3644900"/>
              <a:ext cx="288925" cy="865188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524" name="AutoShape 10"/>
            <p:cNvCxnSpPr>
              <a:cxnSpLocks noChangeShapeType="1"/>
              <a:stCxn id="64519" idx="3"/>
              <a:endCxn id="64520" idx="1"/>
            </p:cNvCxnSpPr>
            <p:nvPr/>
          </p:nvCxnSpPr>
          <p:spPr bwMode="auto">
            <a:xfrm>
              <a:off x="7092950" y="4510088"/>
              <a:ext cx="287338" cy="755650"/>
            </a:xfrm>
            <a:prstGeom prst="bentConnector3">
              <a:avLst>
                <a:gd name="adj1" fmla="val 49722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4517" name="Text Box 13"/>
          <p:cNvSpPr txBox="1">
            <a:spLocks noChangeArrowheads="1"/>
          </p:cNvSpPr>
          <p:nvPr/>
        </p:nvSpPr>
        <p:spPr bwMode="auto">
          <a:xfrm>
            <a:off x="4248150" y="1692275"/>
            <a:ext cx="4895850" cy="10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sz="1800" b="0"/>
              <a:t>Organising your data is simple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sz="1800" b="0"/>
              <a:t>Elcomaster 2.0 makes it easy to effectively file your information away for later review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7650" y="1298575"/>
            <a:ext cx="84264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GB" sz="2000" dirty="0" smtClean="0"/>
              <a:t>Simple Reporting in Elcomaster 2.0</a:t>
            </a:r>
          </a:p>
          <a:p>
            <a:pPr eaLnBrk="1" hangingPunct="1">
              <a:defRPr/>
            </a:pPr>
            <a:endParaRPr lang="en-GB" b="0" dirty="0" smtClean="0"/>
          </a:p>
          <a:p>
            <a:pPr lvl="1" eaLnBrk="1" hangingPunct="1">
              <a:defRPr/>
            </a:pPr>
            <a:r>
              <a:rPr lang="en-GB" sz="1800" b="0" dirty="0" smtClean="0"/>
              <a:t>Elcomaster 2.0 already contains a very simple report template function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If a client doesn’t have Elcomaster 2.0 then it can be used to send a simple summary of the data by email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Select a batch in the “View” screen and select “PDF” from the bar across the top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The key parts are “batch summary” and “batch readings” but other features can be added too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r>
              <a:rPr lang="en-GB" sz="1800" b="0" dirty="0" smtClean="0"/>
              <a:t>Your company logo can be added to this in settings/report</a:t>
            </a:r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  <a:p>
            <a:pPr lvl="1" eaLnBrk="1" hangingPunct="1">
              <a:defRPr/>
            </a:pPr>
            <a:endParaRPr lang="en-GB" sz="1800" b="0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1617663"/>
            <a:ext cx="7646988" cy="4419600"/>
          </a:xfrm>
        </p:spPr>
        <p:txBody>
          <a:bodyPr/>
          <a:lstStyle/>
          <a:p>
            <a:pPr marL="361950" indent="-361950" eaLnBrk="1" hangingPunct="1"/>
            <a:r>
              <a:rPr lang="en-US" altLang="en-US" sz="2000" b="1" smtClean="0"/>
              <a:t>Course Outline</a:t>
            </a:r>
          </a:p>
          <a:p>
            <a:pPr marL="361950" indent="-361950" eaLnBrk="1" hangingPunct="1"/>
            <a:endParaRPr lang="en-GB" altLang="en-US" sz="2000" b="1" smtClean="0"/>
          </a:p>
          <a:p>
            <a:pPr marL="912813" lvl="1" eaLnBrk="1" hangingPunct="1"/>
            <a:r>
              <a:rPr lang="en-GB" altLang="en-US" sz="1800" smtClean="0"/>
              <a:t>Part 1: Measuring surface profile data using the Elcometer 224</a:t>
            </a:r>
          </a:p>
          <a:p>
            <a:pPr marL="912813" lvl="1" eaLnBrk="1" hangingPunct="1"/>
            <a:r>
              <a:rPr lang="en-GB" altLang="en-US" sz="1800" smtClean="0"/>
              <a:t>Part 2: Measuring surface salt contamination using the Elcometer 130</a:t>
            </a:r>
          </a:p>
          <a:p>
            <a:pPr marL="912813" lvl="1" eaLnBrk="1" hangingPunct="1"/>
            <a:r>
              <a:rPr lang="en-GB" altLang="en-US" sz="1800" smtClean="0"/>
              <a:t>Part 3: Measuring and recording climatic information using the Elcometer 319</a:t>
            </a:r>
          </a:p>
          <a:p>
            <a:pPr marL="912813" lvl="1" eaLnBrk="1" hangingPunct="1"/>
            <a:r>
              <a:rPr lang="en-GB" altLang="en-US" sz="1800" smtClean="0"/>
              <a:t>Part 4: Measuring dry film thickness using the Elcometer 456</a:t>
            </a:r>
          </a:p>
          <a:p>
            <a:pPr marL="912813" lvl="1" eaLnBrk="1" hangingPunct="1"/>
            <a:r>
              <a:rPr lang="en-GB" altLang="en-US" sz="1800" smtClean="0"/>
              <a:t>Part 5: Creating Paperless Quality Assurance reports with Elcomaster 2.0</a:t>
            </a:r>
            <a:endParaRPr lang="en-US" altLang="en-US" sz="1800" smtClean="0"/>
          </a:p>
          <a:p>
            <a:pPr marL="361950" indent="-361950" eaLnBrk="1" hangingPunct="1"/>
            <a:endParaRPr lang="en-GB" altLang="en-US" sz="2000" smtClean="0"/>
          </a:p>
          <a:p>
            <a:pPr marL="912813" lvl="1" eaLnBrk="1" hangingPunct="1"/>
            <a:endParaRPr lang="en-GB" altLang="en-US" sz="1800" b="1" smtClean="0"/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3381375" y="2419350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3381375" y="2124075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sp>
        <p:nvSpPr>
          <p:cNvPr id="29701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Paperless QA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FontTx/>
              <a:buNone/>
            </a:pPr>
            <a:endParaRPr lang="en-GB" altLang="en-US" smtClean="0"/>
          </a:p>
          <a:p>
            <a:pPr marL="457200" indent="-457200" algn="ctr" eaLnBrk="1" hangingPunct="1">
              <a:buFontTx/>
              <a:buNone/>
            </a:pPr>
            <a:r>
              <a:rPr lang="en-GB" altLang="en-US" b="1" smtClean="0"/>
              <a:t>Downloading Data and Simple Reporting Walkthrough</a:t>
            </a:r>
          </a:p>
          <a:p>
            <a:pPr marL="457200" indent="-457200" algn="ctr" eaLnBrk="1" hangingPunct="1">
              <a:buFontTx/>
              <a:buNone/>
            </a:pPr>
            <a:endParaRPr lang="en-GB" altLang="en-US" b="1" smtClean="0"/>
          </a:p>
          <a:p>
            <a:pPr marL="457200" indent="-457200" algn="ctr" eaLnBrk="1" hangingPunct="1">
              <a:buFontTx/>
              <a:buNone/>
            </a:pPr>
            <a:r>
              <a:rPr lang="en-GB" altLang="en-US" sz="1800" smtClean="0"/>
              <a:t>Viewing Batches</a:t>
            </a:r>
          </a:p>
          <a:p>
            <a:pPr marL="457200" indent="-457200" algn="ctr" eaLnBrk="1" hangingPunct="1">
              <a:buFontTx/>
              <a:buNone/>
            </a:pPr>
            <a:r>
              <a:rPr lang="en-GB" altLang="en-US" sz="1800" smtClean="0"/>
              <a:t>Creating a simple pdf report</a:t>
            </a:r>
          </a:p>
          <a:p>
            <a:pPr marL="457200" indent="-457200" algn="ctr" eaLnBrk="1" hangingPunct="1">
              <a:buFontTx/>
              <a:buNone/>
            </a:pPr>
            <a:r>
              <a:rPr lang="en-GB" altLang="en-US" sz="1800" smtClean="0"/>
              <a:t>Exporting data to excel</a:t>
            </a:r>
          </a:p>
          <a:p>
            <a:pPr marL="457200" indent="-457200" algn="ctr" eaLnBrk="1" hangingPunct="1">
              <a:buFontTx/>
              <a:buNone/>
            </a:pPr>
            <a:r>
              <a:rPr lang="en-GB" altLang="en-US" sz="1800" smtClean="0"/>
              <a:t>Adding a company logo to the simple report</a:t>
            </a:r>
          </a:p>
          <a:p>
            <a:pPr marL="457200" indent="-457200" algn="ctr" eaLnBrk="1" hangingPunct="1">
              <a:buFontTx/>
              <a:buNone/>
            </a:pPr>
            <a:endParaRPr lang="en-GB" altLang="en-US" sz="200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FontTx/>
              <a:buNone/>
            </a:pPr>
            <a:endParaRPr lang="en-GB" altLang="en-US" smtClean="0"/>
          </a:p>
          <a:p>
            <a:pPr marL="457200" indent="-457200" eaLnBrk="1" hangingPunct="1">
              <a:buFontTx/>
              <a:buNone/>
            </a:pPr>
            <a:endParaRPr lang="en-GB" altLang="en-US" smtClean="0"/>
          </a:p>
          <a:p>
            <a:pPr marL="457200" indent="-457200" eaLnBrk="1" hangingPunct="1">
              <a:buFontTx/>
              <a:buNone/>
            </a:pPr>
            <a:endParaRPr lang="en-GB" altLang="en-US" smtClean="0"/>
          </a:p>
          <a:p>
            <a:pPr marL="457200" indent="-457200" algn="ctr" eaLnBrk="1" hangingPunct="1">
              <a:buFontTx/>
              <a:buNone/>
            </a:pPr>
            <a:r>
              <a:rPr lang="en-GB" altLang="en-US" b="1" smtClean="0"/>
              <a:t>Benefits of Paperless QA</a:t>
            </a:r>
          </a:p>
          <a:p>
            <a:pPr marL="457200" indent="-457200" algn="ctr" eaLnBrk="1" hangingPunct="1">
              <a:buFontTx/>
              <a:buNone/>
            </a:pPr>
            <a:r>
              <a:rPr lang="en-GB" altLang="en-US" b="1" smtClean="0"/>
              <a:t>Surface Profile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052513"/>
            <a:ext cx="8496300" cy="452596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GB" sz="2000" b="1" dirty="0" smtClean="0"/>
              <a:t>The number of readings that have to be collected builds up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GB" sz="2000" b="1" dirty="0" smtClean="0"/>
              <a:t>quickly on large structures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GB" sz="1800" b="1" dirty="0" smtClean="0"/>
          </a:p>
          <a:p>
            <a:pPr marL="827088" lvl="1" eaLnBrk="1" hangingPunct="1">
              <a:lnSpc>
                <a:spcPct val="90000"/>
              </a:lnSpc>
              <a:defRPr/>
            </a:pPr>
            <a:r>
              <a:rPr lang="en-GB" sz="1600" dirty="0" smtClean="0"/>
              <a:t>A large ship has a surface area to be coated of 58,000m</a:t>
            </a:r>
            <a:r>
              <a:rPr lang="en-GB" sz="1600" baseline="30000" dirty="0" smtClean="0"/>
              <a:t>2</a:t>
            </a:r>
            <a:r>
              <a:rPr lang="en-GB" sz="1600" dirty="0" smtClean="0"/>
              <a:t> </a:t>
            </a:r>
          </a:p>
          <a:p>
            <a:pPr marL="827088" lvl="1" eaLnBrk="1" hangingPunct="1">
              <a:lnSpc>
                <a:spcPct val="90000"/>
              </a:lnSpc>
              <a:defRPr/>
            </a:pPr>
            <a:endParaRPr lang="en-GB" sz="1600" dirty="0" smtClean="0"/>
          </a:p>
          <a:p>
            <a:pPr marL="827088" lvl="1" eaLnBrk="1" hangingPunct="1">
              <a:lnSpc>
                <a:spcPct val="90000"/>
              </a:lnSpc>
              <a:defRPr/>
            </a:pPr>
            <a:r>
              <a:rPr lang="en-GB" sz="1600" dirty="0" smtClean="0"/>
              <a:t>First take readings for the first 100m</a:t>
            </a:r>
            <a:r>
              <a:rPr lang="en-GB" sz="1600" baseline="30000" dirty="0" smtClean="0"/>
              <a:t>2</a:t>
            </a:r>
            <a:r>
              <a:rPr lang="en-GB" sz="1600" dirty="0" smtClean="0"/>
              <a:t>, 1 per 20m</a:t>
            </a:r>
            <a:r>
              <a:rPr lang="en-GB" sz="1600" baseline="30000" dirty="0" smtClean="0"/>
              <a:t>2</a:t>
            </a:r>
            <a:r>
              <a:rPr lang="en-GB" sz="1600" dirty="0" smtClean="0"/>
              <a:t> = 5 mean values</a:t>
            </a:r>
          </a:p>
          <a:p>
            <a:pPr marL="827088" lvl="1" eaLnBrk="1" hangingPunct="1">
              <a:lnSpc>
                <a:spcPct val="90000"/>
              </a:lnSpc>
              <a:defRPr/>
            </a:pPr>
            <a:endParaRPr lang="en-GB" sz="1600" dirty="0" smtClean="0"/>
          </a:p>
          <a:p>
            <a:pPr marL="827088" lvl="1" eaLnBrk="1" hangingPunct="1">
              <a:lnSpc>
                <a:spcPct val="90000"/>
              </a:lnSpc>
              <a:defRPr/>
            </a:pPr>
            <a:r>
              <a:rPr lang="en-GB" sz="1600" dirty="0" smtClean="0"/>
              <a:t>The next 57,900m</a:t>
            </a:r>
            <a:r>
              <a:rPr lang="en-GB" sz="1600" baseline="30000" dirty="0" smtClean="0"/>
              <a:t>2</a:t>
            </a:r>
            <a:r>
              <a:rPr lang="en-GB" sz="1600" dirty="0" smtClean="0"/>
              <a:t> are divided up into 50m</a:t>
            </a:r>
            <a:r>
              <a:rPr lang="en-GB" sz="1600" baseline="30000" dirty="0" smtClean="0"/>
              <a:t>2</a:t>
            </a:r>
            <a:r>
              <a:rPr lang="en-GB" sz="1600" dirty="0" smtClean="0"/>
              <a:t> sections with one mean value in each</a:t>
            </a:r>
          </a:p>
          <a:p>
            <a:pPr marL="827088" lvl="1" eaLnBrk="1" hangingPunct="1">
              <a:lnSpc>
                <a:spcPct val="90000"/>
              </a:lnSpc>
              <a:defRPr/>
            </a:pPr>
            <a:endParaRPr lang="en-GB" sz="1600" dirty="0" smtClean="0"/>
          </a:p>
          <a:p>
            <a:pPr marL="827088" lvl="1" eaLnBrk="1" hangingPunct="1">
              <a:lnSpc>
                <a:spcPct val="90000"/>
              </a:lnSpc>
              <a:defRPr/>
            </a:pPr>
            <a:r>
              <a:rPr lang="en-GB" sz="1600" dirty="0" smtClean="0"/>
              <a:t>1158 readings plus the original 5 is 1163 readings</a:t>
            </a:r>
          </a:p>
          <a:p>
            <a:pPr marL="827088" lvl="1" eaLnBrk="1" hangingPunct="1">
              <a:lnSpc>
                <a:spcPct val="90000"/>
              </a:lnSpc>
              <a:defRPr/>
            </a:pPr>
            <a:endParaRPr lang="en-GB" sz="1600" dirty="0" smtClean="0"/>
          </a:p>
          <a:p>
            <a:pPr marL="827088" lvl="1" eaLnBrk="1" hangingPunct="1">
              <a:lnSpc>
                <a:spcPct val="90000"/>
              </a:lnSpc>
              <a:defRPr/>
            </a:pPr>
            <a:r>
              <a:rPr lang="en-GB" sz="1600" dirty="0" smtClean="0"/>
              <a:t>Ten measurements per mean value = 11,630 measurements in total</a:t>
            </a:r>
          </a:p>
          <a:p>
            <a:pPr marL="827088" lvl="1" eaLnBrk="1" hangingPunct="1">
              <a:lnSpc>
                <a:spcPct val="90000"/>
              </a:lnSpc>
              <a:defRPr/>
            </a:pPr>
            <a:endParaRPr lang="en-GB" sz="1600" dirty="0"/>
          </a:p>
          <a:p>
            <a:pPr marL="827088" lvl="1" eaLnBrk="1" hangingPunct="1">
              <a:lnSpc>
                <a:spcPct val="90000"/>
              </a:lnSpc>
              <a:defRPr/>
            </a:pPr>
            <a:r>
              <a:rPr lang="en-GB" sz="1600" dirty="0" smtClean="0"/>
              <a:t>A vast amount of data is created</a:t>
            </a:r>
          </a:p>
          <a:p>
            <a:pPr marL="541338" lvl="1" indent="0" eaLnBrk="1" hangingPunct="1">
              <a:lnSpc>
                <a:spcPct val="90000"/>
              </a:lnSpc>
              <a:buFontTx/>
              <a:buNone/>
              <a:defRPr/>
            </a:pPr>
            <a:endParaRPr lang="en-GB" sz="1600" dirty="0" smtClean="0"/>
          </a:p>
          <a:p>
            <a:pPr marL="827088" lvl="1" eaLnBrk="1" hangingPunct="1">
              <a:lnSpc>
                <a:spcPct val="90000"/>
              </a:lnSpc>
              <a:defRPr/>
            </a:pPr>
            <a:r>
              <a:rPr lang="en-GB" sz="1600" dirty="0" smtClean="0"/>
              <a:t>Time taken would stretch into days of work for an inspector over the course of the job</a:t>
            </a:r>
          </a:p>
          <a:p>
            <a:pPr marL="827088" lvl="1" eaLnBrk="1" hangingPunct="1">
              <a:lnSpc>
                <a:spcPct val="90000"/>
              </a:lnSpc>
              <a:defRPr/>
            </a:pPr>
            <a:endParaRPr lang="en-GB" sz="1800" dirty="0" smtClean="0"/>
          </a:p>
        </p:txBody>
      </p:sp>
      <p:sp>
        <p:nvSpPr>
          <p:cNvPr id="686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87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87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87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87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87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4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874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4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874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8313" y="1052513"/>
            <a:ext cx="813752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GB" sz="2000" dirty="0"/>
              <a:t>How Elcomaster 2.0 can help</a:t>
            </a:r>
          </a:p>
          <a:p>
            <a:pPr marL="342900" indent="-342900">
              <a:spcBef>
                <a:spcPct val="20000"/>
              </a:spcBef>
              <a:buSzPct val="60000"/>
              <a:defRPr/>
            </a:pPr>
            <a:endParaRPr lang="en-GB" sz="2000" dirty="0"/>
          </a:p>
          <a:p>
            <a:pPr marL="801688" lvl="1" indent="-266700">
              <a:spcBef>
                <a:spcPct val="20000"/>
              </a:spcBef>
              <a:buSzPct val="60000"/>
              <a:buFontTx/>
              <a:buBlip>
                <a:blip r:embed="rId2"/>
              </a:buBlip>
              <a:defRPr/>
            </a:pPr>
            <a:r>
              <a:rPr lang="en-GB" sz="1600" b="0" dirty="0">
                <a:solidFill>
                  <a:srgbClr val="4D4D4D"/>
                </a:solidFill>
              </a:rPr>
              <a:t>Organise the data using batches </a:t>
            </a:r>
          </a:p>
          <a:p>
            <a:pPr marL="801688" lvl="1" indent="-266700">
              <a:spcBef>
                <a:spcPct val="20000"/>
              </a:spcBef>
              <a:buSzPct val="60000"/>
              <a:buFontTx/>
              <a:buBlip>
                <a:blip r:embed="rId2"/>
              </a:buBlip>
              <a:defRPr/>
            </a:pPr>
            <a:endParaRPr lang="en-GB" sz="1600" b="0" dirty="0">
              <a:solidFill>
                <a:srgbClr val="4D4D4D"/>
              </a:solidFill>
            </a:endParaRPr>
          </a:p>
          <a:p>
            <a:pPr marL="801688" lvl="1" indent="-266700">
              <a:spcBef>
                <a:spcPct val="20000"/>
              </a:spcBef>
              <a:buSzPct val="60000"/>
              <a:buFontTx/>
              <a:buBlip>
                <a:blip r:embed="rId2"/>
              </a:buBlip>
              <a:defRPr/>
            </a:pPr>
            <a:r>
              <a:rPr lang="en-GB" sz="1600" b="0" dirty="0">
                <a:solidFill>
                  <a:srgbClr val="4D4D4D"/>
                </a:solidFill>
              </a:rPr>
              <a:t>Save time transcribing readings onto paper</a:t>
            </a:r>
          </a:p>
          <a:p>
            <a:pPr marL="801688" lvl="1" indent="-266700">
              <a:spcBef>
                <a:spcPct val="20000"/>
              </a:spcBef>
              <a:buSzPct val="60000"/>
              <a:buFontTx/>
              <a:buBlip>
                <a:blip r:embed="rId2"/>
              </a:buBlip>
              <a:defRPr/>
            </a:pPr>
            <a:endParaRPr lang="en-GB" sz="1600" b="0" dirty="0">
              <a:solidFill>
                <a:srgbClr val="4D4D4D"/>
              </a:solidFill>
            </a:endParaRPr>
          </a:p>
          <a:p>
            <a:pPr marL="801688" lvl="1" indent="-266700">
              <a:spcBef>
                <a:spcPct val="20000"/>
              </a:spcBef>
              <a:buSzPct val="60000"/>
              <a:buFontTx/>
              <a:buBlip>
                <a:blip r:embed="rId2"/>
              </a:buBlip>
              <a:defRPr/>
            </a:pPr>
            <a:r>
              <a:rPr lang="en-GB" sz="1600" b="0" dirty="0">
                <a:solidFill>
                  <a:srgbClr val="4D4D4D"/>
                </a:solidFill>
              </a:rPr>
              <a:t>Store the readings in an organised way for easy review later</a:t>
            </a:r>
          </a:p>
          <a:p>
            <a:pPr marL="801688" lvl="1" indent="-266700">
              <a:spcBef>
                <a:spcPct val="20000"/>
              </a:spcBef>
              <a:buSzPct val="60000"/>
              <a:buFontTx/>
              <a:buBlip>
                <a:blip r:embed="rId2"/>
              </a:buBlip>
              <a:defRPr/>
            </a:pPr>
            <a:endParaRPr lang="en-GB" sz="1600" b="0" dirty="0">
              <a:solidFill>
                <a:srgbClr val="4D4D4D"/>
              </a:solidFill>
            </a:endParaRPr>
          </a:p>
          <a:p>
            <a:pPr marL="801688" lvl="1" indent="-266700">
              <a:spcBef>
                <a:spcPct val="20000"/>
              </a:spcBef>
              <a:buSzPct val="60000"/>
              <a:buFontTx/>
              <a:buBlip>
                <a:blip r:embed="rId2"/>
              </a:buBlip>
              <a:defRPr/>
            </a:pPr>
            <a:r>
              <a:rPr lang="en-GB" sz="1600" b="0" dirty="0">
                <a:solidFill>
                  <a:srgbClr val="4D4D4D"/>
                </a:solidFill>
              </a:rPr>
              <a:t>Store data safely and securely using cloud technology</a:t>
            </a:r>
          </a:p>
          <a:p>
            <a:pPr marL="801688" lvl="1" indent="-266700">
              <a:spcBef>
                <a:spcPct val="20000"/>
              </a:spcBef>
              <a:buSzPct val="60000"/>
              <a:buFontTx/>
              <a:buBlip>
                <a:blip r:embed="rId2"/>
              </a:buBlip>
              <a:defRPr/>
            </a:pPr>
            <a:endParaRPr lang="en-GB" sz="1600" b="0" dirty="0">
              <a:solidFill>
                <a:srgbClr val="4D4D4D"/>
              </a:solidFill>
            </a:endParaRPr>
          </a:p>
          <a:p>
            <a:pPr marL="801688" lvl="1" indent="-266700">
              <a:spcBef>
                <a:spcPct val="20000"/>
              </a:spcBef>
              <a:buSzPct val="60000"/>
              <a:buFontTx/>
              <a:buBlip>
                <a:blip r:embed="rId2"/>
              </a:buBlip>
              <a:defRPr/>
            </a:pPr>
            <a:r>
              <a:rPr lang="en-GB" sz="1600" b="0" dirty="0">
                <a:solidFill>
                  <a:srgbClr val="4D4D4D"/>
                </a:solidFill>
              </a:rPr>
              <a:t>Create customised, professional reports in seconds using Elcomaster 2.0</a:t>
            </a:r>
          </a:p>
          <a:p>
            <a:pPr marL="534988" lvl="1">
              <a:spcBef>
                <a:spcPct val="20000"/>
              </a:spcBef>
              <a:buSzPct val="60000"/>
              <a:defRPr/>
            </a:pPr>
            <a:endParaRPr lang="en-GB" b="0" dirty="0">
              <a:solidFill>
                <a:srgbClr val="4D4D4D"/>
              </a:solidFill>
            </a:endParaRPr>
          </a:p>
          <a:p>
            <a:pPr marL="1209675" lvl="2" indent="-228600">
              <a:spcBef>
                <a:spcPct val="20000"/>
              </a:spcBef>
              <a:buSzPct val="60000"/>
              <a:buFontTx/>
              <a:buBlip>
                <a:blip r:embed="rId2"/>
              </a:buBlip>
              <a:defRPr/>
            </a:pPr>
            <a:endParaRPr lang="en-GB" sz="1600" b="0" dirty="0">
              <a:solidFill>
                <a:srgbClr val="808080"/>
              </a:solidFill>
            </a:endParaRPr>
          </a:p>
          <a:p>
            <a:pPr marL="801688" lvl="1" indent="-266700">
              <a:spcBef>
                <a:spcPct val="20000"/>
              </a:spcBef>
              <a:buSzPct val="60000"/>
              <a:defRPr/>
            </a:pPr>
            <a:endParaRPr lang="en-GB" b="0" dirty="0">
              <a:solidFill>
                <a:srgbClr val="FF6600"/>
              </a:solidFill>
            </a:endParaRPr>
          </a:p>
          <a:p>
            <a:pPr marL="801688" lvl="1" indent="-266700">
              <a:spcBef>
                <a:spcPct val="20000"/>
              </a:spcBef>
              <a:buSzPct val="60000"/>
              <a:defRPr/>
            </a:pPr>
            <a:endParaRPr lang="en-GB" dirty="0">
              <a:solidFill>
                <a:srgbClr val="4D4D4D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468313" y="1052513"/>
            <a:ext cx="813752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801688" indent="-2667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209675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/>
              <a:t>Summary</a:t>
            </a:r>
          </a:p>
          <a:p>
            <a:pPr eaLnBrk="1" hangingPunct="1">
              <a:buFontTx/>
              <a:buNone/>
            </a:pPr>
            <a:endParaRPr lang="en-GB" altLang="en-US" sz="2000"/>
          </a:p>
          <a:p>
            <a:pPr lvl="1" eaLnBrk="1" hangingPunct="1"/>
            <a:r>
              <a:rPr lang="en-GB" altLang="en-US" sz="1600" b="0"/>
              <a:t>The Elcometer 224 is designed to measure profiles created by abrasive blast cleaning</a:t>
            </a:r>
          </a:p>
          <a:p>
            <a:pPr lvl="1" eaLnBrk="1" hangingPunct="1"/>
            <a:endParaRPr lang="en-GB" altLang="en-US" sz="1600" b="0"/>
          </a:p>
          <a:p>
            <a:pPr lvl="1" eaLnBrk="1" hangingPunct="1"/>
            <a:r>
              <a:rPr lang="en-GB" altLang="en-US" sz="1600" b="0"/>
              <a:t>Creating a suitable surface profile is key to coating adhesion and longevity</a:t>
            </a:r>
          </a:p>
          <a:p>
            <a:pPr lvl="1" eaLnBrk="1" hangingPunct="1"/>
            <a:endParaRPr lang="en-GB" altLang="en-US" sz="1600" b="0"/>
          </a:p>
          <a:p>
            <a:pPr lvl="1" eaLnBrk="1" hangingPunct="1"/>
            <a:r>
              <a:rPr lang="en-GB" altLang="en-US" sz="1600" b="0"/>
              <a:t>The Elcometer 224 is used by taking several </a:t>
            </a:r>
            <a:r>
              <a:rPr lang="en-GB" altLang="en-US" sz="1600" b="0" u="sng"/>
              <a:t>readings</a:t>
            </a:r>
            <a:r>
              <a:rPr lang="en-GB" altLang="en-US" sz="1600" b="0"/>
              <a:t> in an area to get a spot </a:t>
            </a:r>
            <a:r>
              <a:rPr lang="en-GB" altLang="en-US" sz="1600" b="0" u="sng"/>
              <a:t>measurement</a:t>
            </a:r>
          </a:p>
          <a:p>
            <a:pPr lvl="1" eaLnBrk="1" hangingPunct="1"/>
            <a:endParaRPr lang="en-GB" altLang="en-US" sz="1600" b="0" u="sng"/>
          </a:p>
          <a:p>
            <a:pPr lvl="1" eaLnBrk="1" hangingPunct="1"/>
            <a:r>
              <a:rPr lang="en-GB" altLang="en-US" sz="1600" b="0"/>
              <a:t>Standards can be used to help determine how many readings to take and optimum blast profile</a:t>
            </a:r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2" eaLnBrk="1" hangingPunct="1"/>
            <a:endParaRPr lang="en-GB" altLang="en-US" sz="1600" b="0"/>
          </a:p>
          <a:p>
            <a:pPr lvl="1" eaLnBrk="1" hangingPunct="1">
              <a:buFontTx/>
              <a:buNone/>
            </a:pPr>
            <a:endParaRPr lang="en-GB" altLang="en-US" sz="1800" b="0">
              <a:solidFill>
                <a:srgbClr val="FF6600"/>
              </a:solidFill>
            </a:endParaRPr>
          </a:p>
          <a:p>
            <a:pPr lvl="1" eaLnBrk="1" hangingPunct="1"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468313" y="1052513"/>
            <a:ext cx="813752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801688" indent="-2667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209675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/>
              <a:t>What have we learned so far?</a:t>
            </a:r>
          </a:p>
          <a:p>
            <a:pPr eaLnBrk="1" hangingPunct="1">
              <a:buFontTx/>
              <a:buNone/>
            </a:pPr>
            <a:endParaRPr lang="en-GB" altLang="en-US" sz="2000"/>
          </a:p>
          <a:p>
            <a:pPr lvl="1" eaLnBrk="1" hangingPunct="1"/>
            <a:r>
              <a:rPr lang="en-GB" altLang="en-US" sz="1600" b="0"/>
              <a:t>A broad understanding of Profile and Roughness Measurement techniques</a:t>
            </a:r>
          </a:p>
          <a:p>
            <a:pPr lvl="1" eaLnBrk="1" hangingPunct="1"/>
            <a:endParaRPr lang="en-GB" altLang="en-US" sz="1600" b="0"/>
          </a:p>
          <a:p>
            <a:pPr lvl="1" eaLnBrk="1" hangingPunct="1"/>
            <a:r>
              <a:rPr lang="en-GB" altLang="en-US" sz="1600" b="0"/>
              <a:t>How to use the Elcometer 224 Profile Gauge</a:t>
            </a:r>
          </a:p>
          <a:p>
            <a:pPr lvl="1" eaLnBrk="1" hangingPunct="1"/>
            <a:endParaRPr lang="en-GB" altLang="en-US" sz="1600" b="0"/>
          </a:p>
          <a:p>
            <a:pPr lvl="1" eaLnBrk="1" hangingPunct="1"/>
            <a:r>
              <a:rPr lang="en-GB" altLang="en-US" sz="1600" b="0"/>
              <a:t>How to create and store a counted average profile batch to speed up data collection when working to a standard</a:t>
            </a:r>
            <a:endParaRPr lang="en-GB" altLang="en-US" sz="1600" b="0" u="sng"/>
          </a:p>
          <a:p>
            <a:pPr lvl="1" eaLnBrk="1" hangingPunct="1"/>
            <a:endParaRPr lang="en-GB" altLang="en-US" sz="1600" b="0" u="sng"/>
          </a:p>
          <a:p>
            <a:pPr lvl="1" eaLnBrk="1" hangingPunct="1"/>
            <a:r>
              <a:rPr lang="en-GB" altLang="en-US" sz="1600" b="0"/>
              <a:t>How to connect the Elcometer 224 gauge to Elcomaster 2.0</a:t>
            </a:r>
          </a:p>
          <a:p>
            <a:pPr lvl="1" eaLnBrk="1" hangingPunct="1"/>
            <a:endParaRPr lang="en-GB" altLang="en-US" sz="1600" b="0"/>
          </a:p>
          <a:p>
            <a:pPr lvl="1" eaLnBrk="1" hangingPunct="1"/>
            <a:r>
              <a:rPr lang="en-GB" altLang="en-US" sz="1600" b="0"/>
              <a:t>How to create a simple inspection report</a:t>
            </a:r>
          </a:p>
          <a:p>
            <a:pPr lvl="1" eaLnBrk="1" hangingPunct="1"/>
            <a:endParaRPr lang="en-GB" altLang="en-US" sz="1600" b="0"/>
          </a:p>
          <a:p>
            <a:pPr lvl="1" eaLnBrk="1" hangingPunct="1"/>
            <a:r>
              <a:rPr lang="en-GB" altLang="en-US" sz="1600" b="0"/>
              <a:t>This is the basis of PQA</a:t>
            </a:r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2" eaLnBrk="1" hangingPunct="1"/>
            <a:endParaRPr lang="en-GB" altLang="en-US" sz="1600" b="0"/>
          </a:p>
          <a:p>
            <a:pPr lvl="1" eaLnBrk="1" hangingPunct="1">
              <a:buFontTx/>
              <a:buNone/>
            </a:pPr>
            <a:endParaRPr lang="en-GB" altLang="en-US" sz="1800" b="0">
              <a:solidFill>
                <a:srgbClr val="FF6600"/>
              </a:solidFill>
            </a:endParaRPr>
          </a:p>
          <a:p>
            <a:pPr lvl="1" eaLnBrk="1" hangingPunct="1"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68375"/>
            <a:ext cx="9144000" cy="4848225"/>
          </a:xfrm>
        </p:spPr>
        <p:txBody>
          <a:bodyPr/>
          <a:lstStyle/>
          <a:p>
            <a:pPr marL="361950" indent="-361950" eaLnBrk="1" hangingPunct="1"/>
            <a:endParaRPr lang="en-GB" altLang="en-US" sz="20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361950" indent="-361950" eaLnBrk="1" hangingPunct="1"/>
            <a:endParaRPr lang="en-GB" altLang="en-US" sz="2000" b="1" smtClean="0">
              <a:latin typeface="Century Gothic" pitchFamily="34" charset="0"/>
            </a:endParaRPr>
          </a:p>
          <a:p>
            <a:pPr marL="361950" indent="-361950" algn="ctr" eaLnBrk="1" hangingPunct="1">
              <a:buFontTx/>
              <a:buNone/>
            </a:pPr>
            <a:r>
              <a:rPr lang="en-GB" altLang="en-US" b="1" smtClean="0"/>
              <a:t>Salt Contamination Testing</a:t>
            </a:r>
          </a:p>
          <a:p>
            <a:pPr marL="361950" indent="-361950" algn="ctr" eaLnBrk="1" hangingPunct="1">
              <a:buFontTx/>
              <a:buNone/>
            </a:pPr>
            <a:r>
              <a:rPr lang="en-GB" altLang="en-US" b="1" smtClean="0"/>
              <a:t>Using the Elcometer 130</a:t>
            </a:r>
          </a:p>
          <a:p>
            <a:pPr marL="912813" lvl="1" eaLnBrk="1" hangingPunct="1"/>
            <a:endParaRPr lang="en-GB" altLang="en-US" sz="3200" b="1" smtClean="0">
              <a:latin typeface="Century Gothic" pitchFamily="34" charset="0"/>
            </a:endParaRPr>
          </a:p>
          <a:p>
            <a:pPr marL="912813" lvl="1" eaLnBrk="1" hangingPunct="1"/>
            <a:endParaRPr lang="en-GB" altLang="en-US" sz="1800" b="1" smtClean="0"/>
          </a:p>
          <a:p>
            <a:pPr marL="361950" indent="-361950" eaLnBrk="1" hangingPunct="1"/>
            <a:endParaRPr lang="en-US" altLang="en-US" sz="20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912813" lvl="1" eaLnBrk="1" hangingPunct="1"/>
            <a:endParaRPr lang="en-GB" altLang="en-US" sz="1800" b="1" smtClean="0"/>
          </a:p>
          <a:p>
            <a:pPr marL="912813" lvl="1" eaLnBrk="1" hangingPunct="1"/>
            <a:endParaRPr lang="en-US" altLang="en-US" sz="18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912813" lvl="1" eaLnBrk="1" hangingPunct="1"/>
            <a:endParaRPr lang="en-GB" altLang="en-US" sz="1800" b="1" smtClean="0"/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381375" y="2419350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3381375" y="2124075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Paperless QA</a:t>
            </a: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179388" y="1341438"/>
            <a:ext cx="550227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GB" altLang="en-US" sz="1600" b="0"/>
          </a:p>
          <a:p>
            <a:pPr eaLnBrk="1" hangingPunct="1">
              <a:buFontTx/>
              <a:buNone/>
            </a:pPr>
            <a:endParaRPr lang="en-GB" altLang="en-US" sz="1600" b="0"/>
          </a:p>
          <a:p>
            <a:pPr eaLnBrk="1" hangingPunct="1"/>
            <a:endParaRPr lang="en-GB" altLang="en-US" sz="1600" b="0"/>
          </a:p>
          <a:p>
            <a:pPr eaLnBrk="1" hangingPunct="1"/>
            <a:endParaRPr lang="en-US" altLang="en-US" b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 txBox="1">
            <a:spLocks noChangeArrowheads="1"/>
          </p:cNvSpPr>
          <p:nvPr/>
        </p:nvSpPr>
        <p:spPr bwMode="auto">
          <a:xfrm>
            <a:off x="80963" y="95250"/>
            <a:ext cx="6192837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Measuring Salt Contamination</a:t>
            </a:r>
            <a:endParaRPr lang="en-US" altLang="en-US" sz="3200" b="0">
              <a:solidFill>
                <a:schemeClr val="bg2"/>
              </a:solidFill>
              <a:latin typeface="Century Gothic" pitchFamily="34" charset="0"/>
            </a:endParaRPr>
          </a:p>
        </p:txBody>
      </p:sp>
      <p:pic>
        <p:nvPicPr>
          <p:cNvPr id="73731" name="Picture 4" descr="1517233649_a8747ca8ca_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3467100"/>
            <a:ext cx="3430588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9388" y="1674813"/>
            <a:ext cx="869315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Char char="•"/>
            </a:pPr>
            <a:r>
              <a:rPr lang="en-GB" altLang="en-US" sz="2000" b="0"/>
              <a:t>Chloride Salts are not uniformly spread across a surface</a:t>
            </a:r>
          </a:p>
          <a:p>
            <a:pPr eaLnBrk="1" hangingPunct="1">
              <a:spcBef>
                <a:spcPct val="0"/>
              </a:spcBef>
              <a:buSzTx/>
              <a:buFontTx/>
              <a:buChar char="•"/>
            </a:pPr>
            <a:endParaRPr lang="en-GB" altLang="en-US" sz="2000" b="0"/>
          </a:p>
          <a:p>
            <a:pPr eaLnBrk="1" hangingPunct="1">
              <a:spcBef>
                <a:spcPct val="0"/>
              </a:spcBef>
              <a:buSzTx/>
              <a:buFontTx/>
              <a:buChar char="•"/>
            </a:pPr>
            <a:r>
              <a:rPr lang="en-GB" altLang="en-US" sz="2000" b="0"/>
              <a:t>Salt ‘Mountains’ form by ionic bonding</a:t>
            </a:r>
          </a:p>
          <a:p>
            <a:pPr eaLnBrk="1" hangingPunct="1">
              <a:spcBef>
                <a:spcPct val="0"/>
              </a:spcBef>
              <a:buSzTx/>
              <a:buFontTx/>
              <a:buChar char="•"/>
            </a:pPr>
            <a:endParaRPr lang="en-GB" altLang="en-US" sz="2000" b="0"/>
          </a:p>
          <a:p>
            <a:pPr eaLnBrk="1" hangingPunct="1">
              <a:spcBef>
                <a:spcPct val="0"/>
              </a:spcBef>
              <a:buSzTx/>
              <a:buFontTx/>
              <a:buChar char="•"/>
            </a:pPr>
            <a:r>
              <a:rPr lang="en-GB" altLang="en-US" sz="2000" b="0"/>
              <a:t>Salt ‘Deserts’ form as a result of the ‘mountains’</a:t>
            </a:r>
          </a:p>
          <a:p>
            <a:pPr eaLnBrk="1" hangingPunct="1">
              <a:spcBef>
                <a:spcPct val="0"/>
              </a:spcBef>
              <a:buSzTx/>
              <a:buFontTx/>
              <a:buChar char="•"/>
            </a:pPr>
            <a:endParaRPr lang="en-GB" altLang="en-US" sz="2000" b="0"/>
          </a:p>
          <a:p>
            <a:pPr eaLnBrk="1" hangingPunct="1">
              <a:spcBef>
                <a:spcPct val="0"/>
              </a:spcBef>
              <a:buSzTx/>
              <a:buFontTx/>
              <a:buChar char="•"/>
            </a:pPr>
            <a:r>
              <a:rPr lang="en-GB" altLang="en-US" sz="2000" b="0"/>
              <a:t>Measuring Chloride Salts is a complex                                                                   science and requires a deeper understanding                                           of the real conditions</a:t>
            </a:r>
          </a:p>
          <a:p>
            <a:pPr eaLnBrk="1" hangingPunct="1">
              <a:spcBef>
                <a:spcPct val="0"/>
              </a:spcBef>
              <a:buSzTx/>
              <a:buFontTx/>
              <a:buChar char="•"/>
            </a:pPr>
            <a:endParaRPr lang="en-GB" altLang="en-US" sz="2000" b="0"/>
          </a:p>
          <a:p>
            <a:pPr eaLnBrk="1" hangingPunct="1">
              <a:spcBef>
                <a:spcPct val="0"/>
              </a:spcBef>
              <a:buSzTx/>
              <a:buFontTx/>
              <a:buChar char="•"/>
            </a:pPr>
            <a:r>
              <a:rPr lang="en-GB" altLang="en-US" sz="2000" b="0"/>
              <a:t>Measurement techniques work more reliably                                                  when testing larger areas</a:t>
            </a:r>
          </a:p>
          <a:p>
            <a:pPr eaLnBrk="1" hangingPunct="1">
              <a:spcBef>
                <a:spcPct val="0"/>
              </a:spcBef>
              <a:buSzTx/>
              <a:buFontTx/>
              <a:buChar char="•"/>
            </a:pPr>
            <a:endParaRPr lang="en-GB" altLang="en-US" sz="2000" b="0"/>
          </a:p>
          <a:p>
            <a:pPr eaLnBrk="1" hangingPunct="1">
              <a:spcBef>
                <a:spcPct val="0"/>
              </a:spcBef>
              <a:buSzTx/>
              <a:buFontTx/>
              <a:buChar char="•"/>
            </a:pPr>
            <a:r>
              <a:rPr lang="en-GB" altLang="en-US" sz="2000" b="0"/>
              <a:t>Multiple Tests are therefore required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2000" b="0"/>
              <a:t> .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 b="0">
              <a:solidFill>
                <a:srgbClr val="4D4D4D"/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en-GB" dirty="0"/>
          </a:p>
          <a:p>
            <a:pPr>
              <a:defRPr/>
            </a:pPr>
            <a:r>
              <a:rPr lang="en-GB" sz="1800" dirty="0">
                <a:cs typeface="Arial" panose="020B0604020202020204" pitchFamily="34" charset="0"/>
              </a:rPr>
              <a:t>P</a:t>
            </a:r>
            <a:r>
              <a:rPr lang="en-GB" sz="1800" dirty="0" smtClean="0">
                <a:cs typeface="Arial" panose="020B0604020202020204" pitchFamily="34" charset="0"/>
              </a:rPr>
              <a:t>resence of soluble salts on a surface causes corrosion to greatly accelerate and reduces the serviceable lifespans of protective coatings</a:t>
            </a:r>
          </a:p>
          <a:p>
            <a:pPr>
              <a:defRPr/>
            </a:pPr>
            <a:endParaRPr lang="en-GB" sz="1800" dirty="0" smtClean="0">
              <a:cs typeface="Arial" panose="020B0604020202020204" pitchFamily="34" charset="0"/>
            </a:endParaRPr>
          </a:p>
          <a:p>
            <a:pPr>
              <a:defRPr/>
            </a:pPr>
            <a:endParaRPr lang="en-GB" sz="1800" dirty="0" smtClean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dirty="0" smtClean="0">
                <a:cs typeface="Arial" panose="020B0604020202020204" pitchFamily="34" charset="0"/>
              </a:rPr>
              <a:t>Soluble salts that contaminate a surface are typically invisible, therefore some method of testing must be performed to determine if such contamination exists</a:t>
            </a:r>
          </a:p>
          <a:p>
            <a:pPr>
              <a:defRPr/>
            </a:pPr>
            <a:endParaRPr lang="en-GB" sz="1800" dirty="0">
              <a:cs typeface="Arial" panose="020B0604020202020204" pitchFamily="34" charset="0"/>
            </a:endParaRPr>
          </a:p>
          <a:p>
            <a:pPr>
              <a:defRPr/>
            </a:pPr>
            <a:endParaRPr lang="en-GB" sz="1800" dirty="0" smtClean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dirty="0" smtClean="0">
                <a:cs typeface="Arial" panose="020B0604020202020204" pitchFamily="34" charset="0"/>
              </a:rPr>
              <a:t>The salts stimulate </a:t>
            </a:r>
            <a:r>
              <a:rPr lang="en-GB" sz="1800" smtClean="0">
                <a:cs typeface="Arial" panose="020B0604020202020204" pitchFamily="34" charset="0"/>
              </a:rPr>
              <a:t>corrosion by drawing </a:t>
            </a:r>
            <a:r>
              <a:rPr lang="en-GB" sz="1800" dirty="0" smtClean="0">
                <a:cs typeface="Arial" panose="020B0604020202020204" pitchFamily="34" charset="0"/>
              </a:rPr>
              <a:t>moisture through the coating</a:t>
            </a:r>
            <a:endParaRPr lang="en-GB" sz="1800" dirty="0"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b="0" kern="0" smtClean="0"/>
              <a:t>Paperless QA</a:t>
            </a:r>
            <a:endParaRPr lang="en-GB" altLang="en-US" b="0" kern="0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z="1800" smtClean="0">
              <a:cs typeface="Arial" charset="0"/>
            </a:endParaRPr>
          </a:p>
          <a:p>
            <a:endParaRPr lang="en-GB" altLang="en-US" sz="1800" smtClean="0">
              <a:cs typeface="Arial" charset="0"/>
            </a:endParaRPr>
          </a:p>
          <a:p>
            <a:r>
              <a:rPr lang="en-GB" altLang="en-US" sz="1800" smtClean="0">
                <a:cs typeface="Arial" charset="0"/>
              </a:rPr>
              <a:t>Moisture, when combined with chlorides, actually often forms a mild hydrochloric acid. This causes corrosion, undercutting of the coating and, finally, a coating failure</a:t>
            </a:r>
          </a:p>
          <a:p>
            <a:endParaRPr lang="en-GB" altLang="en-US" sz="1800" smtClean="0">
              <a:cs typeface="Arial" charset="0"/>
            </a:endParaRPr>
          </a:p>
          <a:p>
            <a:r>
              <a:rPr lang="en-GB" altLang="en-US" sz="1800" smtClean="0">
                <a:cs typeface="Arial" charset="0"/>
              </a:rPr>
              <a:t>The U.S. Navy has adopted an acceptable level of &lt;3 micrograms/cm2 for hulls below the water line, and many coating manufacturers are rewriting surface preparation specifications that require soluble salts be tested for and limited to certain levels.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38150" y="1082675"/>
            <a:ext cx="8542338" cy="5083175"/>
          </a:xfrm>
        </p:spPr>
        <p:txBody>
          <a:bodyPr/>
          <a:lstStyle/>
          <a:p>
            <a:pPr marL="361950" indent="-361950" eaLnBrk="1" hangingPunct="1"/>
            <a:r>
              <a:rPr lang="en-US" altLang="en-US" sz="2000" b="1" smtClean="0"/>
              <a:t>Course Format</a:t>
            </a:r>
          </a:p>
          <a:p>
            <a:pPr marL="361950" indent="-361950" eaLnBrk="1" hangingPunct="1"/>
            <a:endParaRPr lang="en-GB" altLang="en-US" sz="2000" b="1" smtClean="0"/>
          </a:p>
          <a:p>
            <a:pPr marL="912813" lvl="1" eaLnBrk="1" hangingPunct="1"/>
            <a:r>
              <a:rPr lang="en-GB" altLang="en-US" sz="1800" b="1" smtClean="0"/>
              <a:t>Lecture</a:t>
            </a:r>
          </a:p>
          <a:p>
            <a:pPr marL="912813" lvl="1" eaLnBrk="1" hangingPunct="1"/>
            <a:endParaRPr lang="en-GB" altLang="en-US" sz="1800" b="1" smtClean="0"/>
          </a:p>
          <a:p>
            <a:pPr marL="912813" lvl="1" eaLnBrk="1" hangingPunct="1"/>
            <a:r>
              <a:rPr lang="en-GB" altLang="en-US" sz="1800" b="1" smtClean="0"/>
              <a:t>Hands on practical sessions</a:t>
            </a:r>
          </a:p>
          <a:p>
            <a:pPr marL="1092200" lvl="2" indent="0" eaLnBrk="1" hangingPunct="1"/>
            <a:r>
              <a:rPr lang="en-GB" altLang="en-US" sz="1600" smtClean="0"/>
              <a:t> Elcometer 224</a:t>
            </a:r>
          </a:p>
          <a:p>
            <a:pPr marL="1092200" lvl="2" indent="0" eaLnBrk="1" hangingPunct="1"/>
            <a:r>
              <a:rPr lang="en-GB" altLang="en-US" sz="1600" smtClean="0"/>
              <a:t> Elcometer 130</a:t>
            </a:r>
          </a:p>
          <a:p>
            <a:pPr marL="1092200" lvl="2" indent="0" eaLnBrk="1" hangingPunct="1"/>
            <a:r>
              <a:rPr lang="en-GB" altLang="en-US" sz="1600" smtClean="0"/>
              <a:t> Elcometer 319</a:t>
            </a:r>
          </a:p>
          <a:p>
            <a:pPr marL="1092200" lvl="2" indent="0" eaLnBrk="1" hangingPunct="1"/>
            <a:r>
              <a:rPr lang="en-GB" altLang="en-US" sz="1600" smtClean="0"/>
              <a:t> Elcometer 456</a:t>
            </a:r>
          </a:p>
          <a:p>
            <a:pPr marL="1092200" lvl="2" indent="0" eaLnBrk="1" hangingPunct="1"/>
            <a:r>
              <a:rPr lang="en-GB" altLang="en-US" sz="1600" smtClean="0"/>
              <a:t> Downloading data from a gauge in Elcomaster 2.0</a:t>
            </a:r>
          </a:p>
          <a:p>
            <a:pPr marL="1092200" lvl="2" indent="0" eaLnBrk="1" hangingPunct="1"/>
            <a:r>
              <a:rPr lang="en-GB" altLang="en-US" sz="1600" smtClean="0"/>
              <a:t> Creating a simple report in Elcomaster 2.0</a:t>
            </a:r>
          </a:p>
          <a:p>
            <a:pPr marL="1092200" lvl="2" indent="0" eaLnBrk="1" hangingPunct="1"/>
            <a:r>
              <a:rPr lang="en-GB" altLang="en-US" sz="1600" smtClean="0"/>
              <a:t> Detailed report creation in Elcomaster 2.0</a:t>
            </a:r>
          </a:p>
          <a:p>
            <a:pPr marL="912813" lvl="1" eaLnBrk="1" hangingPunct="1"/>
            <a:endParaRPr lang="en-GB" altLang="en-US" sz="1800" b="1" smtClean="0"/>
          </a:p>
          <a:p>
            <a:pPr marL="912813" lvl="1" eaLnBrk="1" hangingPunct="1"/>
            <a:r>
              <a:rPr lang="en-GB" altLang="en-US" sz="1800" b="1" smtClean="0"/>
              <a:t>Written test</a:t>
            </a:r>
          </a:p>
          <a:p>
            <a:pPr marL="1092200" lvl="2" indent="0" eaLnBrk="1" hangingPunct="1"/>
            <a:r>
              <a:rPr lang="en-GB" altLang="en-US" sz="1600" b="1" smtClean="0"/>
              <a:t> </a:t>
            </a:r>
            <a:r>
              <a:rPr lang="en-GB" altLang="en-US" sz="1600" smtClean="0"/>
              <a:t>25 multiple choice questions</a:t>
            </a:r>
          </a:p>
          <a:p>
            <a:pPr marL="1092200" lvl="2" indent="0" eaLnBrk="1" hangingPunct="1"/>
            <a:r>
              <a:rPr lang="en-GB" altLang="en-US" sz="1600" smtClean="0"/>
              <a:t> Creation of a coating technical report</a:t>
            </a:r>
            <a:endParaRPr lang="en-US" altLang="en-US" sz="1600" b="1" smtClean="0"/>
          </a:p>
          <a:p>
            <a:pPr marL="912813" lvl="1" eaLnBrk="1" hangingPunct="1"/>
            <a:endParaRPr lang="en-GB" altLang="en-US" sz="1800" b="1" smtClean="0"/>
          </a:p>
          <a:p>
            <a:pPr marL="912813" lvl="1" eaLnBrk="1" hangingPunct="1"/>
            <a:endParaRPr lang="en-US" altLang="en-US" sz="18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912813" lvl="1" eaLnBrk="1" hangingPunct="1"/>
            <a:endParaRPr lang="en-GB" altLang="en-US" sz="1800" b="1" smtClean="0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381375" y="2419350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381375" y="2124075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Paperless QA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1800" smtClean="0">
                <a:cs typeface="Arial" charset="0"/>
              </a:rPr>
              <a:t>The Elcometer 130 is designed to detect the level of soluble salts on a surface</a:t>
            </a:r>
          </a:p>
          <a:p>
            <a:endParaRPr lang="en-GB" altLang="en-US" smtClean="0"/>
          </a:p>
          <a:p>
            <a:endParaRPr lang="en-GB" altLang="en-US" smtClean="0"/>
          </a:p>
        </p:txBody>
      </p:sp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1773238"/>
            <a:ext cx="4433887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GB" sz="1800" dirty="0" smtClean="0">
              <a:cs typeface="Arial" panose="020B0604020202020204" pitchFamily="34" charset="0"/>
            </a:endParaRPr>
          </a:p>
          <a:p>
            <a:pPr>
              <a:defRPr/>
            </a:pPr>
            <a:endParaRPr lang="en-GB" sz="1800" dirty="0">
              <a:cs typeface="Arial" panose="020B0604020202020204" pitchFamily="34" charset="0"/>
            </a:endParaRPr>
          </a:p>
          <a:p>
            <a:pPr>
              <a:defRPr/>
            </a:pPr>
            <a:endParaRPr lang="en-GB" sz="1800" dirty="0" smtClean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dirty="0" smtClean="0">
                <a:cs typeface="Arial" panose="020B0604020202020204" pitchFamily="34" charset="0"/>
              </a:rPr>
              <a:t>Specially cleansed filter papers are dosed </a:t>
            </a:r>
          </a:p>
          <a:p>
            <a:pPr marL="0" indent="0">
              <a:buFontTx/>
              <a:buNone/>
              <a:defRPr/>
            </a:pPr>
            <a:r>
              <a:rPr lang="en-GB" sz="1800" dirty="0">
                <a:cs typeface="Arial" panose="020B0604020202020204" pitchFamily="34" charset="0"/>
              </a:rPr>
              <a:t> </a:t>
            </a:r>
            <a:r>
              <a:rPr lang="en-GB" sz="1800" dirty="0" smtClean="0">
                <a:cs typeface="Arial" panose="020B0604020202020204" pitchFamily="34" charset="0"/>
              </a:rPr>
              <a:t>     with pure water</a:t>
            </a:r>
          </a:p>
          <a:p>
            <a:pPr>
              <a:defRPr/>
            </a:pPr>
            <a:r>
              <a:rPr lang="en-GB" sz="1800" dirty="0" smtClean="0">
                <a:cs typeface="Arial" panose="020B0604020202020204" pitchFamily="34" charset="0"/>
              </a:rPr>
              <a:t>Filter paper placed on surface for 2 minutes</a:t>
            </a:r>
          </a:p>
          <a:p>
            <a:pPr>
              <a:defRPr/>
            </a:pPr>
            <a:r>
              <a:rPr lang="en-GB" sz="1800" dirty="0" smtClean="0">
                <a:cs typeface="Arial" panose="020B0604020202020204" pitchFamily="34" charset="0"/>
              </a:rPr>
              <a:t>Removed and placed into Elcometer 130 for </a:t>
            </a:r>
          </a:p>
          <a:p>
            <a:pPr marL="0" indent="0">
              <a:buFontTx/>
              <a:buNone/>
              <a:defRPr/>
            </a:pPr>
            <a:r>
              <a:rPr lang="en-GB" sz="1800" dirty="0" smtClean="0">
                <a:cs typeface="Arial" panose="020B0604020202020204" pitchFamily="34" charset="0"/>
              </a:rPr>
              <a:t>      analysis</a:t>
            </a:r>
          </a:p>
          <a:p>
            <a:pPr>
              <a:defRPr/>
            </a:pPr>
            <a:r>
              <a:rPr lang="en-GB" sz="1800" dirty="0" smtClean="0">
                <a:cs typeface="Arial" panose="020B0604020202020204" pitchFamily="34" charset="0"/>
              </a:rPr>
              <a:t>Filter papers can be halved or quartered </a:t>
            </a:r>
          </a:p>
          <a:p>
            <a:pPr marL="0" indent="0">
              <a:buFontTx/>
              <a:buNone/>
              <a:defRPr/>
            </a:pPr>
            <a:r>
              <a:rPr lang="en-GB" sz="1800" dirty="0" smtClean="0">
                <a:cs typeface="Arial" panose="020B0604020202020204" pitchFamily="34" charset="0"/>
              </a:rPr>
              <a:t>      and dosed accordingly</a:t>
            </a:r>
          </a:p>
          <a:p>
            <a:pPr>
              <a:defRPr/>
            </a:pPr>
            <a:r>
              <a:rPr lang="en-GB" sz="1800" dirty="0" smtClean="0">
                <a:cs typeface="Arial" panose="020B0604020202020204" pitchFamily="34" charset="0"/>
              </a:rPr>
              <a:t>Automatic paper size detection</a:t>
            </a:r>
          </a:p>
          <a:p>
            <a:pPr marL="0" indent="0">
              <a:buFontTx/>
              <a:buNone/>
              <a:defRPr/>
            </a:pPr>
            <a:endParaRPr lang="en-GB" sz="1800" dirty="0" smtClean="0"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en-GB" sz="1800" dirty="0" smtClean="0"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en-GB" sz="1800" dirty="0" smtClean="0"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en-GB" sz="1800" dirty="0">
              <a:cs typeface="Arial" panose="020B0604020202020204" pitchFamily="34" charset="0"/>
            </a:endParaRPr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060575"/>
            <a:ext cx="314007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z="1800" smtClean="0">
              <a:cs typeface="Arial" charset="0"/>
            </a:endParaRPr>
          </a:p>
          <a:p>
            <a:r>
              <a:rPr lang="en-GB" altLang="en-US" sz="1800" smtClean="0">
                <a:cs typeface="Arial" charset="0"/>
              </a:rPr>
              <a:t>USB and Bluetooth output to Elcomaster</a:t>
            </a:r>
          </a:p>
          <a:p>
            <a:r>
              <a:rPr lang="en-GB" altLang="en-US" sz="1800" smtClean="0">
                <a:cs typeface="Arial" charset="0"/>
              </a:rPr>
              <a:t>Batch memories on top model</a:t>
            </a:r>
          </a:p>
          <a:p>
            <a:r>
              <a:rPr lang="en-GB" altLang="en-US" sz="1800" smtClean="0">
                <a:cs typeface="Arial" charset="0"/>
              </a:rPr>
              <a:t>Upto 150,000 readings in 2,500 batches</a:t>
            </a:r>
          </a:p>
          <a:p>
            <a:r>
              <a:rPr lang="en-GB" altLang="en-US" sz="1800" smtClean="0">
                <a:cs typeface="Arial" charset="0"/>
              </a:rPr>
              <a:t>Results measured in µg/cm2</a:t>
            </a:r>
          </a:p>
          <a:p>
            <a:r>
              <a:rPr lang="en-GB" altLang="en-US" sz="1800" smtClean="0">
                <a:cs typeface="Arial" charset="0"/>
              </a:rPr>
              <a:t>Additional units in top model</a:t>
            </a:r>
          </a:p>
          <a:p>
            <a:pPr lvl="1"/>
            <a:r>
              <a:rPr lang="en-GB" altLang="en-US" sz="1400" smtClean="0"/>
              <a:t>ppm</a:t>
            </a:r>
            <a:br>
              <a:rPr lang="en-GB" altLang="en-US" sz="1400" smtClean="0"/>
            </a:br>
            <a:r>
              <a:rPr lang="en-GB" altLang="en-US" sz="1400" smtClean="0"/>
              <a:t>µS/cm</a:t>
            </a:r>
            <a:br>
              <a:rPr lang="en-GB" altLang="en-US" sz="1400" smtClean="0"/>
            </a:br>
            <a:r>
              <a:rPr lang="en-GB" altLang="en-US" sz="1400" smtClean="0"/>
              <a:t>mS/cm</a:t>
            </a:r>
            <a:br>
              <a:rPr lang="en-GB" altLang="en-US" sz="1400" smtClean="0"/>
            </a:br>
            <a:r>
              <a:rPr lang="en-GB" altLang="en-US" sz="1400" smtClean="0"/>
              <a:t>% Salinity</a:t>
            </a:r>
            <a:br>
              <a:rPr lang="en-GB" altLang="en-US" sz="1400" smtClean="0"/>
            </a:br>
            <a:r>
              <a:rPr lang="en-GB" altLang="en-US" sz="1400" smtClean="0"/>
              <a:t>mg/m²</a:t>
            </a:r>
            <a:endParaRPr lang="en-GB" altLang="en-US" sz="1400" smtClean="0">
              <a:cs typeface="Arial" charset="0"/>
            </a:endParaRP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628775"/>
            <a:ext cx="3965575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78853" name="TextBox 5"/>
          <p:cNvSpPr txBox="1">
            <a:spLocks noChangeArrowheads="1"/>
          </p:cNvSpPr>
          <p:nvPr/>
        </p:nvSpPr>
        <p:spPr bwMode="auto">
          <a:xfrm>
            <a:off x="323850" y="6308725"/>
            <a:ext cx="20875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000"/>
              <a:t>Bluetooth on top model only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68375"/>
            <a:ext cx="9144000" cy="4848225"/>
          </a:xfrm>
        </p:spPr>
        <p:txBody>
          <a:bodyPr/>
          <a:lstStyle/>
          <a:p>
            <a:pPr marL="361950" indent="-361950" eaLnBrk="1" hangingPunct="1"/>
            <a:endParaRPr lang="en-GB" altLang="en-US" sz="20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361950" indent="-361950" eaLnBrk="1" hangingPunct="1"/>
            <a:endParaRPr lang="en-GB" altLang="en-US" sz="2000" b="1" smtClean="0">
              <a:latin typeface="Century Gothic" pitchFamily="34" charset="0"/>
            </a:endParaRPr>
          </a:p>
          <a:p>
            <a:pPr marL="361950" indent="-361950" algn="ctr" eaLnBrk="1" hangingPunct="1">
              <a:buFontTx/>
              <a:buNone/>
            </a:pPr>
            <a:r>
              <a:rPr lang="en-GB" altLang="en-US" b="1" smtClean="0"/>
              <a:t>Elcometer 130 Walkthrough</a:t>
            </a:r>
          </a:p>
          <a:p>
            <a:pPr marL="912813" lvl="1" eaLnBrk="1" hangingPunct="1"/>
            <a:endParaRPr lang="en-GB" altLang="en-US" sz="3200" b="1" smtClean="0">
              <a:latin typeface="Century Gothic" pitchFamily="34" charset="0"/>
            </a:endParaRPr>
          </a:p>
          <a:p>
            <a:pPr marL="912813" lvl="1" eaLnBrk="1" hangingPunct="1"/>
            <a:endParaRPr lang="en-GB" altLang="en-US" sz="1800" b="1" smtClean="0"/>
          </a:p>
          <a:p>
            <a:pPr marL="361950" indent="-361950" eaLnBrk="1" hangingPunct="1"/>
            <a:endParaRPr lang="en-US" altLang="en-US" sz="20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912813" lvl="1" eaLnBrk="1" hangingPunct="1"/>
            <a:endParaRPr lang="en-GB" altLang="en-US" sz="1800" b="1" smtClean="0"/>
          </a:p>
          <a:p>
            <a:pPr marL="912813" lvl="1" eaLnBrk="1" hangingPunct="1"/>
            <a:endParaRPr lang="en-US" altLang="en-US" sz="18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912813" lvl="1" eaLnBrk="1" hangingPunct="1"/>
            <a:endParaRPr lang="en-GB" altLang="en-US" sz="1800" b="1" smtClean="0"/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3381375" y="2419350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3381375" y="2124075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Paperless QA</a:t>
            </a:r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179388" y="1341438"/>
            <a:ext cx="550227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GB" altLang="en-US" sz="1600" b="0"/>
          </a:p>
          <a:p>
            <a:pPr eaLnBrk="1" hangingPunct="1">
              <a:buFontTx/>
              <a:buNone/>
            </a:pPr>
            <a:endParaRPr lang="en-GB" altLang="en-US" sz="1600" b="0"/>
          </a:p>
          <a:p>
            <a:pPr eaLnBrk="1" hangingPunct="1"/>
            <a:endParaRPr lang="en-GB" altLang="en-US" sz="1600" b="0"/>
          </a:p>
          <a:p>
            <a:pPr eaLnBrk="1" hangingPunct="1"/>
            <a:endParaRPr lang="en-US" altLang="en-US" b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468313" y="1052513"/>
            <a:ext cx="813752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801688" indent="-2667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209675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/>
              <a:t>What have we learned so far?</a:t>
            </a:r>
          </a:p>
          <a:p>
            <a:pPr eaLnBrk="1" hangingPunct="1">
              <a:buFontTx/>
              <a:buNone/>
            </a:pPr>
            <a:endParaRPr lang="en-GB" altLang="en-US" sz="2000"/>
          </a:p>
          <a:p>
            <a:pPr lvl="1" eaLnBrk="1" hangingPunct="1"/>
            <a:r>
              <a:rPr lang="en-GB" altLang="en-US" sz="1600" b="0"/>
              <a:t>A broad understanding of Salt Contamination Measurement techniques</a:t>
            </a:r>
          </a:p>
          <a:p>
            <a:pPr lvl="1" eaLnBrk="1" hangingPunct="1"/>
            <a:endParaRPr lang="en-GB" altLang="en-US" sz="1600" b="0"/>
          </a:p>
          <a:p>
            <a:pPr lvl="1" eaLnBrk="1" hangingPunct="1"/>
            <a:r>
              <a:rPr lang="en-GB" altLang="en-US" sz="1600" b="0"/>
              <a:t>How to use the Elcometer 130 SCM</a:t>
            </a:r>
          </a:p>
          <a:p>
            <a:pPr lvl="1" eaLnBrk="1" hangingPunct="1"/>
            <a:endParaRPr lang="en-GB" altLang="en-US" sz="1600" b="0"/>
          </a:p>
          <a:p>
            <a:pPr lvl="1" eaLnBrk="1" hangingPunct="1"/>
            <a:r>
              <a:rPr lang="en-GB" altLang="en-US" sz="1600" b="0"/>
              <a:t>How to create and store a batch to speed up data collection</a:t>
            </a:r>
          </a:p>
          <a:p>
            <a:pPr lvl="1" eaLnBrk="1" hangingPunct="1"/>
            <a:endParaRPr lang="en-GB" altLang="en-US" sz="1600" b="0"/>
          </a:p>
          <a:p>
            <a:pPr lvl="1" eaLnBrk="1" hangingPunct="1"/>
            <a:r>
              <a:rPr lang="en-GB" altLang="en-US" sz="1600" b="0"/>
              <a:t>How to download Salt Contamination data into Elcomaster 2.0</a:t>
            </a:r>
          </a:p>
          <a:p>
            <a:pPr lvl="1" eaLnBrk="1" hangingPunct="1"/>
            <a:endParaRPr lang="en-GB" altLang="en-US" sz="1600" b="0" u="sng"/>
          </a:p>
          <a:p>
            <a:pPr lvl="1" eaLnBrk="1" hangingPunct="1"/>
            <a:r>
              <a:rPr lang="en-GB" altLang="en-US" sz="1600" b="0"/>
              <a:t>How to create a simple inspection report</a:t>
            </a:r>
          </a:p>
          <a:p>
            <a:pPr lvl="1" eaLnBrk="1" hangingPunct="1"/>
            <a:endParaRPr lang="en-GB" altLang="en-US" sz="1600" b="0"/>
          </a:p>
          <a:p>
            <a:pPr lvl="1" eaLnBrk="1" hangingPunct="1"/>
            <a:endParaRPr lang="en-GB" altLang="en-US" sz="1800" b="0"/>
          </a:p>
          <a:p>
            <a:pPr lvl="2" eaLnBrk="1" hangingPunct="1"/>
            <a:endParaRPr lang="en-GB" altLang="en-US" sz="1600" b="0"/>
          </a:p>
          <a:p>
            <a:pPr lvl="1" eaLnBrk="1" hangingPunct="1">
              <a:buFontTx/>
              <a:buNone/>
            </a:pPr>
            <a:endParaRPr lang="en-GB" altLang="en-US" sz="1800" b="0">
              <a:solidFill>
                <a:srgbClr val="FF6600"/>
              </a:solidFill>
            </a:endParaRPr>
          </a:p>
          <a:p>
            <a:pPr lvl="1" eaLnBrk="1" hangingPunct="1"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68375"/>
            <a:ext cx="9144000" cy="4848225"/>
          </a:xfrm>
        </p:spPr>
        <p:txBody>
          <a:bodyPr/>
          <a:lstStyle/>
          <a:p>
            <a:pPr marL="361950" indent="-361950" eaLnBrk="1" hangingPunct="1"/>
            <a:endParaRPr lang="en-GB" altLang="en-US" sz="20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361950" indent="-361950" eaLnBrk="1" hangingPunct="1"/>
            <a:endParaRPr lang="en-GB" altLang="en-US" sz="2000" b="1" smtClean="0">
              <a:latin typeface="Century Gothic" pitchFamily="34" charset="0"/>
            </a:endParaRPr>
          </a:p>
          <a:p>
            <a:pPr marL="361950" indent="-361950" algn="ctr" eaLnBrk="1" hangingPunct="1">
              <a:buFontTx/>
              <a:buNone/>
            </a:pPr>
            <a:r>
              <a:rPr lang="en-GB" altLang="en-US" b="1" smtClean="0"/>
              <a:t>Climatic Testing</a:t>
            </a:r>
          </a:p>
          <a:p>
            <a:pPr marL="361950" indent="-361950" algn="ctr" eaLnBrk="1" hangingPunct="1">
              <a:buFontTx/>
              <a:buNone/>
            </a:pPr>
            <a:r>
              <a:rPr lang="en-GB" altLang="en-US" b="1" smtClean="0"/>
              <a:t>Using the Elcometer 319</a:t>
            </a:r>
          </a:p>
          <a:p>
            <a:pPr marL="912813" lvl="1" eaLnBrk="1" hangingPunct="1"/>
            <a:endParaRPr lang="en-GB" altLang="en-US" sz="3200" b="1" smtClean="0">
              <a:latin typeface="Century Gothic" pitchFamily="34" charset="0"/>
            </a:endParaRPr>
          </a:p>
          <a:p>
            <a:pPr marL="912813" lvl="1" eaLnBrk="1" hangingPunct="1"/>
            <a:endParaRPr lang="en-GB" altLang="en-US" sz="1800" b="1" smtClean="0"/>
          </a:p>
          <a:p>
            <a:pPr marL="361950" indent="-361950" eaLnBrk="1" hangingPunct="1"/>
            <a:endParaRPr lang="en-US" altLang="en-US" sz="20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912813" lvl="1" eaLnBrk="1" hangingPunct="1"/>
            <a:endParaRPr lang="en-GB" altLang="en-US" sz="1800" b="1" smtClean="0"/>
          </a:p>
          <a:p>
            <a:pPr marL="912813" lvl="1" eaLnBrk="1" hangingPunct="1"/>
            <a:endParaRPr lang="en-US" altLang="en-US" sz="18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912813" lvl="1" eaLnBrk="1" hangingPunct="1"/>
            <a:endParaRPr lang="en-GB" altLang="en-US" sz="1800" b="1" smtClean="0"/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3381375" y="2419350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381375" y="2124075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Paperless QA</a:t>
            </a: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179388" y="1341438"/>
            <a:ext cx="550227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GB" altLang="en-US" sz="1600" b="0"/>
          </a:p>
          <a:p>
            <a:pPr eaLnBrk="1" hangingPunct="1">
              <a:buFontTx/>
              <a:buNone/>
            </a:pPr>
            <a:endParaRPr lang="en-GB" altLang="en-US" sz="1600" b="0"/>
          </a:p>
          <a:p>
            <a:pPr eaLnBrk="1" hangingPunct="1"/>
            <a:endParaRPr lang="en-GB" altLang="en-US" sz="1600" b="0"/>
          </a:p>
          <a:p>
            <a:pPr eaLnBrk="1" hangingPunct="1"/>
            <a:endParaRPr lang="en-US" altLang="en-US" b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785225" cy="4525962"/>
          </a:xfrm>
        </p:spPr>
        <p:txBody>
          <a:bodyPr/>
          <a:lstStyle/>
          <a:p>
            <a:pPr eaLnBrk="1" hangingPunct="1"/>
            <a:r>
              <a:rPr lang="en-GB" altLang="en-US" sz="2000" b="1" smtClean="0"/>
              <a:t>Module Objectives</a:t>
            </a:r>
          </a:p>
          <a:p>
            <a:pPr eaLnBrk="1" hangingPunct="1"/>
            <a:endParaRPr lang="en-GB" altLang="en-US" b="1" smtClean="0"/>
          </a:p>
          <a:p>
            <a:pPr lvl="1" eaLnBrk="1" hangingPunct="1"/>
            <a:r>
              <a:rPr lang="en-GB" altLang="en-US" sz="1800" smtClean="0"/>
              <a:t>Define ambient conditions</a:t>
            </a:r>
          </a:p>
          <a:p>
            <a:pPr lvl="1" eaLnBrk="1" hangingPunct="1"/>
            <a:endParaRPr lang="en-GB" altLang="en-US" sz="1800" smtClean="0"/>
          </a:p>
          <a:p>
            <a:pPr lvl="1" eaLnBrk="1" hangingPunct="1"/>
            <a:r>
              <a:rPr lang="en-GB" altLang="en-US" sz="1800" smtClean="0"/>
              <a:t>Define the ambient condition coating requirements of related industry standards</a:t>
            </a:r>
          </a:p>
          <a:p>
            <a:pPr lvl="1" eaLnBrk="1" hangingPunct="1"/>
            <a:endParaRPr lang="en-GB" altLang="en-US" sz="1800" smtClean="0"/>
          </a:p>
          <a:p>
            <a:pPr lvl="1" eaLnBrk="1" hangingPunct="1"/>
            <a:r>
              <a:rPr lang="en-GB" altLang="en-US" sz="1800" smtClean="0"/>
              <a:t>Measure the ambient conditions using a digital dewpoint meter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785225" cy="4525962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>Ambient Conditions</a:t>
            </a:r>
          </a:p>
          <a:p>
            <a:pPr eaLnBrk="1" hangingPunct="1"/>
            <a:endParaRPr lang="en-GB" altLang="en-US" b="1" smtClean="0"/>
          </a:p>
          <a:p>
            <a:pPr lvl="1" eaLnBrk="1" hangingPunct="1"/>
            <a:r>
              <a:rPr lang="en-GB" altLang="en-US" sz="1800" smtClean="0"/>
              <a:t>The climatic conditions at a given place and time</a:t>
            </a:r>
          </a:p>
          <a:p>
            <a:pPr lvl="2" eaLnBrk="1" hangingPunct="1"/>
            <a:r>
              <a:rPr lang="en-GB" altLang="en-US" sz="1600" smtClean="0"/>
              <a:t>Air temperature</a:t>
            </a:r>
          </a:p>
          <a:p>
            <a:pPr lvl="2" eaLnBrk="1" hangingPunct="1"/>
            <a:r>
              <a:rPr lang="en-GB" altLang="en-US" sz="1600" smtClean="0"/>
              <a:t>Relative humidity</a:t>
            </a:r>
          </a:p>
          <a:p>
            <a:pPr lvl="2" eaLnBrk="1" hangingPunct="1"/>
            <a:r>
              <a:rPr lang="en-GB" altLang="en-US" sz="1600" smtClean="0"/>
              <a:t>Dew point temperature</a:t>
            </a:r>
          </a:p>
          <a:p>
            <a:pPr lvl="2" eaLnBrk="1" hangingPunct="1"/>
            <a:r>
              <a:rPr lang="en-GB" altLang="en-US" sz="1600" smtClean="0"/>
              <a:t>Wind velocity</a:t>
            </a:r>
          </a:p>
          <a:p>
            <a:pPr lvl="2" eaLnBrk="1" hangingPunct="1"/>
            <a:endParaRPr lang="en-GB" altLang="en-US" sz="1600" smtClean="0"/>
          </a:p>
          <a:p>
            <a:pPr lvl="1" eaLnBrk="1" hangingPunct="1"/>
            <a:r>
              <a:rPr lang="en-GB" altLang="en-US" sz="1800" smtClean="0"/>
              <a:t>Conditions must be monitored on the job site</a:t>
            </a:r>
          </a:p>
          <a:p>
            <a:pPr lvl="1" eaLnBrk="1" hangingPunct="1"/>
            <a:endParaRPr lang="en-GB" altLang="en-US" sz="180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431925"/>
            <a:ext cx="8785225" cy="46355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GB" altLang="en-US" sz="1800" smtClean="0"/>
          </a:p>
          <a:p>
            <a:pPr eaLnBrk="1" hangingPunct="1">
              <a:buFontTx/>
              <a:buNone/>
            </a:pPr>
            <a:endParaRPr lang="en-GB" altLang="en-US" sz="1800" smtClean="0"/>
          </a:p>
          <a:p>
            <a:pPr eaLnBrk="1" hangingPunct="1">
              <a:buFontTx/>
              <a:buNone/>
            </a:pPr>
            <a:endParaRPr lang="en-GB" altLang="en-US" sz="1800" smtClean="0"/>
          </a:p>
          <a:p>
            <a:pPr eaLnBrk="1" hangingPunct="1">
              <a:buFontTx/>
              <a:buNone/>
            </a:pPr>
            <a:endParaRPr lang="en-GB" altLang="en-US" sz="1800" smtClean="0"/>
          </a:p>
          <a:p>
            <a:pPr algn="ctr" eaLnBrk="1" hangingPunct="1">
              <a:buFontTx/>
              <a:buNone/>
            </a:pPr>
            <a:r>
              <a:rPr lang="en-GB" altLang="en-US" b="1" smtClean="0"/>
              <a:t>What effect do the climatic conditions have?</a:t>
            </a:r>
          </a:p>
        </p:txBody>
      </p:sp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</p:spTree>
  </p:cSld>
  <p:clrMapOvr>
    <a:masterClrMapping/>
  </p:clrMapOvr>
  <p:transition spd="med" advTm="1000"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268413"/>
            <a:ext cx="7772400" cy="4419600"/>
          </a:xfrm>
        </p:spPr>
        <p:txBody>
          <a:bodyPr/>
          <a:lstStyle/>
          <a:p>
            <a:pPr eaLnBrk="1" hangingPunct="1"/>
            <a:r>
              <a:rPr lang="en-US" altLang="en-US" sz="2000" b="1" smtClean="0"/>
              <a:t>Relative Humidity</a:t>
            </a:r>
          </a:p>
          <a:p>
            <a:pPr lvl="4" eaLnBrk="1" hangingPunct="1"/>
            <a:endParaRPr lang="en-US" altLang="en-US" sz="1400" smtClean="0"/>
          </a:p>
          <a:p>
            <a:pPr lvl="1" eaLnBrk="1" hangingPunct="1"/>
            <a:r>
              <a:rPr lang="en-US" altLang="en-US" sz="1800" smtClean="0"/>
              <a:t>A ratio of the amount of moisture in the air at a given temperature  to the maximum amount of water that the air at that temperature can hold expressed as a percentage</a:t>
            </a:r>
          </a:p>
          <a:p>
            <a:pPr lvl="1" eaLnBrk="1" hangingPunct="1"/>
            <a:endParaRPr lang="en-US" altLang="en-US" sz="1800" smtClean="0"/>
          </a:p>
          <a:p>
            <a:pPr lvl="1" eaLnBrk="1" hangingPunct="1"/>
            <a:r>
              <a:rPr lang="en-US" altLang="en-US" sz="1800" smtClean="0"/>
              <a:t>At 100% RH water cannot evaporate -  the air is full of water</a:t>
            </a:r>
          </a:p>
          <a:p>
            <a:pPr lvl="1" eaLnBrk="1" hangingPunct="1"/>
            <a:endParaRPr lang="en-US" altLang="en-US" sz="1800" smtClean="0"/>
          </a:p>
          <a:p>
            <a:pPr lvl="1" eaLnBrk="1" hangingPunct="1"/>
            <a:r>
              <a:rPr lang="en-US" altLang="en-US" sz="1800" smtClean="0"/>
              <a:t>Direct effects</a:t>
            </a:r>
          </a:p>
        </p:txBody>
      </p:sp>
      <p:sp>
        <p:nvSpPr>
          <p:cNvPr id="86019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508500"/>
            <a:ext cx="20066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508500"/>
            <a:ext cx="20066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xt Box 7"/>
          <p:cNvSpPr txBox="1">
            <a:spLocks noChangeArrowheads="1"/>
          </p:cNvSpPr>
          <p:nvPr/>
        </p:nvSpPr>
        <p:spPr bwMode="auto">
          <a:xfrm>
            <a:off x="1403350" y="5589588"/>
            <a:ext cx="11525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sz="1400" b="0"/>
              <a:t>RH too low</a:t>
            </a:r>
          </a:p>
        </p:txBody>
      </p:sp>
      <p:sp>
        <p:nvSpPr>
          <p:cNvPr id="86023" name="Text Box 8"/>
          <p:cNvSpPr txBox="1">
            <a:spLocks noChangeArrowheads="1"/>
          </p:cNvSpPr>
          <p:nvPr/>
        </p:nvSpPr>
        <p:spPr bwMode="auto">
          <a:xfrm>
            <a:off x="6588125" y="5589588"/>
            <a:ext cx="11525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sz="1400" b="0"/>
              <a:t>RH too high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00150"/>
            <a:ext cx="9144000" cy="4419600"/>
          </a:xfrm>
        </p:spPr>
        <p:txBody>
          <a:bodyPr/>
          <a:lstStyle/>
          <a:p>
            <a:pPr marL="361950" indent="-361950" eaLnBrk="1" hangingPunct="1">
              <a:buFontTx/>
              <a:buNone/>
            </a:pPr>
            <a:endParaRPr lang="en-GB" altLang="en-US" sz="2000" b="1" smtClean="0"/>
          </a:p>
          <a:p>
            <a:pPr marL="361950" indent="-361950" eaLnBrk="1" hangingPunct="1">
              <a:buFontTx/>
              <a:buNone/>
            </a:pPr>
            <a:endParaRPr lang="en-GB" altLang="en-US" sz="2000" b="1" smtClean="0"/>
          </a:p>
          <a:p>
            <a:pPr marL="361950" indent="-361950" eaLnBrk="1" hangingPunct="1">
              <a:buFontTx/>
              <a:buNone/>
            </a:pPr>
            <a:endParaRPr lang="en-GB" altLang="en-US" sz="2000" b="1" smtClean="0"/>
          </a:p>
          <a:p>
            <a:pPr marL="361950" indent="-361950" eaLnBrk="1" hangingPunct="1">
              <a:buFontTx/>
              <a:buNone/>
            </a:pPr>
            <a:endParaRPr lang="en-GB" altLang="en-US" sz="2000" b="1" smtClean="0"/>
          </a:p>
          <a:p>
            <a:pPr marL="361950" indent="-361950" algn="ctr" eaLnBrk="1" hangingPunct="1">
              <a:buFontTx/>
              <a:buNone/>
            </a:pPr>
            <a:r>
              <a:rPr lang="en-GB" altLang="en-US" sz="3200" b="1" smtClean="0">
                <a:latin typeface="Century Gothic" pitchFamily="34" charset="0"/>
              </a:rPr>
              <a:t>What is Paperless QA?</a:t>
            </a:r>
          </a:p>
          <a:p>
            <a:pPr marL="361950" indent="-361950" eaLnBrk="1" hangingPunct="1">
              <a:buFontTx/>
              <a:buNone/>
            </a:pPr>
            <a:endParaRPr lang="en-US" altLang="en-US" sz="2000" b="1" smtClean="0">
              <a:latin typeface="Century Gothic" pitchFamily="34" charset="0"/>
            </a:endParaRPr>
          </a:p>
          <a:p>
            <a:pPr marL="361950" indent="-361950" eaLnBrk="1" hangingPunct="1"/>
            <a:endParaRPr lang="en-GB" altLang="en-US" sz="20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912813" lvl="1" eaLnBrk="1" hangingPunct="1"/>
            <a:endParaRPr lang="en-GB" altLang="en-US" sz="1800" b="1" smtClean="0"/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381375" y="2419350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381375" y="2124075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Paperless QA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268413"/>
            <a:ext cx="7772400" cy="4419600"/>
          </a:xfrm>
        </p:spPr>
        <p:txBody>
          <a:bodyPr/>
          <a:lstStyle/>
          <a:p>
            <a:pPr eaLnBrk="1" hangingPunct="1"/>
            <a:r>
              <a:rPr lang="en-US" altLang="en-US" sz="2000" b="1" smtClean="0"/>
              <a:t>Temperature readings Ta and Ts</a:t>
            </a:r>
          </a:p>
          <a:p>
            <a:pPr lvl="1" eaLnBrk="1" hangingPunct="1"/>
            <a:endParaRPr lang="en-US" altLang="en-US" sz="1800" b="1" smtClean="0"/>
          </a:p>
          <a:p>
            <a:pPr lvl="1" eaLnBrk="1" hangingPunct="1"/>
            <a:r>
              <a:rPr lang="en-US" altLang="en-US" sz="1800" smtClean="0"/>
              <a:t>Ta – Air temperature</a:t>
            </a:r>
          </a:p>
          <a:p>
            <a:pPr lvl="1" eaLnBrk="1" hangingPunct="1"/>
            <a:endParaRPr lang="en-US" altLang="en-US" sz="1800" smtClean="0"/>
          </a:p>
          <a:p>
            <a:pPr lvl="1" eaLnBrk="1" hangingPunct="1"/>
            <a:r>
              <a:rPr lang="en-US" altLang="en-US" sz="1800" smtClean="0"/>
              <a:t>Ts – Surface temperature</a:t>
            </a:r>
          </a:p>
          <a:p>
            <a:pPr lvl="1" eaLnBrk="1" hangingPunct="1"/>
            <a:endParaRPr lang="en-US" altLang="en-US" sz="1800" smtClean="0"/>
          </a:p>
          <a:p>
            <a:pPr lvl="1" eaLnBrk="1" hangingPunct="1"/>
            <a:r>
              <a:rPr lang="en-US" altLang="en-US" sz="1800" smtClean="0"/>
              <a:t>Most coatings will have a range of temperatures over which they may be applied. Generally it must be at least 12</a:t>
            </a:r>
            <a:r>
              <a:rPr lang="en-US" altLang="en-US" sz="1800" smtClean="0">
                <a:cs typeface="Arial" charset="0"/>
              </a:rPr>
              <a:t>°C to paint</a:t>
            </a:r>
          </a:p>
          <a:p>
            <a:pPr lvl="1" eaLnBrk="1" hangingPunct="1"/>
            <a:endParaRPr lang="en-US" altLang="en-US" sz="1800" smtClean="0">
              <a:cs typeface="Arial" charset="0"/>
            </a:endParaRPr>
          </a:p>
          <a:p>
            <a:pPr lvl="1" eaLnBrk="1" hangingPunct="1"/>
            <a:r>
              <a:rPr lang="en-US" altLang="en-US" sz="1800" smtClean="0">
                <a:cs typeface="Arial" charset="0"/>
              </a:rPr>
              <a:t>Direct effects</a:t>
            </a:r>
          </a:p>
          <a:p>
            <a:pPr lvl="1" eaLnBrk="1" hangingPunct="1"/>
            <a:endParaRPr lang="en-US" altLang="en-US" sz="1800" smtClean="0"/>
          </a:p>
          <a:p>
            <a:pPr lvl="1" eaLnBrk="1" hangingPunct="1"/>
            <a:endParaRPr lang="en-US" altLang="en-US" sz="1800" smtClean="0"/>
          </a:p>
          <a:p>
            <a:pPr lvl="4" eaLnBrk="1" hangingPunct="1"/>
            <a:endParaRPr lang="en-US" altLang="en-US" sz="1400" smtClean="0"/>
          </a:p>
          <a:p>
            <a:pPr lvl="4" eaLnBrk="1" hangingPunct="1"/>
            <a:endParaRPr lang="en-US" altLang="en-US" sz="1400" smtClean="0"/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510088"/>
            <a:ext cx="20066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508500"/>
            <a:ext cx="20066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1403350" y="5589588"/>
            <a:ext cx="11525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sz="1400" b="0"/>
              <a:t>Ts or Ta too high</a:t>
            </a: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6659563" y="5516563"/>
            <a:ext cx="11525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en-US" sz="1400" b="0"/>
              <a:t>Ts or Ta too low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268413"/>
            <a:ext cx="4506913" cy="4419600"/>
          </a:xfrm>
        </p:spPr>
        <p:txBody>
          <a:bodyPr/>
          <a:lstStyle/>
          <a:p>
            <a:pPr eaLnBrk="1" hangingPunct="1"/>
            <a:r>
              <a:rPr lang="en-US" altLang="en-US" sz="2000" b="1" smtClean="0"/>
              <a:t>Dew Point Temperature</a:t>
            </a:r>
          </a:p>
          <a:p>
            <a:pPr eaLnBrk="1" hangingPunct="1"/>
            <a:endParaRPr lang="en-US" altLang="en-US" sz="2000" b="1" smtClean="0"/>
          </a:p>
          <a:p>
            <a:pPr lvl="1" eaLnBrk="1" hangingPunct="1"/>
            <a:r>
              <a:rPr lang="en-US" altLang="en-US" sz="1800" smtClean="0"/>
              <a:t>Indirect effect on coating performance</a:t>
            </a:r>
          </a:p>
          <a:p>
            <a:pPr lvl="4" eaLnBrk="1" hangingPunct="1"/>
            <a:endParaRPr lang="en-US" altLang="en-US" sz="1600" smtClean="0"/>
          </a:p>
          <a:p>
            <a:pPr lvl="1" eaLnBrk="1" hangingPunct="1"/>
            <a:r>
              <a:rPr lang="en-US" altLang="en-US" sz="1800" smtClean="0"/>
              <a:t>The temperature at which the moisture in the air condenses as water</a:t>
            </a:r>
          </a:p>
          <a:p>
            <a:pPr lvl="4" eaLnBrk="1" hangingPunct="1"/>
            <a:endParaRPr lang="en-US" altLang="en-US" smtClean="0"/>
          </a:p>
          <a:p>
            <a:pPr lvl="2" eaLnBrk="1" hangingPunct="1"/>
            <a:r>
              <a:rPr lang="en-US" altLang="en-US" sz="1600" smtClean="0"/>
              <a:t>Steam on a cold glass window</a:t>
            </a:r>
          </a:p>
          <a:p>
            <a:pPr lvl="2" eaLnBrk="1" hangingPunct="1"/>
            <a:r>
              <a:rPr lang="en-US" altLang="en-US" sz="1600" smtClean="0"/>
              <a:t>or moisture on the outside of a cold drink</a:t>
            </a:r>
          </a:p>
          <a:p>
            <a:pPr lvl="2" eaLnBrk="1" hangingPunct="1"/>
            <a:endParaRPr lang="en-US" altLang="en-US" sz="1600" smtClean="0"/>
          </a:p>
          <a:p>
            <a:pPr lvl="1" eaLnBrk="1" hangingPunct="1"/>
            <a:r>
              <a:rPr lang="en-US" altLang="en-US" sz="1800" smtClean="0"/>
              <a:t>When air is cooled, the amount of water it can hold decreases</a:t>
            </a:r>
          </a:p>
          <a:p>
            <a:pPr lvl="1" eaLnBrk="1" hangingPunct="1"/>
            <a:endParaRPr lang="en-US" altLang="en-US" sz="1800" smtClean="0"/>
          </a:p>
          <a:p>
            <a:pPr eaLnBrk="1" hangingPunct="1"/>
            <a:endParaRPr lang="en-US" altLang="en-US" smtClean="0"/>
          </a:p>
        </p:txBody>
      </p:sp>
      <p:sp>
        <p:nvSpPr>
          <p:cNvPr id="88067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pic>
        <p:nvPicPr>
          <p:cNvPr id="8806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866900"/>
            <a:ext cx="4351337" cy="3262313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69" name="TextBox 1"/>
          <p:cNvSpPr txBox="1">
            <a:spLocks noChangeArrowheads="1"/>
          </p:cNvSpPr>
          <p:nvPr/>
        </p:nvSpPr>
        <p:spPr bwMode="auto">
          <a:xfrm>
            <a:off x="5076825" y="5129213"/>
            <a:ext cx="359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 b="0"/>
              <a:t>Dew on a cold bottle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268413"/>
            <a:ext cx="6192838" cy="4419600"/>
          </a:xfrm>
        </p:spPr>
        <p:txBody>
          <a:bodyPr/>
          <a:lstStyle/>
          <a:p>
            <a:pPr eaLnBrk="1" hangingPunct="1"/>
            <a:r>
              <a:rPr lang="en-US" altLang="en-US" sz="2000" b="1" smtClean="0"/>
              <a:t>Dew Point Temperature</a:t>
            </a:r>
          </a:p>
          <a:p>
            <a:pPr eaLnBrk="1" hangingPunct="1"/>
            <a:endParaRPr lang="en-US" altLang="en-US" sz="2000" b="1" smtClean="0"/>
          </a:p>
          <a:p>
            <a:pPr lvl="1" eaLnBrk="1" hangingPunct="1"/>
            <a:r>
              <a:rPr lang="en-US" altLang="en-US" sz="1800" smtClean="0"/>
              <a:t>Dew is of concern to coating contractors and paint inspectors</a:t>
            </a:r>
          </a:p>
          <a:p>
            <a:pPr lvl="1" eaLnBrk="1" hangingPunct="1"/>
            <a:endParaRPr lang="en-US" altLang="en-US" sz="1800" smtClean="0"/>
          </a:p>
          <a:p>
            <a:pPr lvl="1" eaLnBrk="1" hangingPunct="1"/>
            <a:r>
              <a:rPr lang="en-US" altLang="en-US" sz="1800" smtClean="0"/>
              <a:t>Presence of water on a surface detrimental effect on coating performance</a:t>
            </a:r>
          </a:p>
          <a:p>
            <a:pPr lvl="2" eaLnBrk="1" hangingPunct="1"/>
            <a:r>
              <a:rPr lang="en-US" altLang="en-US" sz="1600" smtClean="0"/>
              <a:t>Prevents good adhesion</a:t>
            </a:r>
          </a:p>
          <a:p>
            <a:pPr lvl="2" eaLnBrk="1" hangingPunct="1"/>
            <a:r>
              <a:rPr lang="en-US" altLang="en-US" sz="1600" smtClean="0"/>
              <a:t>Poor surface finish (blistering etc)</a:t>
            </a:r>
          </a:p>
          <a:p>
            <a:pPr lvl="2" eaLnBrk="1" hangingPunct="1"/>
            <a:r>
              <a:rPr lang="en-US" altLang="en-US" sz="1600" smtClean="0"/>
              <a:t>Premature substrate corrosion</a:t>
            </a:r>
          </a:p>
          <a:p>
            <a:pPr lvl="2" eaLnBrk="1" hangingPunct="1"/>
            <a:endParaRPr lang="en-US" altLang="en-US" sz="1600" smtClean="0"/>
          </a:p>
          <a:p>
            <a:pPr lvl="1" eaLnBrk="1" hangingPunct="1"/>
            <a:r>
              <a:rPr lang="en-US" altLang="en-US" sz="1800" smtClean="0"/>
              <a:t>Invisible “micro beads” of dew may be there if steel surface close to dewpoint</a:t>
            </a:r>
          </a:p>
          <a:p>
            <a:pPr lvl="2" eaLnBrk="1" hangingPunct="1"/>
            <a:endParaRPr lang="en-US" altLang="en-US" sz="1600" smtClean="0"/>
          </a:p>
        </p:txBody>
      </p:sp>
      <p:sp>
        <p:nvSpPr>
          <p:cNvPr id="89091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pic>
        <p:nvPicPr>
          <p:cNvPr id="890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4005263"/>
            <a:ext cx="2552700" cy="170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268413"/>
            <a:ext cx="6192838" cy="4419600"/>
          </a:xfrm>
        </p:spPr>
        <p:txBody>
          <a:bodyPr/>
          <a:lstStyle/>
          <a:p>
            <a:pPr eaLnBrk="1" hangingPunct="1"/>
            <a:r>
              <a:rPr lang="en-GB" altLang="en-US" sz="2000" b="1" smtClean="0"/>
              <a:t>Dew Point Temperature</a:t>
            </a:r>
          </a:p>
          <a:p>
            <a:pPr eaLnBrk="1" hangingPunct="1"/>
            <a:endParaRPr lang="en-GB" altLang="en-US" sz="2000" b="1" smtClean="0"/>
          </a:p>
          <a:p>
            <a:pPr lvl="1" eaLnBrk="1" hangingPunct="1"/>
            <a:r>
              <a:rPr lang="en-GB" altLang="en-US" sz="1800" smtClean="0"/>
              <a:t>There may be localised dew formation</a:t>
            </a:r>
          </a:p>
          <a:p>
            <a:pPr lvl="1" eaLnBrk="1" hangingPunct="1"/>
            <a:endParaRPr lang="en-GB" altLang="en-US" sz="1800" smtClean="0"/>
          </a:p>
          <a:p>
            <a:pPr lvl="1" eaLnBrk="1" hangingPunct="1"/>
            <a:r>
              <a:rPr lang="en-GB" altLang="en-US" sz="1800" smtClean="0"/>
              <a:t>Dew may be formed in shaded areas as they are cooler</a:t>
            </a:r>
          </a:p>
          <a:p>
            <a:pPr lvl="1" eaLnBrk="1" hangingPunct="1"/>
            <a:endParaRPr lang="en-GB" altLang="en-US" sz="1800" smtClean="0"/>
          </a:p>
          <a:p>
            <a:pPr lvl="1" eaLnBrk="1" hangingPunct="1"/>
            <a:r>
              <a:rPr lang="en-GB" altLang="en-US" sz="1800" smtClean="0"/>
              <a:t>Measurements should be taken in several locations to ensure surface is clear of micro beads prior to coating</a:t>
            </a:r>
          </a:p>
          <a:p>
            <a:pPr lvl="2" eaLnBrk="1" hangingPunct="1"/>
            <a:endParaRPr lang="en-GB" altLang="en-US" sz="1600" smtClean="0"/>
          </a:p>
        </p:txBody>
      </p:sp>
      <p:sp>
        <p:nvSpPr>
          <p:cNvPr id="90115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pic>
        <p:nvPicPr>
          <p:cNvPr id="901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4005263"/>
            <a:ext cx="2552700" cy="170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91139" name="Rectangle 1027"/>
          <p:cNvSpPr>
            <a:spLocks noChangeArrowheads="1"/>
          </p:cNvSpPr>
          <p:nvPr/>
        </p:nvSpPr>
        <p:spPr bwMode="auto">
          <a:xfrm>
            <a:off x="250825" y="1268413"/>
            <a:ext cx="842486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2000">
                <a:cs typeface="Arial" charset="0"/>
              </a:rPr>
              <a:t>Delta T (</a:t>
            </a:r>
            <a:r>
              <a:rPr lang="el-GR" altLang="en-US" sz="2000">
                <a:cs typeface="Arial" charset="0"/>
              </a:rPr>
              <a:t>Δ</a:t>
            </a:r>
            <a:r>
              <a:rPr lang="en-GB" altLang="en-US" sz="2000">
                <a:cs typeface="Arial" charset="0"/>
              </a:rPr>
              <a:t>T)</a:t>
            </a:r>
            <a:endParaRPr lang="el-GR" altLang="en-US" sz="2000">
              <a:cs typeface="Arial" charset="0"/>
            </a:endParaRPr>
          </a:p>
          <a:p>
            <a:pPr lvl="4" eaLnBrk="1" hangingPunct="1"/>
            <a:endParaRPr lang="en-US" altLang="en-US" sz="1400" b="0"/>
          </a:p>
          <a:p>
            <a:pPr lvl="1" eaLnBrk="1" hangingPunct="1"/>
            <a:r>
              <a:rPr lang="en-US" altLang="en-US" sz="1800" b="0"/>
              <a:t>Difference between surface and dewpoint temperature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Must be greater than 3</a:t>
            </a:r>
            <a:r>
              <a:rPr lang="en-US" altLang="en-US" sz="1800" b="0">
                <a:cs typeface="Arial" charset="0"/>
              </a:rPr>
              <a:t>°</a:t>
            </a:r>
            <a:r>
              <a:rPr lang="en-US" altLang="en-US" sz="1800" b="0"/>
              <a:t>C to paint</a:t>
            </a:r>
          </a:p>
          <a:p>
            <a:pPr lvl="1" eaLnBrk="1" hangingPunct="1"/>
            <a:endParaRPr lang="en-US" altLang="en-US" sz="1600" b="0"/>
          </a:p>
          <a:p>
            <a:pPr eaLnBrk="1" hangingPunct="1"/>
            <a:r>
              <a:rPr lang="en-US" altLang="en-US" sz="2000"/>
              <a:t>Other measurements</a:t>
            </a:r>
          </a:p>
          <a:p>
            <a:pPr lvl="1" eaLnBrk="1" hangingPunct="1"/>
            <a:endParaRPr lang="en-US" altLang="en-US" sz="1400"/>
          </a:p>
          <a:p>
            <a:pPr lvl="1" eaLnBrk="1" hangingPunct="1"/>
            <a:r>
              <a:rPr lang="en-US" altLang="en-US" sz="1800" b="0"/>
              <a:t>Dry bulb temperature and wet bulb </a:t>
            </a:r>
            <a:br>
              <a:rPr lang="en-US" altLang="en-US" sz="1800" b="0"/>
            </a:br>
            <a:r>
              <a:rPr lang="en-US" altLang="en-US" sz="1800" b="0"/>
              <a:t>temperature</a:t>
            </a:r>
            <a:br>
              <a:rPr lang="en-US" altLang="en-US" sz="1800" b="0"/>
            </a:br>
            <a:endParaRPr lang="en-US" altLang="en-US" sz="1800" b="0"/>
          </a:p>
          <a:p>
            <a:pPr lvl="1" eaLnBrk="1" hangingPunct="1"/>
            <a:r>
              <a:rPr lang="en-US" altLang="en-US" sz="1800" b="0"/>
              <a:t>Measurements taken by the whirling </a:t>
            </a:r>
            <a:br>
              <a:rPr lang="en-US" altLang="en-US" sz="1800" b="0"/>
            </a:br>
            <a:r>
              <a:rPr lang="en-US" altLang="en-US" sz="1800" b="0"/>
              <a:t>hygrometer; used to calculate humidity and </a:t>
            </a:r>
            <a:br>
              <a:rPr lang="en-US" altLang="en-US" sz="1800" b="0"/>
            </a:br>
            <a:r>
              <a:rPr lang="en-US" altLang="en-US" sz="1800" b="0"/>
              <a:t>dewpoint</a:t>
            </a: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565400"/>
            <a:ext cx="3398838" cy="246697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16113"/>
            <a:ext cx="8102600" cy="4090987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endParaRPr lang="en-GB" altLang="en-US" sz="1200" smtClean="0"/>
          </a:p>
          <a:p>
            <a:pPr lvl="1" eaLnBrk="1" hangingPunct="1"/>
            <a:r>
              <a:rPr lang="en-GB" altLang="en-US" sz="1800" smtClean="0"/>
              <a:t>Measures</a:t>
            </a:r>
          </a:p>
          <a:p>
            <a:pPr lvl="2" eaLnBrk="1" hangingPunct="1"/>
            <a:r>
              <a:rPr lang="en-GB" altLang="en-US" sz="1600" smtClean="0"/>
              <a:t>Surface temperature</a:t>
            </a:r>
          </a:p>
          <a:p>
            <a:pPr lvl="2" eaLnBrk="1" hangingPunct="1"/>
            <a:r>
              <a:rPr lang="en-GB" altLang="en-US" sz="1600" smtClean="0"/>
              <a:t>Relative humidity</a:t>
            </a:r>
          </a:p>
          <a:p>
            <a:pPr lvl="2" eaLnBrk="1" hangingPunct="1"/>
            <a:r>
              <a:rPr lang="en-GB" altLang="en-US" sz="1600" smtClean="0"/>
              <a:t>Air temperature</a:t>
            </a:r>
          </a:p>
          <a:p>
            <a:pPr lvl="2" eaLnBrk="1" hangingPunct="1"/>
            <a:endParaRPr lang="en-GB" altLang="en-US" sz="1600" smtClean="0"/>
          </a:p>
          <a:p>
            <a:pPr lvl="1" eaLnBrk="1" hangingPunct="1"/>
            <a:r>
              <a:rPr lang="en-GB" altLang="en-US" sz="1800" smtClean="0"/>
              <a:t>Calculates</a:t>
            </a:r>
          </a:p>
          <a:p>
            <a:pPr lvl="2" eaLnBrk="1" hangingPunct="1"/>
            <a:r>
              <a:rPr lang="en-GB" altLang="en-US" sz="1600" smtClean="0"/>
              <a:t>Dew point temperature</a:t>
            </a:r>
          </a:p>
          <a:p>
            <a:pPr lvl="2" eaLnBrk="1" hangingPunct="1"/>
            <a:r>
              <a:rPr lang="en-GB" altLang="en-US" sz="1600" smtClean="0"/>
              <a:t>Delta T</a:t>
            </a:r>
          </a:p>
          <a:p>
            <a:pPr lvl="2" eaLnBrk="1" hangingPunct="1"/>
            <a:r>
              <a:rPr lang="en-GB" altLang="en-US" sz="1600" smtClean="0"/>
              <a:t>Wet Bulb Temperature</a:t>
            </a:r>
          </a:p>
        </p:txBody>
      </p:sp>
      <p:pic>
        <p:nvPicPr>
          <p:cNvPr id="92163" name="Picture 5" descr="319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1844675"/>
            <a:ext cx="2355850" cy="3644900"/>
          </a:xfrm>
          <a:prstGeom prst="rect">
            <a:avLst/>
          </a:prstGeom>
          <a:noFill/>
          <a:ln w="63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4" name="Rectangle 7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92165" name="Rectangle 1027"/>
          <p:cNvSpPr>
            <a:spLocks noChangeArrowheads="1"/>
          </p:cNvSpPr>
          <p:nvPr/>
        </p:nvSpPr>
        <p:spPr bwMode="auto">
          <a:xfrm>
            <a:off x="250825" y="1268413"/>
            <a:ext cx="842486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>
                <a:cs typeface="Arial" charset="0"/>
              </a:rPr>
              <a:t>Elcometer 319 Dewmeter</a:t>
            </a:r>
            <a:endParaRPr lang="en-US" altLang="en-US" sz="1600" b="0">
              <a:solidFill>
                <a:srgbClr val="4D4D4D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93187" name="Rectangle 4"/>
          <p:cNvSpPr txBox="1">
            <a:spLocks noChangeArrowheads="1"/>
          </p:cNvSpPr>
          <p:nvPr/>
        </p:nvSpPr>
        <p:spPr bwMode="auto">
          <a:xfrm>
            <a:off x="0" y="1916113"/>
            <a:ext cx="5946775" cy="4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GB" altLang="en-US" sz="1200"/>
          </a:p>
          <a:p>
            <a:pPr lvl="1" eaLnBrk="1" hangingPunct="1"/>
            <a:r>
              <a:rPr lang="en-GB" altLang="en-US" sz="1800" b="0"/>
              <a:t>Displays 5 different parameters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r>
              <a:rPr lang="en-GB" altLang="en-US" sz="1800" b="0"/>
              <a:t>Sensors integrated into a tough drop and water resistant enclosure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r>
              <a:rPr lang="en-GB" altLang="en-US" sz="1800" b="0"/>
              <a:t>Special components allow functionality up to 80C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r>
              <a:rPr lang="en-GB" altLang="en-US" sz="1800" b="0"/>
              <a:t>Top gauge features large memory for paperless QA inspections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</p:txBody>
      </p:sp>
      <p:sp>
        <p:nvSpPr>
          <p:cNvPr id="93188" name="Rectangle 1027"/>
          <p:cNvSpPr>
            <a:spLocks noChangeArrowheads="1"/>
          </p:cNvSpPr>
          <p:nvPr/>
        </p:nvSpPr>
        <p:spPr bwMode="auto">
          <a:xfrm>
            <a:off x="250825" y="1268413"/>
            <a:ext cx="842486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>
                <a:cs typeface="Arial" charset="0"/>
              </a:rPr>
              <a:t>Elcometer 319 Dewmeter</a:t>
            </a:r>
            <a:endParaRPr lang="en-US" altLang="en-US" sz="1600" b="0">
              <a:solidFill>
                <a:srgbClr val="4D4D4D"/>
              </a:solidFill>
            </a:endParaRPr>
          </a:p>
        </p:txBody>
      </p:sp>
      <p:pic>
        <p:nvPicPr>
          <p:cNvPr id="93189" name="Picture 6" descr="319 displ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2005013"/>
            <a:ext cx="2989263" cy="3124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0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94211" name="Rectangle 4"/>
          <p:cNvSpPr txBox="1">
            <a:spLocks noChangeArrowheads="1"/>
          </p:cNvSpPr>
          <p:nvPr/>
        </p:nvSpPr>
        <p:spPr bwMode="auto">
          <a:xfrm>
            <a:off x="0" y="1916113"/>
            <a:ext cx="5946775" cy="4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GB" altLang="en-US" sz="1200"/>
          </a:p>
          <a:p>
            <a:pPr lvl="1" eaLnBrk="1" hangingPunct="1"/>
            <a:r>
              <a:rPr lang="en-GB" altLang="en-US" sz="1800" b="0"/>
              <a:t>Controlled using 4 “softkeys”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r>
              <a:rPr lang="en-GB" altLang="en-US" sz="1800" b="0"/>
              <a:t>Function changes depending on gauge screen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r>
              <a:rPr lang="en-GB" altLang="en-US" sz="1800" b="0"/>
              <a:t>Word or symbol above each key indicates function at that time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</p:txBody>
      </p:sp>
      <p:sp>
        <p:nvSpPr>
          <p:cNvPr id="94212" name="Rectangle 1027"/>
          <p:cNvSpPr>
            <a:spLocks noChangeArrowheads="1"/>
          </p:cNvSpPr>
          <p:nvPr/>
        </p:nvSpPr>
        <p:spPr bwMode="auto">
          <a:xfrm>
            <a:off x="250825" y="1268413"/>
            <a:ext cx="842486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>
                <a:cs typeface="Arial" charset="0"/>
              </a:rPr>
              <a:t>Operating the gauge</a:t>
            </a:r>
            <a:endParaRPr lang="en-US" altLang="en-US" sz="1600" b="0">
              <a:solidFill>
                <a:srgbClr val="4D4D4D"/>
              </a:solidFill>
            </a:endParaRPr>
          </a:p>
        </p:txBody>
      </p:sp>
      <p:pic>
        <p:nvPicPr>
          <p:cNvPr id="94213" name="Picture 6" descr="319 displ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2005013"/>
            <a:ext cx="2989263" cy="3124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95235" name="Rectangle 4"/>
          <p:cNvSpPr txBox="1">
            <a:spLocks noChangeArrowheads="1"/>
          </p:cNvSpPr>
          <p:nvPr/>
        </p:nvSpPr>
        <p:spPr bwMode="auto">
          <a:xfrm>
            <a:off x="0" y="1916113"/>
            <a:ext cx="5946775" cy="4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GB" altLang="en-US" sz="1200"/>
          </a:p>
          <a:p>
            <a:pPr lvl="1" eaLnBrk="1" hangingPunct="1"/>
            <a:r>
              <a:rPr lang="en-GB" altLang="en-US" sz="1800" b="0"/>
              <a:t>The hold key freezes whatever is on the display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r>
              <a:rPr lang="en-GB" altLang="en-US" sz="1800" b="0"/>
              <a:t>In batch mode, a save option is also provided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</p:txBody>
      </p:sp>
      <p:sp>
        <p:nvSpPr>
          <p:cNvPr id="95236" name="Rectangle 1027"/>
          <p:cNvSpPr>
            <a:spLocks noChangeArrowheads="1"/>
          </p:cNvSpPr>
          <p:nvPr/>
        </p:nvSpPr>
        <p:spPr bwMode="auto">
          <a:xfrm>
            <a:off x="250825" y="1268413"/>
            <a:ext cx="842486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>
                <a:cs typeface="Arial" charset="0"/>
              </a:rPr>
              <a:t>Operating the gauge</a:t>
            </a:r>
            <a:endParaRPr lang="en-US" altLang="en-US" sz="1600" b="0">
              <a:solidFill>
                <a:srgbClr val="4D4D4D"/>
              </a:solidFill>
            </a:endParaRPr>
          </a:p>
        </p:txBody>
      </p:sp>
      <p:pic>
        <p:nvPicPr>
          <p:cNvPr id="95237" name="Picture 6" descr="319 displ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2005013"/>
            <a:ext cx="2989263" cy="3124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0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96259" name="Rectangle 4"/>
          <p:cNvSpPr txBox="1">
            <a:spLocks noChangeArrowheads="1"/>
          </p:cNvSpPr>
          <p:nvPr/>
        </p:nvSpPr>
        <p:spPr bwMode="auto">
          <a:xfrm>
            <a:off x="0" y="1916113"/>
            <a:ext cx="5946775" cy="4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GB" altLang="en-US" sz="1200"/>
          </a:p>
          <a:p>
            <a:pPr lvl="1" eaLnBrk="1" hangingPunct="1"/>
            <a:r>
              <a:rPr lang="en-GB" altLang="en-US" sz="1800" b="0"/>
              <a:t>Two types of data logging</a:t>
            </a:r>
          </a:p>
          <a:p>
            <a:pPr lvl="1" eaLnBrk="1" hangingPunct="1"/>
            <a:endParaRPr lang="en-GB" altLang="en-US" sz="1800" b="0"/>
          </a:p>
          <a:p>
            <a:pPr lvl="2" eaLnBrk="1" hangingPunct="1"/>
            <a:r>
              <a:rPr lang="en-GB" altLang="en-US" b="0">
                <a:solidFill>
                  <a:srgbClr val="4D4D4D"/>
                </a:solidFill>
              </a:rPr>
              <a:t>Manual logging batch: The gauge will save a reading when the hold and save function is used. A batch must be open for the data to be saved</a:t>
            </a:r>
          </a:p>
          <a:p>
            <a:pPr lvl="1" eaLnBrk="1" hangingPunct="1"/>
            <a:endParaRPr lang="en-GB" altLang="en-US" sz="1800" b="0"/>
          </a:p>
          <a:p>
            <a:pPr lvl="2" eaLnBrk="1" hangingPunct="1"/>
            <a:r>
              <a:rPr lang="en-GB" altLang="en-US" b="0">
                <a:solidFill>
                  <a:srgbClr val="4D4D4D"/>
                </a:solidFill>
              </a:rPr>
              <a:t>Interval logging batch: The gauge saves readings at programmed time intervals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  <a:p>
            <a:pPr lvl="1" eaLnBrk="1" hangingPunct="1"/>
            <a:endParaRPr lang="en-GB" altLang="en-US" sz="1800" b="0"/>
          </a:p>
        </p:txBody>
      </p:sp>
      <p:sp>
        <p:nvSpPr>
          <p:cNvPr id="96260" name="Rectangle 1027"/>
          <p:cNvSpPr>
            <a:spLocks noChangeArrowheads="1"/>
          </p:cNvSpPr>
          <p:nvPr/>
        </p:nvSpPr>
        <p:spPr bwMode="auto">
          <a:xfrm>
            <a:off x="250825" y="1268413"/>
            <a:ext cx="842486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>
                <a:cs typeface="Arial" charset="0"/>
              </a:rPr>
              <a:t>Batching</a:t>
            </a:r>
            <a:endParaRPr lang="en-US" altLang="en-US" sz="1600" b="0">
              <a:solidFill>
                <a:srgbClr val="4D4D4D"/>
              </a:solidFill>
            </a:endParaRPr>
          </a:p>
        </p:txBody>
      </p:sp>
      <p:pic>
        <p:nvPicPr>
          <p:cNvPr id="96261" name="Picture 6" descr="319 displ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2005013"/>
            <a:ext cx="2989263" cy="3124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3381375" y="2124075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sp>
        <p:nvSpPr>
          <p:cNvPr id="3277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Paperless QA</a:t>
            </a:r>
          </a:p>
        </p:txBody>
      </p:sp>
      <p:grpSp>
        <p:nvGrpSpPr>
          <p:cNvPr id="32772" name="Group 15"/>
          <p:cNvGrpSpPr>
            <a:grpSpLocks/>
          </p:cNvGrpSpPr>
          <p:nvPr/>
        </p:nvGrpSpPr>
        <p:grpSpPr bwMode="auto">
          <a:xfrm>
            <a:off x="617538" y="1887538"/>
            <a:ext cx="8154987" cy="4340225"/>
            <a:chOff x="496" y="1238"/>
            <a:chExt cx="5137" cy="2734"/>
          </a:xfrm>
        </p:grpSpPr>
        <p:sp>
          <p:nvSpPr>
            <p:cNvPr id="32773" name="Oval 10"/>
            <p:cNvSpPr>
              <a:spLocks noChangeArrowheads="1"/>
            </p:cNvSpPr>
            <p:nvPr/>
          </p:nvSpPr>
          <p:spPr bwMode="auto">
            <a:xfrm>
              <a:off x="1004" y="1238"/>
              <a:ext cx="1306" cy="70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2800"/>
                <a:t>Paperless</a:t>
              </a:r>
              <a:endParaRPr lang="en-US" altLang="en-US" sz="2800"/>
            </a:p>
          </p:txBody>
        </p:sp>
        <p:sp>
          <p:nvSpPr>
            <p:cNvPr id="32774" name="Oval 8"/>
            <p:cNvSpPr>
              <a:spLocks noChangeArrowheads="1"/>
            </p:cNvSpPr>
            <p:nvPr/>
          </p:nvSpPr>
          <p:spPr bwMode="auto">
            <a:xfrm>
              <a:off x="3791" y="1238"/>
              <a:ext cx="1306" cy="71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2800"/>
                <a:t>QA</a:t>
              </a:r>
              <a:endParaRPr lang="en-US" altLang="en-US" sz="2800"/>
            </a:p>
          </p:txBody>
        </p:sp>
        <p:sp>
          <p:nvSpPr>
            <p:cNvPr id="32775" name="Text Box 6"/>
            <p:cNvSpPr txBox="1">
              <a:spLocks noChangeArrowheads="1"/>
            </p:cNvSpPr>
            <p:nvPr/>
          </p:nvSpPr>
          <p:spPr bwMode="auto">
            <a:xfrm>
              <a:off x="3256" y="2285"/>
              <a:ext cx="2377" cy="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SzTx/>
                <a:buFontTx/>
                <a:buNone/>
              </a:pPr>
              <a:r>
                <a:rPr lang="en-GB" altLang="en-US" sz="1800" b="0"/>
                <a:t>Quality Assurance: </a:t>
              </a:r>
              <a:r>
                <a:rPr lang="en-US" altLang="en-US" sz="1800" b="0"/>
                <a:t>The maintenance of a desired level of quality in a service or product. </a:t>
              </a:r>
            </a:p>
            <a:p>
              <a:pPr eaLnBrk="1" hangingPunct="1">
                <a:spcBef>
                  <a:spcPct val="50000"/>
                </a:spcBef>
                <a:buSzTx/>
                <a:buFontTx/>
                <a:buNone/>
              </a:pPr>
              <a:endParaRPr lang="en-GB" altLang="en-US" sz="1800" b="0"/>
            </a:p>
            <a:p>
              <a:pPr algn="ctr" eaLnBrk="1" hangingPunct="1">
                <a:spcBef>
                  <a:spcPct val="50000"/>
                </a:spcBef>
                <a:buSzTx/>
                <a:buFontTx/>
                <a:buNone/>
              </a:pPr>
              <a:r>
                <a:rPr lang="en-GB" altLang="en-US" sz="1800" b="0"/>
                <a:t>Quality is assessed and maintained through checks and inspections</a:t>
              </a:r>
            </a:p>
            <a:p>
              <a:pPr eaLnBrk="1" hangingPunct="1">
                <a:spcBef>
                  <a:spcPct val="50000"/>
                </a:spcBef>
                <a:buSzTx/>
                <a:buFontTx/>
                <a:buNone/>
              </a:pPr>
              <a:endParaRPr lang="en-US" altLang="en-US" sz="1600"/>
            </a:p>
          </p:txBody>
        </p:sp>
        <p:sp>
          <p:nvSpPr>
            <p:cNvPr id="32776" name="Text Box 13"/>
            <p:cNvSpPr txBox="1">
              <a:spLocks noChangeArrowheads="1"/>
            </p:cNvSpPr>
            <p:nvPr/>
          </p:nvSpPr>
          <p:spPr bwMode="auto">
            <a:xfrm>
              <a:off x="496" y="2286"/>
              <a:ext cx="2323" cy="1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rgbClr val="4D4D4D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3"/>
                </a:buBlip>
                <a:defRPr>
                  <a:solidFill>
                    <a:srgbClr val="808080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SzTx/>
                <a:buFontTx/>
                <a:buNone/>
              </a:pPr>
              <a:r>
                <a:rPr lang="en-GB" altLang="en-US" sz="1800" b="0"/>
                <a:t>Paper free. Carry out the procedure generating as few pieces of paper as possible.</a:t>
              </a:r>
            </a:p>
            <a:p>
              <a:pPr algn="ctr" eaLnBrk="1" hangingPunct="1">
                <a:spcBef>
                  <a:spcPct val="50000"/>
                </a:spcBef>
                <a:buSzTx/>
                <a:buFontTx/>
                <a:buNone/>
              </a:pPr>
              <a:endParaRPr lang="en-GB" altLang="en-US" sz="1800" b="0"/>
            </a:p>
            <a:p>
              <a:pPr algn="ctr" eaLnBrk="1" hangingPunct="1">
                <a:spcBef>
                  <a:spcPct val="50000"/>
                </a:spcBef>
                <a:buSzTx/>
                <a:buFontTx/>
                <a:buNone/>
              </a:pPr>
              <a:r>
                <a:rPr lang="en-GB" altLang="en-US" sz="1800" b="0"/>
                <a:t>Paper is easily lost and presents storage challenges</a:t>
              </a:r>
              <a:endParaRPr lang="en-US" altLang="en-US" sz="1800" b="0"/>
            </a:p>
          </p:txBody>
        </p:sp>
      </p:grp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 smtClean="0"/>
              <a:t>Walkthrough:</a:t>
            </a:r>
          </a:p>
          <a:p>
            <a:pPr algn="ctr" eaLnBrk="1" hangingPunct="1">
              <a:buFontTx/>
              <a:buNone/>
            </a:pPr>
            <a:r>
              <a:rPr lang="en-GB" altLang="en-US" smtClean="0"/>
              <a:t>Using the Elcometer 319</a:t>
            </a:r>
          </a:p>
          <a:p>
            <a:pPr algn="ctr" eaLnBrk="1" hangingPunct="1">
              <a:buFontTx/>
              <a:buNone/>
            </a:pPr>
            <a:endParaRPr lang="en-GB" altLang="en-US" smtClean="0"/>
          </a:p>
          <a:p>
            <a:pPr algn="ctr" eaLnBrk="1" hangingPunct="1">
              <a:buFontTx/>
              <a:buNone/>
            </a:pPr>
            <a:r>
              <a:rPr lang="en-GB" altLang="en-US" sz="1600" smtClean="0"/>
              <a:t>Operation</a:t>
            </a:r>
          </a:p>
          <a:p>
            <a:pPr algn="ctr" eaLnBrk="1" hangingPunct="1">
              <a:buFontTx/>
              <a:buNone/>
            </a:pPr>
            <a:r>
              <a:rPr lang="en-GB" altLang="en-US" sz="1600" smtClean="0"/>
              <a:t>Measurement</a:t>
            </a:r>
          </a:p>
          <a:p>
            <a:pPr algn="ctr" eaLnBrk="1" hangingPunct="1">
              <a:buFontTx/>
              <a:buNone/>
            </a:pPr>
            <a:r>
              <a:rPr lang="en-GB" altLang="en-US" sz="1600" smtClean="0"/>
              <a:t>Statistics </a:t>
            </a:r>
          </a:p>
          <a:p>
            <a:pPr algn="ctr" eaLnBrk="1" hangingPunct="1">
              <a:buFontTx/>
              <a:buNone/>
            </a:pPr>
            <a:r>
              <a:rPr lang="en-GB" altLang="en-US" sz="1600" smtClean="0"/>
              <a:t>Batching</a:t>
            </a:r>
          </a:p>
          <a:p>
            <a:pPr algn="ctr" eaLnBrk="1" hangingPunct="1">
              <a:buFontTx/>
              <a:buNone/>
            </a:pPr>
            <a:r>
              <a:rPr lang="en-GB" altLang="en-US" sz="1600" smtClean="0"/>
              <a:t>Limits</a:t>
            </a:r>
          </a:p>
          <a:p>
            <a:pPr algn="ctr" eaLnBrk="1" hangingPunct="1">
              <a:buFontTx/>
              <a:buNone/>
            </a:pPr>
            <a:r>
              <a:rPr lang="en-GB" altLang="en-US" sz="1600" smtClean="0"/>
              <a:t>Manual and Interval Logging</a:t>
            </a:r>
          </a:p>
        </p:txBody>
      </p:sp>
      <p:pic>
        <p:nvPicPr>
          <p:cNvPr id="97283" name="Picture 22" descr="319new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924175"/>
            <a:ext cx="16002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0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98307" name="Rectangle 4"/>
          <p:cNvSpPr txBox="1">
            <a:spLocks noChangeArrowheads="1"/>
          </p:cNvSpPr>
          <p:nvPr/>
        </p:nvSpPr>
        <p:spPr bwMode="auto">
          <a:xfrm>
            <a:off x="0" y="1916113"/>
            <a:ext cx="8604250" cy="4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GB" altLang="en-US" sz="1800" b="0">
              <a:solidFill>
                <a:srgbClr val="4D4D4D"/>
              </a:solidFill>
            </a:endParaRPr>
          </a:p>
        </p:txBody>
      </p:sp>
      <p:sp>
        <p:nvSpPr>
          <p:cNvPr id="98308" name="Rectangle 1027"/>
          <p:cNvSpPr>
            <a:spLocks noChangeArrowheads="1"/>
          </p:cNvSpPr>
          <p:nvPr/>
        </p:nvSpPr>
        <p:spPr bwMode="auto">
          <a:xfrm>
            <a:off x="250825" y="1268413"/>
            <a:ext cx="878522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600" b="0">
              <a:solidFill>
                <a:srgbClr val="4D4D4D"/>
              </a:solidFill>
            </a:endParaRPr>
          </a:p>
          <a:p>
            <a:pPr eaLnBrk="1" hangingPunct="1">
              <a:buFontTx/>
              <a:buNone/>
            </a:pPr>
            <a:endParaRPr lang="en-US" altLang="en-US" sz="1600" b="0">
              <a:solidFill>
                <a:srgbClr val="4D4D4D"/>
              </a:solidFill>
            </a:endParaRPr>
          </a:p>
          <a:p>
            <a:pPr eaLnBrk="1" hangingPunct="1">
              <a:buFontTx/>
              <a:buNone/>
            </a:pPr>
            <a:endParaRPr lang="en-US" altLang="en-US" sz="1600" b="0">
              <a:solidFill>
                <a:srgbClr val="4D4D4D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1600" b="0">
              <a:solidFill>
                <a:srgbClr val="4D4D4D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altLang="en-US" sz="4800" b="0">
                <a:solidFill>
                  <a:srgbClr val="4D4D4D"/>
                </a:solidFill>
              </a:rPr>
              <a:t>Workshop 2: </a:t>
            </a:r>
          </a:p>
          <a:p>
            <a:pPr algn="ctr" eaLnBrk="1" hangingPunct="1">
              <a:buFontTx/>
              <a:buNone/>
            </a:pPr>
            <a:r>
              <a:rPr lang="en-US" altLang="en-US" sz="2000" b="0">
                <a:solidFill>
                  <a:srgbClr val="4D4D4D"/>
                </a:solidFill>
              </a:rPr>
              <a:t>Manual and Interval Logging</a:t>
            </a:r>
          </a:p>
          <a:p>
            <a:pPr algn="ctr" eaLnBrk="1" hangingPunct="1">
              <a:buFontTx/>
              <a:buNone/>
            </a:pPr>
            <a:r>
              <a:rPr lang="en-US" altLang="en-US" sz="2000" b="0">
                <a:solidFill>
                  <a:srgbClr val="4D4D4D"/>
                </a:solidFill>
              </a:rPr>
              <a:t>Live Readings</a:t>
            </a:r>
          </a:p>
          <a:p>
            <a:pPr algn="ctr" eaLnBrk="1" hangingPunct="1">
              <a:buFontTx/>
              <a:buNone/>
            </a:pPr>
            <a:r>
              <a:rPr lang="en-US" altLang="en-US" sz="2000" b="0">
                <a:solidFill>
                  <a:srgbClr val="4D4D4D"/>
                </a:solidFill>
              </a:rPr>
              <a:t>Combined Batches</a:t>
            </a:r>
          </a:p>
          <a:p>
            <a:pPr algn="ctr" eaLnBrk="1" hangingPunct="1">
              <a:buFontTx/>
              <a:buNone/>
            </a:pPr>
            <a:r>
              <a:rPr lang="en-US" altLang="en-US" sz="2000" b="0">
                <a:solidFill>
                  <a:srgbClr val="4D4D4D"/>
                </a:solidFill>
              </a:rPr>
              <a:t>Combined Reports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68313" y="1052513"/>
            <a:ext cx="813752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801688" indent="-26670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209675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/>
              <a:t>Summary</a:t>
            </a:r>
          </a:p>
          <a:p>
            <a:pPr eaLnBrk="1" hangingPunct="1">
              <a:buFontTx/>
              <a:buNone/>
            </a:pPr>
            <a:endParaRPr lang="en-GB" altLang="en-US" sz="2000"/>
          </a:p>
          <a:p>
            <a:pPr lvl="1" eaLnBrk="1" hangingPunct="1"/>
            <a:r>
              <a:rPr lang="en-GB" altLang="en-US" sz="1800" b="0"/>
              <a:t>To avoid premature coating degradation, coatings should only be applied under optimum climatic conditions. Typical conditions</a:t>
            </a:r>
          </a:p>
          <a:p>
            <a:pPr lvl="2" eaLnBrk="1" hangingPunct="1"/>
            <a:r>
              <a:rPr lang="en-GB" altLang="en-US" sz="1600" b="0"/>
              <a:t>Relative humidity under 85%</a:t>
            </a:r>
          </a:p>
          <a:p>
            <a:pPr lvl="2" eaLnBrk="1" hangingPunct="1"/>
            <a:r>
              <a:rPr lang="en-GB" altLang="en-US" sz="1600" b="0"/>
              <a:t>Surface temperature above 12</a:t>
            </a:r>
            <a:r>
              <a:rPr lang="en-US" altLang="en-US" sz="1600" b="0">
                <a:cs typeface="Arial" charset="0"/>
              </a:rPr>
              <a:t>°</a:t>
            </a:r>
            <a:r>
              <a:rPr lang="en-GB" altLang="en-US" sz="1600" b="0"/>
              <a:t>C</a:t>
            </a:r>
          </a:p>
          <a:p>
            <a:pPr lvl="2" eaLnBrk="1" hangingPunct="1"/>
            <a:r>
              <a:rPr lang="en-GB" altLang="en-US" sz="1600" b="0"/>
              <a:t>The surface temperature is at least 3 </a:t>
            </a:r>
            <a:r>
              <a:rPr lang="en-US" altLang="en-US" sz="1600" b="0">
                <a:cs typeface="Arial" charset="0"/>
              </a:rPr>
              <a:t>°</a:t>
            </a:r>
            <a:r>
              <a:rPr lang="en-GB" altLang="en-US" sz="1600" b="0"/>
              <a:t>C above the dewpoint</a:t>
            </a:r>
          </a:p>
          <a:p>
            <a:pPr lvl="2" eaLnBrk="1" hangingPunct="1"/>
            <a:endParaRPr lang="en-GB" altLang="en-US" sz="1600" b="0"/>
          </a:p>
          <a:p>
            <a:pPr lvl="1" eaLnBrk="1" hangingPunct="1"/>
            <a:r>
              <a:rPr lang="en-GB" altLang="en-US" sz="1800" b="0"/>
              <a:t>The Elcometer 319 can be used to measure and record all climatic conditions simultaneously</a:t>
            </a:r>
          </a:p>
          <a:p>
            <a:pPr lvl="1" eaLnBrk="1" hangingPunct="1"/>
            <a:endParaRPr lang="en-GB" altLang="en-US" sz="1800" b="0"/>
          </a:p>
          <a:p>
            <a:pPr lvl="1" eaLnBrk="1" hangingPunct="1"/>
            <a:r>
              <a:rPr lang="en-GB" altLang="en-US" sz="1800" b="0"/>
              <a:t>The interval logging function on the gauge may be used to reduce the workload on inspectors and save time</a:t>
            </a:r>
          </a:p>
          <a:p>
            <a:pPr lvl="2" eaLnBrk="1" hangingPunct="1"/>
            <a:endParaRPr lang="en-GB" altLang="en-US" sz="1600" b="0"/>
          </a:p>
          <a:p>
            <a:pPr lvl="1" eaLnBrk="1" hangingPunct="1">
              <a:buFontTx/>
              <a:buNone/>
            </a:pPr>
            <a:endParaRPr lang="en-GB" altLang="en-US" sz="1800" b="0">
              <a:solidFill>
                <a:srgbClr val="FF6600"/>
              </a:solidFill>
            </a:endParaRPr>
          </a:p>
          <a:p>
            <a:pPr lvl="1" eaLnBrk="1" hangingPunct="1"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68313" y="1052513"/>
            <a:ext cx="813752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801688" indent="-2667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209675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/>
              <a:t>What have we learned so far?</a:t>
            </a:r>
          </a:p>
          <a:p>
            <a:pPr eaLnBrk="1" hangingPunct="1">
              <a:buFontTx/>
              <a:buNone/>
            </a:pPr>
            <a:endParaRPr lang="en-GB" altLang="en-US" sz="2000"/>
          </a:p>
          <a:p>
            <a:pPr lvl="1" eaLnBrk="1" hangingPunct="1"/>
            <a:r>
              <a:rPr lang="en-GB" altLang="en-US" sz="1600" b="0"/>
              <a:t>An understanding of Climatic Condition Measurement techniques</a:t>
            </a:r>
          </a:p>
          <a:p>
            <a:pPr lvl="1" eaLnBrk="1" hangingPunct="1"/>
            <a:endParaRPr lang="en-GB" altLang="en-US" sz="1600" b="0"/>
          </a:p>
          <a:p>
            <a:pPr lvl="1" eaLnBrk="1" hangingPunct="1"/>
            <a:r>
              <a:rPr lang="en-GB" altLang="en-US" sz="1600" b="0"/>
              <a:t>How to use the Elcometer 319 Dewmeter</a:t>
            </a:r>
          </a:p>
          <a:p>
            <a:pPr lvl="1" eaLnBrk="1" hangingPunct="1"/>
            <a:endParaRPr lang="en-GB" altLang="en-US" sz="1600" b="0"/>
          </a:p>
          <a:p>
            <a:pPr lvl="1" eaLnBrk="1" hangingPunct="1"/>
            <a:r>
              <a:rPr lang="en-GB" altLang="en-US" sz="1600" b="0"/>
              <a:t>How to create and store a batch in the gauge to speed up data collection</a:t>
            </a:r>
          </a:p>
          <a:p>
            <a:pPr lvl="1" eaLnBrk="1" hangingPunct="1"/>
            <a:endParaRPr lang="en-GB" altLang="en-US" sz="1600" b="0"/>
          </a:p>
          <a:p>
            <a:pPr lvl="1" eaLnBrk="1" hangingPunct="1"/>
            <a:r>
              <a:rPr lang="en-GB" altLang="en-US" sz="1600" b="0"/>
              <a:t>how to create an inspection report with combined attributes</a:t>
            </a:r>
          </a:p>
          <a:p>
            <a:pPr lvl="1" eaLnBrk="1" hangingPunct="1"/>
            <a:endParaRPr lang="en-GB" altLang="en-US" sz="1600" b="0"/>
          </a:p>
          <a:p>
            <a:pPr lvl="1" eaLnBrk="1" hangingPunct="1"/>
            <a:r>
              <a:rPr lang="en-GB" altLang="en-US" sz="1600" b="0"/>
              <a:t>How to create a more detailed inspection report</a:t>
            </a:r>
          </a:p>
          <a:p>
            <a:pPr lvl="1" eaLnBrk="1" hangingPunct="1"/>
            <a:endParaRPr lang="en-GB" altLang="en-US" sz="1600" b="0"/>
          </a:p>
          <a:p>
            <a:pPr lvl="1" eaLnBrk="1" hangingPunct="1"/>
            <a:endParaRPr lang="en-GB" altLang="en-US" sz="1800" b="0"/>
          </a:p>
          <a:p>
            <a:pPr lvl="2" eaLnBrk="1" hangingPunct="1"/>
            <a:endParaRPr lang="en-GB" altLang="en-US" sz="1600" b="0"/>
          </a:p>
          <a:p>
            <a:pPr lvl="1" eaLnBrk="1" hangingPunct="1">
              <a:buFontTx/>
              <a:buNone/>
            </a:pPr>
            <a:endParaRPr lang="en-GB" altLang="en-US" sz="1800" b="0">
              <a:solidFill>
                <a:srgbClr val="FF6600"/>
              </a:solidFill>
            </a:endParaRPr>
          </a:p>
          <a:p>
            <a:pPr lvl="1" eaLnBrk="1" hangingPunct="1"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FontTx/>
              <a:buNone/>
            </a:pPr>
            <a:endParaRPr lang="en-GB" altLang="en-US" smtClean="0"/>
          </a:p>
          <a:p>
            <a:pPr marL="457200" indent="-457200" eaLnBrk="1" hangingPunct="1">
              <a:buFontTx/>
              <a:buNone/>
            </a:pPr>
            <a:endParaRPr lang="en-GB" altLang="en-US" smtClean="0"/>
          </a:p>
          <a:p>
            <a:pPr marL="457200" indent="-457200" eaLnBrk="1" hangingPunct="1">
              <a:buFontTx/>
              <a:buNone/>
            </a:pPr>
            <a:endParaRPr lang="en-GB" altLang="en-US" smtClean="0"/>
          </a:p>
          <a:p>
            <a:pPr marL="457200" indent="-457200" algn="ctr" eaLnBrk="1" hangingPunct="1">
              <a:buFontTx/>
              <a:buNone/>
            </a:pPr>
            <a:r>
              <a:rPr lang="en-GB" altLang="en-US" b="1" smtClean="0"/>
              <a:t>Measuring with a DFT Gauge</a:t>
            </a:r>
          </a:p>
          <a:p>
            <a:pPr marL="457200" indent="-457200" algn="ctr" eaLnBrk="1" hangingPunct="1">
              <a:buFontTx/>
              <a:buNone/>
            </a:pPr>
            <a:r>
              <a:rPr lang="en-GB" altLang="en-US" b="1" smtClean="0"/>
              <a:t>The Elcometer 456</a:t>
            </a:r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133600"/>
            <a:ext cx="2171700" cy="3790950"/>
          </a:xfrm>
          <a:prstGeom prst="rect">
            <a:avLst/>
          </a:prstGeom>
          <a:noFill/>
          <a:ln w="63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785225" cy="4897437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GB" altLang="en-US" sz="2000" b="1" dirty="0" smtClean="0"/>
              <a:t>Module Objectives 1</a:t>
            </a:r>
          </a:p>
          <a:p>
            <a:pPr eaLnBrk="1" hangingPunct="1">
              <a:defRPr/>
            </a:pPr>
            <a:endParaRPr lang="en-GB" altLang="en-US" sz="2000" b="1" dirty="0" smtClean="0"/>
          </a:p>
          <a:p>
            <a:pPr lvl="1" eaLnBrk="1" hangingPunct="1">
              <a:defRPr/>
            </a:pPr>
            <a:r>
              <a:rPr lang="en-GB" altLang="en-US" sz="1800" dirty="0" smtClean="0"/>
              <a:t>What is Dry </a:t>
            </a:r>
            <a:r>
              <a:rPr lang="en-GB" altLang="en-US" sz="1800" dirty="0"/>
              <a:t>F</a:t>
            </a:r>
            <a:r>
              <a:rPr lang="en-GB" altLang="en-US" sz="1800" dirty="0" smtClean="0"/>
              <a:t>ilm Thickness</a:t>
            </a:r>
          </a:p>
          <a:p>
            <a:pPr lvl="1" eaLnBrk="1" hangingPunct="1">
              <a:defRPr/>
            </a:pPr>
            <a:endParaRPr lang="en-GB" altLang="en-US" sz="1800" dirty="0"/>
          </a:p>
          <a:p>
            <a:pPr lvl="1" eaLnBrk="1" hangingPunct="1">
              <a:defRPr/>
            </a:pPr>
            <a:r>
              <a:rPr lang="en-GB" altLang="en-US" sz="1800" dirty="0" smtClean="0"/>
              <a:t>Substrates &amp; coatings</a:t>
            </a:r>
          </a:p>
          <a:p>
            <a:pPr lvl="1" eaLnBrk="1" hangingPunct="1">
              <a:defRPr/>
            </a:pPr>
            <a:endParaRPr lang="en-GB" altLang="en-US" sz="1800" dirty="0"/>
          </a:p>
          <a:p>
            <a:pPr lvl="1" eaLnBrk="1" hangingPunct="1">
              <a:defRPr/>
            </a:pPr>
            <a:r>
              <a:rPr lang="en-GB" altLang="en-US" sz="1800" dirty="0" smtClean="0"/>
              <a:t>Instrument types – E,B,S,T</a:t>
            </a:r>
          </a:p>
          <a:p>
            <a:pPr lvl="1" eaLnBrk="1" hangingPunct="1">
              <a:defRPr/>
            </a:pPr>
            <a:endParaRPr lang="en-GB" altLang="en-US" sz="1800" dirty="0" smtClean="0"/>
          </a:p>
          <a:p>
            <a:pPr lvl="1" eaLnBrk="1" hangingPunct="1">
              <a:defRPr/>
            </a:pPr>
            <a:r>
              <a:rPr lang="en-GB" altLang="en-US" sz="1800" dirty="0" smtClean="0"/>
              <a:t>Smooth and Rough Surface Gauge Calibration Techniques</a:t>
            </a:r>
          </a:p>
          <a:p>
            <a:pPr lvl="1" eaLnBrk="1" hangingPunct="1">
              <a:defRPr/>
            </a:pPr>
            <a:endParaRPr lang="en-GB" altLang="en-US" sz="1800" dirty="0"/>
          </a:p>
          <a:p>
            <a:pPr lvl="1" eaLnBrk="1" hangingPunct="1">
              <a:defRPr/>
            </a:pPr>
            <a:r>
              <a:rPr lang="en-GB" altLang="en-US" sz="1800" dirty="0" smtClean="0"/>
              <a:t>80/20 and IMO 90/10 rules</a:t>
            </a:r>
          </a:p>
          <a:p>
            <a:pPr lvl="1" eaLnBrk="1" hangingPunct="1">
              <a:defRPr/>
            </a:pPr>
            <a:endParaRPr lang="en-GB" altLang="en-US" sz="1800" dirty="0" smtClean="0"/>
          </a:p>
          <a:p>
            <a:pPr marL="457200" lvl="1" indent="0" eaLnBrk="1" hangingPunct="1">
              <a:buFontTx/>
              <a:buNone/>
              <a:defRPr/>
            </a:pPr>
            <a:endParaRPr lang="en-GB" altLang="en-US" sz="1800" dirty="0"/>
          </a:p>
          <a:p>
            <a:pPr lvl="1" eaLnBrk="1" hangingPunct="1">
              <a:defRPr/>
            </a:pPr>
            <a:endParaRPr lang="en-GB" altLang="en-US" sz="1800" dirty="0"/>
          </a:p>
          <a:p>
            <a:pPr lvl="1" eaLnBrk="1" hangingPunct="1">
              <a:defRPr/>
            </a:pPr>
            <a:endParaRPr lang="en-GB" altLang="en-US" sz="1800" dirty="0" smtClean="0"/>
          </a:p>
          <a:p>
            <a:pPr lvl="1" eaLnBrk="1" hangingPunct="1">
              <a:defRPr/>
            </a:pPr>
            <a:endParaRPr lang="en-GB" altLang="en-US" sz="1800" dirty="0" smtClean="0"/>
          </a:p>
          <a:p>
            <a:pPr lvl="1" eaLnBrk="1" hangingPunct="1">
              <a:defRPr/>
            </a:pPr>
            <a:endParaRPr lang="en-US" altLang="en-US" sz="1800" dirty="0" smtClean="0"/>
          </a:p>
          <a:p>
            <a:pPr lvl="1" eaLnBrk="1" hangingPunct="1">
              <a:defRPr/>
            </a:pPr>
            <a:endParaRPr lang="en-GB" altLang="en-US" b="1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785225" cy="4897437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GB" altLang="en-US" sz="2000" b="1" dirty="0" smtClean="0"/>
              <a:t>Module Objectives 2</a:t>
            </a:r>
          </a:p>
          <a:p>
            <a:pPr eaLnBrk="1" hangingPunct="1">
              <a:defRPr/>
            </a:pPr>
            <a:endParaRPr lang="en-GB" altLang="en-US" sz="2000" b="1" dirty="0" smtClean="0"/>
          </a:p>
          <a:p>
            <a:pPr marL="457200" lvl="1" indent="0" eaLnBrk="1" hangingPunct="1">
              <a:buFontTx/>
              <a:buNone/>
              <a:defRPr/>
            </a:pPr>
            <a:endParaRPr lang="en-GB" altLang="en-US" sz="1800" dirty="0" smtClean="0"/>
          </a:p>
          <a:p>
            <a:pPr lvl="1" eaLnBrk="1" hangingPunct="1">
              <a:defRPr/>
            </a:pPr>
            <a:r>
              <a:rPr lang="en-GB" altLang="en-US" sz="1800" dirty="0" smtClean="0"/>
              <a:t>Elcometer 456 Batch Types</a:t>
            </a:r>
          </a:p>
          <a:p>
            <a:pPr lvl="1" eaLnBrk="1" hangingPunct="1">
              <a:defRPr/>
            </a:pPr>
            <a:endParaRPr lang="en-GB" altLang="en-US" sz="1800" dirty="0"/>
          </a:p>
          <a:p>
            <a:pPr lvl="1" eaLnBrk="1" hangingPunct="1">
              <a:defRPr/>
            </a:pPr>
            <a:r>
              <a:rPr lang="en-GB" altLang="en-US" sz="1800" dirty="0" smtClean="0"/>
              <a:t>Elcometer 456 Probes and Scales</a:t>
            </a:r>
          </a:p>
          <a:p>
            <a:pPr lvl="1" eaLnBrk="1" hangingPunct="1">
              <a:defRPr/>
            </a:pPr>
            <a:endParaRPr lang="en-GB" altLang="en-US" sz="1800" dirty="0"/>
          </a:p>
          <a:p>
            <a:pPr lvl="1" eaLnBrk="1" hangingPunct="1">
              <a:defRPr/>
            </a:pPr>
            <a:r>
              <a:rPr lang="en-GB" altLang="en-US" sz="1800" dirty="0" smtClean="0"/>
              <a:t>Elcometer 456 Scan Probes</a:t>
            </a:r>
          </a:p>
          <a:p>
            <a:pPr lvl="1" eaLnBrk="1" hangingPunct="1">
              <a:defRPr/>
            </a:pPr>
            <a:endParaRPr lang="en-GB" altLang="en-US" sz="1800" dirty="0"/>
          </a:p>
          <a:p>
            <a:pPr lvl="1" eaLnBrk="1" hangingPunct="1">
              <a:defRPr/>
            </a:pPr>
            <a:endParaRPr lang="en-GB" altLang="en-US" sz="1800" dirty="0"/>
          </a:p>
          <a:p>
            <a:pPr lvl="1" eaLnBrk="1" hangingPunct="1">
              <a:defRPr/>
            </a:pPr>
            <a:endParaRPr lang="en-GB" altLang="en-US" sz="1800" dirty="0" smtClean="0"/>
          </a:p>
          <a:p>
            <a:pPr lvl="1" eaLnBrk="1" hangingPunct="1">
              <a:defRPr/>
            </a:pPr>
            <a:endParaRPr lang="en-GB" altLang="en-US" sz="1800" dirty="0" smtClean="0"/>
          </a:p>
          <a:p>
            <a:pPr lvl="1" eaLnBrk="1" hangingPunct="1">
              <a:defRPr/>
            </a:pPr>
            <a:endParaRPr lang="en-US" altLang="en-US" sz="1800" dirty="0" smtClean="0"/>
          </a:p>
          <a:p>
            <a:pPr lvl="1" eaLnBrk="1" hangingPunct="1">
              <a:defRPr/>
            </a:pPr>
            <a:endParaRPr lang="en-GB" altLang="en-US" b="1" dirty="0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785225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2000" b="1" smtClean="0"/>
              <a:t>Definition – Dry Film Thickness</a:t>
            </a:r>
          </a:p>
          <a:p>
            <a:pPr eaLnBrk="1" hangingPunct="1">
              <a:buFontTx/>
              <a:buNone/>
            </a:pPr>
            <a:endParaRPr lang="en-GB" altLang="en-US" sz="2000" b="1" smtClean="0"/>
          </a:p>
          <a:p>
            <a:pPr algn="ctr" eaLnBrk="1" hangingPunct="1">
              <a:buFontTx/>
              <a:buNone/>
            </a:pPr>
            <a:endParaRPr lang="en-GB" altLang="en-US" sz="1600" smtClean="0"/>
          </a:p>
          <a:p>
            <a:pPr algn="ctr" eaLnBrk="1" hangingPunct="1">
              <a:buFontTx/>
              <a:buNone/>
            </a:pPr>
            <a:endParaRPr lang="en-GB" altLang="en-US" sz="1600" smtClean="0"/>
          </a:p>
          <a:p>
            <a:pPr algn="ctr" eaLnBrk="1" hangingPunct="1">
              <a:buFontTx/>
              <a:buNone/>
            </a:pPr>
            <a:endParaRPr lang="en-GB" altLang="en-US" sz="1600" smtClean="0"/>
          </a:p>
          <a:p>
            <a:pPr algn="ctr" eaLnBrk="1" hangingPunct="1">
              <a:buFontTx/>
              <a:buNone/>
            </a:pPr>
            <a:r>
              <a:rPr lang="en-GB" altLang="en-US" sz="1600" smtClean="0"/>
              <a:t>The thickness of a dry paint layer on top of a substrate</a:t>
            </a:r>
          </a:p>
          <a:p>
            <a:pPr algn="ctr" eaLnBrk="1" hangingPunct="1">
              <a:buFontTx/>
              <a:buNone/>
            </a:pPr>
            <a:endParaRPr lang="en-GB" altLang="en-US" sz="1600" smtClean="0"/>
          </a:p>
          <a:p>
            <a:pPr algn="ctr" eaLnBrk="1" hangingPunct="1">
              <a:buFontTx/>
              <a:buNone/>
            </a:pPr>
            <a:r>
              <a:rPr lang="en-GB" altLang="en-US" sz="1600" smtClean="0"/>
              <a:t>Often expressed in microns but for thicker coatings millimetres is sometimes used</a:t>
            </a:r>
          </a:p>
          <a:p>
            <a:pPr lvl="1" eaLnBrk="1" hangingPunct="1"/>
            <a:endParaRPr lang="en-GB" altLang="en-US" sz="1800" b="1" smtClean="0"/>
          </a:p>
          <a:p>
            <a:pPr eaLnBrk="1" hangingPunct="1"/>
            <a:endParaRPr lang="en-GB" altLang="en-US" sz="2000" b="1" smtClean="0"/>
          </a:p>
          <a:p>
            <a:pPr lvl="1" eaLnBrk="1" hangingPunct="1"/>
            <a:endParaRPr lang="en-US" altLang="en-US" sz="1800" smtClean="0"/>
          </a:p>
          <a:p>
            <a:pPr lvl="1" eaLnBrk="1" hangingPunct="1"/>
            <a:endParaRPr lang="en-GB" altLang="en-US" b="1" smtClean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6550" y="1189038"/>
            <a:ext cx="8297863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b="1" smtClean="0"/>
              <a:t>What is Calibration</a:t>
            </a:r>
          </a:p>
          <a:p>
            <a:pPr eaLnBrk="1" hangingPunct="1"/>
            <a:endParaRPr lang="en-GB" altLang="en-US" sz="2000" b="1" smtClean="0"/>
          </a:p>
          <a:p>
            <a:pPr eaLnBrk="1" hangingPunct="1"/>
            <a:r>
              <a:rPr lang="en-GB" altLang="en-US" sz="1800" smtClean="0"/>
              <a:t>Calibration is an adjustment made to a gauge by the </a:t>
            </a:r>
            <a:r>
              <a:rPr lang="en-GB" altLang="en-US" sz="1800" u="sng" smtClean="0"/>
              <a:t>user</a:t>
            </a:r>
            <a:r>
              <a:rPr lang="en-GB" altLang="en-US" sz="1800" smtClean="0"/>
              <a:t> before measurement</a:t>
            </a:r>
          </a:p>
          <a:p>
            <a:pPr eaLnBrk="1" hangingPunct="1"/>
            <a:endParaRPr lang="en-GB" altLang="en-US" sz="1800" smtClean="0"/>
          </a:p>
          <a:p>
            <a:pPr eaLnBrk="1" hangingPunct="1"/>
            <a:r>
              <a:rPr lang="en-GB" altLang="en-US" sz="1800" smtClean="0"/>
              <a:t>Calibration should be carried out:</a:t>
            </a:r>
          </a:p>
          <a:p>
            <a:pPr lvl="1" eaLnBrk="1" hangingPunct="1"/>
            <a:r>
              <a:rPr lang="en-GB" altLang="en-US" sz="1400" smtClean="0"/>
              <a:t>At the start of each shift</a:t>
            </a:r>
          </a:p>
          <a:p>
            <a:pPr lvl="1" eaLnBrk="1" hangingPunct="1"/>
            <a:r>
              <a:rPr lang="en-GB" altLang="en-US" sz="1400" smtClean="0"/>
              <a:t>When the base material type changes</a:t>
            </a:r>
          </a:p>
          <a:p>
            <a:pPr lvl="1" eaLnBrk="1" hangingPunct="1"/>
            <a:r>
              <a:rPr lang="en-GB" altLang="en-US" sz="1400" smtClean="0"/>
              <a:t>When the nominal coating thickness changes</a:t>
            </a:r>
          </a:p>
          <a:p>
            <a:pPr lvl="1" eaLnBrk="1" hangingPunct="1"/>
            <a:r>
              <a:rPr lang="en-GB" altLang="en-US" sz="1400" smtClean="0"/>
              <a:t>When the shape of the base material changes</a:t>
            </a:r>
          </a:p>
          <a:p>
            <a:pPr lvl="1" eaLnBrk="1" hangingPunct="1"/>
            <a:endParaRPr lang="en-GB" altLang="en-US" sz="1400" smtClean="0"/>
          </a:p>
          <a:p>
            <a:pPr eaLnBrk="1" hangingPunct="1"/>
            <a:r>
              <a:rPr lang="en-GB" altLang="en-US" sz="1800" smtClean="0"/>
              <a:t>Correct calibration ensures best accuracy and instrument performance</a:t>
            </a:r>
          </a:p>
          <a:p>
            <a:pPr eaLnBrk="1" hangingPunct="1"/>
            <a:endParaRPr lang="en-GB" altLang="en-US" sz="1800" smtClean="0"/>
          </a:p>
          <a:p>
            <a:pPr eaLnBrk="1" hangingPunct="1"/>
            <a:r>
              <a:rPr lang="en-GB" altLang="en-US" sz="1800" smtClean="0"/>
              <a:t>Wherever possible calibrate on an </a:t>
            </a:r>
            <a:r>
              <a:rPr lang="en-GB" altLang="en-US" sz="1800" u="sng" smtClean="0"/>
              <a:t>uncoated</a:t>
            </a:r>
            <a:r>
              <a:rPr lang="en-GB" altLang="en-US" sz="1800" smtClean="0"/>
              <a:t> sample of the same material</a:t>
            </a:r>
          </a:p>
          <a:p>
            <a:pPr lvl="4" eaLnBrk="1" hangingPunct="1"/>
            <a:endParaRPr lang="en-US" altLang="en-US" sz="1400" smtClean="0"/>
          </a:p>
        </p:txBody>
      </p:sp>
      <p:sp>
        <p:nvSpPr>
          <p:cNvPr id="105475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6550" y="1189038"/>
            <a:ext cx="8297863" cy="452596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000" b="1" dirty="0" smtClean="0"/>
              <a:t>What is Calibration</a:t>
            </a:r>
          </a:p>
          <a:p>
            <a:pPr eaLnBrk="1" hangingPunct="1">
              <a:defRPr/>
            </a:pPr>
            <a:endParaRPr lang="en-GB" sz="2000" b="1" dirty="0" smtClean="0"/>
          </a:p>
          <a:p>
            <a:pPr eaLnBrk="1" hangingPunct="1">
              <a:defRPr/>
            </a:pPr>
            <a:r>
              <a:rPr lang="en-GB" sz="1800" dirty="0" smtClean="0"/>
              <a:t>A calibration certificate for the gauge or probe cannot be provided by the manufacturer</a:t>
            </a:r>
          </a:p>
          <a:p>
            <a:pPr lvl="1" eaLnBrk="1" hangingPunct="1">
              <a:defRPr/>
            </a:pPr>
            <a:r>
              <a:rPr lang="en-GB" sz="1400" dirty="0" smtClean="0"/>
              <a:t>A test certificate is available</a:t>
            </a:r>
          </a:p>
          <a:p>
            <a:pPr lvl="1" eaLnBrk="1" hangingPunct="1">
              <a:defRPr/>
            </a:pPr>
            <a:endParaRPr lang="en-GB" sz="1400" dirty="0" smtClean="0"/>
          </a:p>
          <a:p>
            <a:pPr eaLnBrk="1" hangingPunct="1">
              <a:defRPr/>
            </a:pPr>
            <a:r>
              <a:rPr lang="en-GB" sz="1800" dirty="0" smtClean="0"/>
              <a:t>If the manufacturer calibrates and the first thing the user does is recalibrate it to their job the manufacturer calibration is lost</a:t>
            </a:r>
          </a:p>
          <a:p>
            <a:pPr eaLnBrk="1" hangingPunct="1">
              <a:defRPr/>
            </a:pPr>
            <a:endParaRPr lang="en-GB" sz="1800" dirty="0" smtClean="0"/>
          </a:p>
          <a:p>
            <a:pPr marL="0" indent="0" eaLnBrk="1" hangingPunct="1">
              <a:buFontTx/>
              <a:buNone/>
              <a:defRPr/>
            </a:pPr>
            <a:endParaRPr lang="en-GB" sz="1800" dirty="0" smtClean="0"/>
          </a:p>
          <a:p>
            <a:pPr eaLnBrk="1" hangingPunct="1">
              <a:defRPr/>
            </a:pPr>
            <a:endParaRPr lang="en-GB" sz="1800" dirty="0" smtClean="0"/>
          </a:p>
          <a:p>
            <a:pPr lvl="4" eaLnBrk="1" hangingPunct="1">
              <a:defRPr/>
            </a:pPr>
            <a:endParaRPr lang="en-US" sz="1400" dirty="0" smtClean="0"/>
          </a:p>
        </p:txBody>
      </p:sp>
      <p:sp>
        <p:nvSpPr>
          <p:cNvPr id="106499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  <a:endParaRPr lang="en-US" altLang="en-US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US" altLang="en-US" smtClean="0"/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2998788" y="2455863"/>
            <a:ext cx="3173412" cy="162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2800"/>
              <a:t>Elcomaster 2.0</a:t>
            </a:r>
            <a:endParaRPr lang="en-US" altLang="en-US" sz="2800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430213" y="1179513"/>
            <a:ext cx="269875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600" b="0"/>
              <a:t>Download data from complete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600" b="0"/>
              <a:t>range of Elcometer gauges</a:t>
            </a:r>
            <a:endParaRPr lang="en-US" altLang="en-US" sz="1600" b="0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5292725" y="1341438"/>
            <a:ext cx="3371850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600" b="0"/>
              <a:t>Store and organise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600" b="0"/>
              <a:t>gauge data along with other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600" b="0"/>
              <a:t>photographs notes and reports in one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600" b="0"/>
              <a:t>place</a:t>
            </a:r>
            <a:endParaRPr lang="en-US" altLang="en-US" sz="1600" b="0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487363" y="4594225"/>
            <a:ext cx="27844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600" b="0"/>
              <a:t>Create professional reports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600" b="0"/>
              <a:t>using easy to design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600" b="0"/>
              <a:t>templates</a:t>
            </a:r>
            <a:endParaRPr lang="en-US" altLang="en-US" sz="1600" b="0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5884863" y="4605338"/>
            <a:ext cx="2686050" cy="90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600" b="0"/>
              <a:t>Create PDF report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600" b="0"/>
              <a:t>files for easy printing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600" b="0"/>
              <a:t>or emailing</a:t>
            </a:r>
            <a:endParaRPr lang="en-US" altLang="en-US" sz="1600" b="0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193675" y="2784475"/>
            <a:ext cx="269875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600" b="0"/>
              <a:t>Monitor gauges remotely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600" b="0"/>
              <a:t>over bluetooth</a:t>
            </a:r>
            <a:endParaRPr lang="en-US" altLang="en-US" sz="1600" b="0"/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6270625" y="2811463"/>
            <a:ext cx="269875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600" b="0"/>
              <a:t>Communicate your data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600" b="0"/>
              <a:t>effectively to any level</a:t>
            </a:r>
            <a:endParaRPr lang="en-US" altLang="en-US" sz="1600" b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6550" y="1189038"/>
            <a:ext cx="8297863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b="1" smtClean="0"/>
              <a:t>What is Calibration</a:t>
            </a:r>
          </a:p>
          <a:p>
            <a:pPr eaLnBrk="1" hangingPunct="1"/>
            <a:endParaRPr lang="en-GB" altLang="en-US" sz="2000" b="1" smtClean="0"/>
          </a:p>
          <a:p>
            <a:pPr eaLnBrk="1" hangingPunct="1"/>
            <a:r>
              <a:rPr lang="en-GB" altLang="en-US" sz="1800" smtClean="0"/>
              <a:t>Instead we provide a calibration certificate for the tools the user uses for calibration</a:t>
            </a:r>
          </a:p>
          <a:p>
            <a:pPr eaLnBrk="1" hangingPunct="1"/>
            <a:endParaRPr lang="en-GB" altLang="en-US" sz="1800" b="1" smtClean="0"/>
          </a:p>
          <a:p>
            <a:pPr eaLnBrk="1" hangingPunct="1"/>
            <a:r>
              <a:rPr lang="en-GB" altLang="en-US" sz="1800" b="1" smtClean="0"/>
              <a:t>Calibration Shims</a:t>
            </a:r>
          </a:p>
          <a:p>
            <a:pPr eaLnBrk="1" hangingPunct="1"/>
            <a:endParaRPr lang="en-GB" altLang="en-US" sz="1800" b="1" smtClean="0"/>
          </a:p>
          <a:p>
            <a:pPr eaLnBrk="1" hangingPunct="1"/>
            <a:r>
              <a:rPr lang="en-GB" altLang="en-US" sz="1800" smtClean="0"/>
              <a:t>A certificate for the shims is traceable to international standards</a:t>
            </a:r>
          </a:p>
          <a:p>
            <a:pPr eaLnBrk="1" hangingPunct="1"/>
            <a:endParaRPr lang="en-GB" altLang="en-US" sz="1800" smtClean="0"/>
          </a:p>
          <a:p>
            <a:pPr eaLnBrk="1" hangingPunct="1"/>
            <a:endParaRPr lang="en-GB" altLang="en-US" sz="1800" smtClean="0"/>
          </a:p>
          <a:p>
            <a:pPr lvl="4" eaLnBrk="1" hangingPunct="1"/>
            <a:endParaRPr lang="en-US" altLang="en-US" sz="1400" smtClean="0"/>
          </a:p>
        </p:txBody>
      </p:sp>
      <p:sp>
        <p:nvSpPr>
          <p:cNvPr id="107523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288" y="1123950"/>
            <a:ext cx="4464050" cy="47720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b="1" smtClean="0"/>
              <a:t>Calibration Shims</a:t>
            </a:r>
          </a:p>
          <a:p>
            <a:pPr eaLnBrk="1" hangingPunct="1"/>
            <a:endParaRPr lang="en-GB" altLang="en-US" sz="2000" b="1" smtClean="0"/>
          </a:p>
          <a:p>
            <a:pPr lvl="1" eaLnBrk="1" hangingPunct="1"/>
            <a:r>
              <a:rPr lang="en-US" altLang="en-US" sz="1800" smtClean="0"/>
              <a:t>Shims (or foils) are provided with every gauge</a:t>
            </a:r>
          </a:p>
          <a:p>
            <a:pPr lvl="1" eaLnBrk="1" hangingPunct="1"/>
            <a:endParaRPr lang="en-US" altLang="en-US" sz="1800" smtClean="0"/>
          </a:p>
          <a:p>
            <a:pPr lvl="1" eaLnBrk="1" hangingPunct="1"/>
            <a:r>
              <a:rPr lang="en-US" altLang="en-US" sz="1800" smtClean="0"/>
              <a:t>Shims are accurately measured standards, certificates are available</a:t>
            </a:r>
          </a:p>
          <a:p>
            <a:pPr lvl="1" eaLnBrk="1" hangingPunct="1"/>
            <a:endParaRPr lang="en-US" altLang="en-US" sz="1800" smtClean="0"/>
          </a:p>
          <a:p>
            <a:pPr lvl="1" eaLnBrk="1" hangingPunct="1"/>
            <a:r>
              <a:rPr lang="en-US" altLang="en-US" sz="1800" smtClean="0"/>
              <a:t>Shims allow a gauge’s accuracy to be </a:t>
            </a:r>
            <a:r>
              <a:rPr lang="en-US" altLang="en-US" sz="1800" u="sng" smtClean="0"/>
              <a:t>verified</a:t>
            </a:r>
          </a:p>
          <a:p>
            <a:pPr lvl="1" eaLnBrk="1" hangingPunct="1"/>
            <a:endParaRPr lang="en-US" altLang="en-US" sz="1800" smtClean="0"/>
          </a:p>
          <a:p>
            <a:pPr lvl="1" eaLnBrk="1" hangingPunct="1"/>
            <a:r>
              <a:rPr lang="en-US" altLang="en-US" sz="1800" smtClean="0"/>
              <a:t>Shims allow a gauge to be </a:t>
            </a:r>
            <a:r>
              <a:rPr lang="en-US" altLang="en-US" sz="1800" u="sng" smtClean="0"/>
              <a:t>adjusted</a:t>
            </a:r>
            <a:r>
              <a:rPr lang="en-US" altLang="en-US" sz="1800" smtClean="0"/>
              <a:t> to be best suited to the current job</a:t>
            </a:r>
          </a:p>
        </p:txBody>
      </p:sp>
      <p:sp>
        <p:nvSpPr>
          <p:cNvPr id="108547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pic>
        <p:nvPicPr>
          <p:cNvPr id="1085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24175"/>
            <a:ext cx="4076700" cy="2971800"/>
          </a:xfrm>
          <a:prstGeom prst="rect">
            <a:avLst/>
          </a:prstGeom>
          <a:noFill/>
          <a:ln w="63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pic>
        <p:nvPicPr>
          <p:cNvPr id="1095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24175"/>
            <a:ext cx="4076700" cy="2971800"/>
          </a:xfrm>
          <a:prstGeom prst="rect">
            <a:avLst/>
          </a:prstGeom>
          <a:noFill/>
          <a:ln w="63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2" name="Rectangle 2"/>
          <p:cNvSpPr txBox="1">
            <a:spLocks noChangeArrowheads="1"/>
          </p:cNvSpPr>
          <p:nvPr/>
        </p:nvSpPr>
        <p:spPr bwMode="auto">
          <a:xfrm>
            <a:off x="395288" y="1123950"/>
            <a:ext cx="446405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Accuracy Verification</a:t>
            </a:r>
          </a:p>
          <a:p>
            <a:pPr eaLnBrk="1" hangingPunct="1"/>
            <a:endParaRPr lang="en-GB" altLang="en-US" sz="2000"/>
          </a:p>
          <a:p>
            <a:pPr lvl="1" eaLnBrk="1" hangingPunct="1"/>
            <a:r>
              <a:rPr lang="en-US" altLang="en-US" sz="1800" b="0"/>
              <a:t>Gauges and their probes should regularly have their accuracy verified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Use a smooth “zero plate”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Calibrate between a range 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Test the gauge on some shims in between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If outside of accuracy statement recalibrate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24175"/>
            <a:ext cx="4076700" cy="2971800"/>
          </a:xfrm>
          <a:prstGeom prst="rect">
            <a:avLst/>
          </a:prstGeom>
          <a:noFill/>
          <a:ln w="63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6" name="Rectangle 2"/>
          <p:cNvSpPr txBox="1">
            <a:spLocks noChangeArrowheads="1"/>
          </p:cNvSpPr>
          <p:nvPr/>
        </p:nvSpPr>
        <p:spPr bwMode="auto">
          <a:xfrm>
            <a:off x="395288" y="1123950"/>
            <a:ext cx="446405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Accuracy Verification</a:t>
            </a:r>
          </a:p>
          <a:p>
            <a:pPr eaLnBrk="1" hangingPunct="1"/>
            <a:endParaRPr lang="en-GB" altLang="en-US" sz="2000"/>
          </a:p>
          <a:p>
            <a:pPr lvl="1" eaLnBrk="1" hangingPunct="1"/>
            <a:r>
              <a:rPr lang="en-US" altLang="en-US" sz="1800" b="0"/>
              <a:t>Record data on:</a:t>
            </a:r>
          </a:p>
          <a:p>
            <a:pPr lvl="2" eaLnBrk="1" hangingPunct="1"/>
            <a:r>
              <a:rPr lang="en-US" altLang="en-US" sz="1600" b="0">
                <a:solidFill>
                  <a:srgbClr val="4D4D4D"/>
                </a:solidFill>
              </a:rPr>
              <a:t>Serial number</a:t>
            </a:r>
          </a:p>
          <a:p>
            <a:pPr lvl="2" eaLnBrk="1" hangingPunct="1"/>
            <a:r>
              <a:rPr lang="en-US" altLang="en-US" sz="1600" b="0">
                <a:solidFill>
                  <a:srgbClr val="4D4D4D"/>
                </a:solidFill>
              </a:rPr>
              <a:t>Reference standard used (foil and zero plate serial number)</a:t>
            </a:r>
          </a:p>
          <a:p>
            <a:pPr lvl="2" eaLnBrk="1" hangingPunct="1"/>
            <a:r>
              <a:rPr lang="en-US" altLang="en-US" sz="1600" b="0">
                <a:solidFill>
                  <a:srgbClr val="4D4D4D"/>
                </a:solidFill>
              </a:rPr>
              <a:t>Foil Thicknesses</a:t>
            </a:r>
          </a:p>
          <a:p>
            <a:pPr lvl="2" eaLnBrk="1" hangingPunct="1"/>
            <a:r>
              <a:rPr lang="en-US" altLang="en-US" sz="1600" b="0">
                <a:solidFill>
                  <a:srgbClr val="4D4D4D"/>
                </a:solidFill>
              </a:rPr>
              <a:t>Calibration method</a:t>
            </a:r>
          </a:p>
          <a:p>
            <a:pPr lvl="2" eaLnBrk="1" hangingPunct="1"/>
            <a:endParaRPr lang="en-US" altLang="en-US" b="0">
              <a:solidFill>
                <a:srgbClr val="4D4D4D"/>
              </a:solidFill>
            </a:endParaRPr>
          </a:p>
          <a:p>
            <a:pPr lvl="1" eaLnBrk="1" hangingPunct="1"/>
            <a:r>
              <a:rPr lang="en-US" altLang="en-US" sz="1800" b="0"/>
              <a:t>The stated thickness of the standard and the measured value should be recorded. Check tolerances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111619" name="Rectangle 2"/>
          <p:cNvSpPr txBox="1">
            <a:spLocks noChangeArrowheads="1"/>
          </p:cNvSpPr>
          <p:nvPr/>
        </p:nvSpPr>
        <p:spPr bwMode="auto">
          <a:xfrm>
            <a:off x="395288" y="1123950"/>
            <a:ext cx="446405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Calibration Methods</a:t>
            </a:r>
          </a:p>
          <a:p>
            <a:pPr eaLnBrk="1" hangingPunct="1"/>
            <a:endParaRPr lang="en-GB" altLang="en-US" sz="2000"/>
          </a:p>
          <a:p>
            <a:pPr lvl="1" eaLnBrk="1" hangingPunct="1"/>
            <a:r>
              <a:rPr lang="en-US" altLang="en-US" sz="1800" b="0"/>
              <a:t>Smooth surfaces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Blasted surfaces – Rough and 2-point calibration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Smooth Surface with Base Metal</a:t>
            </a:r>
          </a:p>
          <a:p>
            <a:pPr lvl="1" eaLnBrk="1" hangingPunct="1"/>
            <a:r>
              <a:rPr lang="en-US" altLang="en-US" sz="1800" b="0"/>
              <a:t>Reading compensation (SSPC method)</a:t>
            </a:r>
          </a:p>
        </p:txBody>
      </p:sp>
      <p:pic>
        <p:nvPicPr>
          <p:cNvPr id="1116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24175"/>
            <a:ext cx="4076700" cy="2971800"/>
          </a:xfrm>
          <a:prstGeom prst="rect">
            <a:avLst/>
          </a:prstGeom>
          <a:noFill/>
          <a:ln w="63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112643" name="Rectangle 2"/>
          <p:cNvSpPr txBox="1">
            <a:spLocks noChangeArrowheads="1"/>
          </p:cNvSpPr>
          <p:nvPr/>
        </p:nvSpPr>
        <p:spPr bwMode="auto">
          <a:xfrm>
            <a:off x="395288" y="1123950"/>
            <a:ext cx="446405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Calibration – Smooth Surfaces</a:t>
            </a:r>
          </a:p>
          <a:p>
            <a:pPr eaLnBrk="1" hangingPunct="1">
              <a:buFontTx/>
              <a:buNone/>
            </a:pPr>
            <a:endParaRPr lang="en-GB" altLang="en-US" sz="2000"/>
          </a:p>
          <a:p>
            <a:pPr lvl="1" eaLnBrk="1" hangingPunct="1"/>
            <a:r>
              <a:rPr lang="en-US" altLang="en-US" sz="1800" b="0"/>
              <a:t>Carry out on an unblasted smooth surface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Requires one calibration foil and a zero reference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Choose a foil or combination of foils that is slightly greater than the expected coating thickness</a:t>
            </a:r>
          </a:p>
        </p:txBody>
      </p:sp>
      <p:pic>
        <p:nvPicPr>
          <p:cNvPr id="11264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228850"/>
            <a:ext cx="3848100" cy="225742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5" name="TextBox 2"/>
          <p:cNvSpPr txBox="1">
            <a:spLocks noChangeArrowheads="1"/>
          </p:cNvSpPr>
          <p:nvPr/>
        </p:nvSpPr>
        <p:spPr bwMode="auto">
          <a:xfrm>
            <a:off x="5508625" y="4486275"/>
            <a:ext cx="3024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400" b="0"/>
              <a:t>Stacked Foils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113667" name="Rectangle 2"/>
          <p:cNvSpPr txBox="1">
            <a:spLocks noChangeArrowheads="1"/>
          </p:cNvSpPr>
          <p:nvPr/>
        </p:nvSpPr>
        <p:spPr bwMode="auto">
          <a:xfrm>
            <a:off x="0" y="1123950"/>
            <a:ext cx="91440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800" b="0"/>
          </a:p>
          <a:p>
            <a:pPr eaLnBrk="1" hangingPunct="1">
              <a:buFontTx/>
              <a:buNone/>
            </a:pPr>
            <a:endParaRPr lang="en-US" altLang="en-US" sz="1800" b="0"/>
          </a:p>
          <a:p>
            <a:pPr eaLnBrk="1" hangingPunct="1">
              <a:buFontTx/>
              <a:buNone/>
            </a:pPr>
            <a:endParaRPr lang="en-US" altLang="en-US" sz="1800" b="0"/>
          </a:p>
          <a:p>
            <a:pPr eaLnBrk="1" hangingPunct="1">
              <a:buFontTx/>
              <a:buNone/>
            </a:pPr>
            <a:endParaRPr lang="en-US" altLang="en-US" sz="1800" b="0"/>
          </a:p>
          <a:p>
            <a:pPr eaLnBrk="1" hangingPunct="1">
              <a:buFontTx/>
              <a:buNone/>
            </a:pPr>
            <a:endParaRPr lang="en-US" altLang="en-US" b="0"/>
          </a:p>
          <a:p>
            <a:pPr algn="ctr" eaLnBrk="1" hangingPunct="1">
              <a:buFontTx/>
              <a:buNone/>
            </a:pPr>
            <a:r>
              <a:rPr lang="en-US" altLang="en-US" b="0"/>
              <a:t>Smooth Surface Calibration Demo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114691" name="Rectangle 2"/>
          <p:cNvSpPr txBox="1">
            <a:spLocks noChangeArrowheads="1"/>
          </p:cNvSpPr>
          <p:nvPr/>
        </p:nvSpPr>
        <p:spPr bwMode="auto">
          <a:xfrm>
            <a:off x="395288" y="1123950"/>
            <a:ext cx="7993062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indent="127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endParaRPr lang="en-GB" altLang="en-US" sz="2000"/>
          </a:p>
          <a:p>
            <a:pPr algn="ctr" eaLnBrk="1" hangingPunct="1">
              <a:buFontTx/>
              <a:buNone/>
            </a:pPr>
            <a:endParaRPr lang="en-GB" altLang="en-US" sz="2000"/>
          </a:p>
          <a:p>
            <a:pPr algn="ctr" eaLnBrk="1" hangingPunct="1">
              <a:buFontTx/>
              <a:buNone/>
            </a:pPr>
            <a:endParaRPr lang="en-GB" altLang="en-US" sz="2000"/>
          </a:p>
          <a:p>
            <a:pPr algn="ctr" eaLnBrk="1" hangingPunct="1">
              <a:buFontTx/>
              <a:buNone/>
            </a:pPr>
            <a:endParaRPr lang="en-GB" altLang="en-US" sz="2000"/>
          </a:p>
          <a:p>
            <a:pPr algn="ctr" eaLnBrk="1" hangingPunct="1">
              <a:buFontTx/>
              <a:buNone/>
            </a:pPr>
            <a:r>
              <a:rPr lang="en-GB" altLang="en-US" sz="2000"/>
              <a:t>So we have some shims to calibrate with, but they’re not the same material as the paint.</a:t>
            </a:r>
          </a:p>
          <a:p>
            <a:pPr algn="ctr" eaLnBrk="1" hangingPunct="1">
              <a:buFontTx/>
              <a:buNone/>
            </a:pPr>
            <a:endParaRPr lang="en-GB" altLang="en-US" sz="2000"/>
          </a:p>
          <a:p>
            <a:pPr algn="ctr" eaLnBrk="1" hangingPunct="1">
              <a:buFontTx/>
              <a:buNone/>
            </a:pPr>
            <a:r>
              <a:rPr lang="en-GB" altLang="en-US" sz="2000" b="0"/>
              <a:t>How can this work?</a:t>
            </a:r>
            <a:endParaRPr lang="en-US" altLang="en-US" sz="1800" b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288" y="1169988"/>
            <a:ext cx="8353425" cy="4587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1800" smtClean="0"/>
              <a:t>Calibration – Why you can measure almost any coating on steel</a:t>
            </a:r>
          </a:p>
        </p:txBody>
      </p:sp>
      <p:sp>
        <p:nvSpPr>
          <p:cNvPr id="115715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115716" name="Rectangle 3"/>
          <p:cNvSpPr>
            <a:spLocks noChangeArrowheads="1"/>
          </p:cNvSpPr>
          <p:nvPr/>
        </p:nvSpPr>
        <p:spPr bwMode="auto">
          <a:xfrm>
            <a:off x="755650" y="5294313"/>
            <a:ext cx="2592388" cy="647700"/>
          </a:xfrm>
          <a:prstGeom prst="rect">
            <a:avLst/>
          </a:prstGeom>
          <a:solidFill>
            <a:srgbClr val="96969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Magnetic Substrate</a:t>
            </a:r>
          </a:p>
        </p:txBody>
      </p:sp>
      <p:sp>
        <p:nvSpPr>
          <p:cNvPr id="115717" name="Rectangle 7"/>
          <p:cNvSpPr>
            <a:spLocks noChangeArrowheads="1"/>
          </p:cNvSpPr>
          <p:nvPr/>
        </p:nvSpPr>
        <p:spPr bwMode="auto">
          <a:xfrm>
            <a:off x="5867400" y="5311775"/>
            <a:ext cx="2592388" cy="647700"/>
          </a:xfrm>
          <a:prstGeom prst="rect">
            <a:avLst/>
          </a:prstGeom>
          <a:solidFill>
            <a:srgbClr val="96969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Substrate</a:t>
            </a:r>
          </a:p>
        </p:txBody>
      </p:sp>
      <p:grpSp>
        <p:nvGrpSpPr>
          <p:cNvPr id="115718" name="Group 9"/>
          <p:cNvGrpSpPr>
            <a:grpSpLocks/>
          </p:cNvGrpSpPr>
          <p:nvPr/>
        </p:nvGrpSpPr>
        <p:grpSpPr bwMode="auto">
          <a:xfrm>
            <a:off x="1727200" y="2070100"/>
            <a:ext cx="649288" cy="2592388"/>
            <a:chOff x="1727684" y="2348880"/>
            <a:chExt cx="648072" cy="2592288"/>
          </a:xfrm>
        </p:grpSpPr>
        <p:sp>
          <p:nvSpPr>
            <p:cNvPr id="6" name="Rectangle 5"/>
            <p:cNvSpPr/>
            <p:nvPr/>
          </p:nvSpPr>
          <p:spPr bwMode="auto">
            <a:xfrm>
              <a:off x="1979624" y="4653841"/>
              <a:ext cx="144191" cy="287327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1727684" y="2348880"/>
              <a:ext cx="648072" cy="2447831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</p:grpSp>
      <p:cxnSp>
        <p:nvCxnSpPr>
          <p:cNvPr id="115719" name="Straight Arrow Connector 8"/>
          <p:cNvCxnSpPr>
            <a:cxnSpLocks noChangeShapeType="1"/>
          </p:cNvCxnSpPr>
          <p:nvPr/>
        </p:nvCxnSpPr>
        <p:spPr bwMode="auto">
          <a:xfrm>
            <a:off x="2051050" y="4662488"/>
            <a:ext cx="0" cy="631825"/>
          </a:xfrm>
          <a:prstGeom prst="straightConnector1">
            <a:avLst/>
          </a:prstGeom>
          <a:noFill/>
          <a:ln w="22225" algn="ctr">
            <a:solidFill>
              <a:srgbClr val="FF66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5720" name="Group 14"/>
          <p:cNvGrpSpPr>
            <a:grpSpLocks/>
          </p:cNvGrpSpPr>
          <p:nvPr/>
        </p:nvGrpSpPr>
        <p:grpSpPr bwMode="auto">
          <a:xfrm>
            <a:off x="6840538" y="2070100"/>
            <a:ext cx="647700" cy="2592388"/>
            <a:chOff x="1727684" y="2348880"/>
            <a:chExt cx="648072" cy="2592288"/>
          </a:xfrm>
        </p:grpSpPr>
        <p:sp>
          <p:nvSpPr>
            <p:cNvPr id="16" name="Rectangle 15"/>
            <p:cNvSpPr/>
            <p:nvPr/>
          </p:nvSpPr>
          <p:spPr bwMode="auto">
            <a:xfrm>
              <a:off x="1980241" y="4653841"/>
              <a:ext cx="142957" cy="287327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1727684" y="2348880"/>
              <a:ext cx="648072" cy="2447831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</p:grpSp>
      <p:cxnSp>
        <p:nvCxnSpPr>
          <p:cNvPr id="115721" name="Straight Arrow Connector 17"/>
          <p:cNvCxnSpPr>
            <a:cxnSpLocks noChangeShapeType="1"/>
          </p:cNvCxnSpPr>
          <p:nvPr/>
        </p:nvCxnSpPr>
        <p:spPr bwMode="auto">
          <a:xfrm>
            <a:off x="5940425" y="4662488"/>
            <a:ext cx="0" cy="649287"/>
          </a:xfrm>
          <a:prstGeom prst="straightConnector1">
            <a:avLst/>
          </a:prstGeom>
          <a:noFill/>
          <a:ln w="22225" algn="ctr">
            <a:solidFill>
              <a:srgbClr val="FF66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5722" name="Rectangle 12"/>
          <p:cNvSpPr>
            <a:spLocks noChangeArrowheads="1"/>
          </p:cNvSpPr>
          <p:nvPr/>
        </p:nvSpPr>
        <p:spPr bwMode="auto">
          <a:xfrm>
            <a:off x="6192838" y="4662488"/>
            <a:ext cx="2195512" cy="649287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Non-magnetic coating</a:t>
            </a:r>
          </a:p>
        </p:txBody>
      </p:sp>
      <p:sp>
        <p:nvSpPr>
          <p:cNvPr id="115723" name="TextBox 13"/>
          <p:cNvSpPr txBox="1">
            <a:spLocks noChangeArrowheads="1"/>
          </p:cNvSpPr>
          <p:nvPr/>
        </p:nvSpPr>
        <p:spPr bwMode="auto">
          <a:xfrm>
            <a:off x="2376488" y="4797425"/>
            <a:ext cx="1690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Air Gap</a:t>
            </a:r>
          </a:p>
        </p:txBody>
      </p:sp>
      <p:sp>
        <p:nvSpPr>
          <p:cNvPr id="115724" name="TextBox 22"/>
          <p:cNvSpPr txBox="1">
            <a:spLocks noChangeArrowheads="1"/>
          </p:cNvSpPr>
          <p:nvPr/>
        </p:nvSpPr>
        <p:spPr bwMode="auto">
          <a:xfrm rot="5400000">
            <a:off x="1620044" y="2639219"/>
            <a:ext cx="863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/>
              <a:t>Probe</a:t>
            </a:r>
          </a:p>
        </p:txBody>
      </p:sp>
      <p:sp>
        <p:nvSpPr>
          <p:cNvPr id="115725" name="TextBox 23"/>
          <p:cNvSpPr txBox="1">
            <a:spLocks noChangeArrowheads="1"/>
          </p:cNvSpPr>
          <p:nvPr/>
        </p:nvSpPr>
        <p:spPr bwMode="auto">
          <a:xfrm rot="5400000">
            <a:off x="6733382" y="2570956"/>
            <a:ext cx="8651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/>
              <a:t>Probe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288" y="1169988"/>
            <a:ext cx="8353425" cy="4587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1800" b="1" smtClean="0"/>
              <a:t>Ferrous </a:t>
            </a:r>
            <a:r>
              <a:rPr lang="en-US" altLang="en-US" sz="1800" smtClean="0"/>
              <a:t>Calibration – Why you can measure almost any coating on steel</a:t>
            </a:r>
          </a:p>
        </p:txBody>
      </p:sp>
      <p:sp>
        <p:nvSpPr>
          <p:cNvPr id="116739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116740" name="Rectangle 3"/>
          <p:cNvSpPr>
            <a:spLocks noChangeArrowheads="1"/>
          </p:cNvSpPr>
          <p:nvPr/>
        </p:nvSpPr>
        <p:spPr bwMode="auto">
          <a:xfrm>
            <a:off x="755650" y="5294313"/>
            <a:ext cx="2592388" cy="647700"/>
          </a:xfrm>
          <a:prstGeom prst="rect">
            <a:avLst/>
          </a:prstGeom>
          <a:solidFill>
            <a:srgbClr val="96969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Magnetic Substrate</a:t>
            </a:r>
          </a:p>
        </p:txBody>
      </p:sp>
      <p:sp>
        <p:nvSpPr>
          <p:cNvPr id="116741" name="Rectangle 7"/>
          <p:cNvSpPr>
            <a:spLocks noChangeArrowheads="1"/>
          </p:cNvSpPr>
          <p:nvPr/>
        </p:nvSpPr>
        <p:spPr bwMode="auto">
          <a:xfrm>
            <a:off x="5867400" y="5311775"/>
            <a:ext cx="2592388" cy="647700"/>
          </a:xfrm>
          <a:prstGeom prst="rect">
            <a:avLst/>
          </a:prstGeom>
          <a:solidFill>
            <a:srgbClr val="96969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Magnetic Substrate</a:t>
            </a:r>
          </a:p>
        </p:txBody>
      </p:sp>
      <p:grpSp>
        <p:nvGrpSpPr>
          <p:cNvPr id="116742" name="Group 9"/>
          <p:cNvGrpSpPr>
            <a:grpSpLocks/>
          </p:cNvGrpSpPr>
          <p:nvPr/>
        </p:nvGrpSpPr>
        <p:grpSpPr bwMode="auto">
          <a:xfrm>
            <a:off x="1727200" y="2070100"/>
            <a:ext cx="649288" cy="2592388"/>
            <a:chOff x="1727684" y="2348880"/>
            <a:chExt cx="648072" cy="2592288"/>
          </a:xfrm>
        </p:grpSpPr>
        <p:sp>
          <p:nvSpPr>
            <p:cNvPr id="6" name="Rectangle 5"/>
            <p:cNvSpPr/>
            <p:nvPr/>
          </p:nvSpPr>
          <p:spPr bwMode="auto">
            <a:xfrm>
              <a:off x="1979624" y="4653841"/>
              <a:ext cx="144191" cy="287327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1727684" y="2348880"/>
              <a:ext cx="648072" cy="2447831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</p:grpSp>
      <p:cxnSp>
        <p:nvCxnSpPr>
          <p:cNvPr id="116743" name="Straight Arrow Connector 8"/>
          <p:cNvCxnSpPr>
            <a:cxnSpLocks noChangeShapeType="1"/>
          </p:cNvCxnSpPr>
          <p:nvPr/>
        </p:nvCxnSpPr>
        <p:spPr bwMode="auto">
          <a:xfrm>
            <a:off x="2051050" y="4662488"/>
            <a:ext cx="0" cy="631825"/>
          </a:xfrm>
          <a:prstGeom prst="straightConnector1">
            <a:avLst/>
          </a:prstGeom>
          <a:noFill/>
          <a:ln w="22225" algn="ctr">
            <a:solidFill>
              <a:srgbClr val="FF66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6744" name="Group 14"/>
          <p:cNvGrpSpPr>
            <a:grpSpLocks/>
          </p:cNvGrpSpPr>
          <p:nvPr/>
        </p:nvGrpSpPr>
        <p:grpSpPr bwMode="auto">
          <a:xfrm>
            <a:off x="6840538" y="2070100"/>
            <a:ext cx="647700" cy="2592388"/>
            <a:chOff x="1727684" y="2348880"/>
            <a:chExt cx="648072" cy="2592288"/>
          </a:xfrm>
        </p:grpSpPr>
        <p:sp>
          <p:nvSpPr>
            <p:cNvPr id="16" name="Rectangle 15"/>
            <p:cNvSpPr/>
            <p:nvPr/>
          </p:nvSpPr>
          <p:spPr bwMode="auto">
            <a:xfrm>
              <a:off x="1980241" y="4653841"/>
              <a:ext cx="142957" cy="287327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1727684" y="2348880"/>
              <a:ext cx="648072" cy="2447831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</p:grpSp>
      <p:cxnSp>
        <p:nvCxnSpPr>
          <p:cNvPr id="116745" name="Straight Arrow Connector 17"/>
          <p:cNvCxnSpPr>
            <a:cxnSpLocks noChangeShapeType="1"/>
          </p:cNvCxnSpPr>
          <p:nvPr/>
        </p:nvCxnSpPr>
        <p:spPr bwMode="auto">
          <a:xfrm>
            <a:off x="5940425" y="4662488"/>
            <a:ext cx="0" cy="649287"/>
          </a:xfrm>
          <a:prstGeom prst="straightConnector1">
            <a:avLst/>
          </a:prstGeom>
          <a:noFill/>
          <a:ln w="22225" algn="ctr">
            <a:solidFill>
              <a:srgbClr val="FF66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6746" name="Rectangle 12"/>
          <p:cNvSpPr>
            <a:spLocks noChangeArrowheads="1"/>
          </p:cNvSpPr>
          <p:nvPr/>
        </p:nvSpPr>
        <p:spPr bwMode="auto">
          <a:xfrm>
            <a:off x="6192838" y="4662488"/>
            <a:ext cx="2195512" cy="649287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Non-magnetic coating</a:t>
            </a:r>
          </a:p>
        </p:txBody>
      </p:sp>
      <p:sp>
        <p:nvSpPr>
          <p:cNvPr id="116747" name="TextBox 13"/>
          <p:cNvSpPr txBox="1">
            <a:spLocks noChangeArrowheads="1"/>
          </p:cNvSpPr>
          <p:nvPr/>
        </p:nvSpPr>
        <p:spPr bwMode="auto">
          <a:xfrm>
            <a:off x="2376488" y="4797425"/>
            <a:ext cx="1690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Air Gap</a:t>
            </a:r>
          </a:p>
        </p:txBody>
      </p:sp>
      <p:sp>
        <p:nvSpPr>
          <p:cNvPr id="116748" name="TextBox 1"/>
          <p:cNvSpPr txBox="1">
            <a:spLocks noChangeArrowheads="1"/>
          </p:cNvSpPr>
          <p:nvPr/>
        </p:nvSpPr>
        <p:spPr bwMode="auto">
          <a:xfrm>
            <a:off x="2484438" y="2276475"/>
            <a:ext cx="43561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 b="0"/>
              <a:t>The gauge measures from the probe tip to the substrate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 b="0"/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 b="0"/>
              <a:t>Except for a few rare cases what is in between makes no difference</a:t>
            </a:r>
          </a:p>
        </p:txBody>
      </p:sp>
      <p:sp>
        <p:nvSpPr>
          <p:cNvPr id="116749" name="TextBox 2"/>
          <p:cNvSpPr txBox="1">
            <a:spLocks noChangeArrowheads="1"/>
          </p:cNvSpPr>
          <p:nvPr/>
        </p:nvSpPr>
        <p:spPr bwMode="auto">
          <a:xfrm rot="5400000">
            <a:off x="1620044" y="2639219"/>
            <a:ext cx="863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/>
              <a:t>Probe</a:t>
            </a:r>
          </a:p>
        </p:txBody>
      </p:sp>
      <p:sp>
        <p:nvSpPr>
          <p:cNvPr id="116750" name="TextBox 18"/>
          <p:cNvSpPr txBox="1">
            <a:spLocks noChangeArrowheads="1"/>
          </p:cNvSpPr>
          <p:nvPr/>
        </p:nvSpPr>
        <p:spPr bwMode="auto">
          <a:xfrm rot="5400000">
            <a:off x="6733382" y="2570956"/>
            <a:ext cx="8651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/>
              <a:t>Probe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38150" y="1082675"/>
            <a:ext cx="8542338" cy="4419600"/>
          </a:xfrm>
        </p:spPr>
        <p:txBody>
          <a:bodyPr/>
          <a:lstStyle/>
          <a:p>
            <a:pPr marL="361950" indent="-361950" eaLnBrk="1" hangingPunct="1"/>
            <a:endParaRPr lang="en-GB" altLang="en-US" sz="2000" b="1" smtClean="0"/>
          </a:p>
          <a:p>
            <a:pPr marL="912813" lvl="1" eaLnBrk="1" hangingPunct="1"/>
            <a:endParaRPr lang="en-GB" altLang="en-US" sz="1800" b="1" smtClean="0"/>
          </a:p>
          <a:p>
            <a:pPr marL="912813" lvl="1" eaLnBrk="1" hangingPunct="1"/>
            <a:endParaRPr lang="en-GB" altLang="en-US" sz="1800" b="1" smtClean="0"/>
          </a:p>
          <a:p>
            <a:pPr marL="361950" indent="-361950" eaLnBrk="1" hangingPunct="1"/>
            <a:endParaRPr lang="en-US" altLang="en-US" sz="20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912813" lvl="1" eaLnBrk="1" hangingPunct="1"/>
            <a:endParaRPr lang="en-GB" altLang="en-US" sz="1800" b="1" smtClean="0"/>
          </a:p>
          <a:p>
            <a:pPr marL="912813" lvl="1" eaLnBrk="1" hangingPunct="1"/>
            <a:endParaRPr lang="en-US" altLang="en-US" sz="18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361950" indent="-361950" eaLnBrk="1" hangingPunct="1"/>
            <a:endParaRPr lang="en-GB" altLang="en-US" sz="2000" b="1" smtClean="0"/>
          </a:p>
          <a:p>
            <a:pPr marL="912813" lvl="1" eaLnBrk="1" hangingPunct="1"/>
            <a:endParaRPr lang="en-GB" altLang="en-US" sz="1800" b="1" smtClean="0"/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3381375" y="2419350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3381375" y="2124075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Paperless QA</a:t>
            </a: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255588" y="1268413"/>
            <a:ext cx="5468937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838200" indent="-3810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/>
              <a:t>Elcomaster 2.0 – Three key uses</a:t>
            </a:r>
          </a:p>
          <a:p>
            <a:pPr eaLnBrk="1" hangingPunct="1">
              <a:buFontTx/>
              <a:buNone/>
            </a:pPr>
            <a:endParaRPr lang="en-GB" altLang="en-US" sz="2000"/>
          </a:p>
          <a:p>
            <a:pPr eaLnBrk="1" hangingPunct="1">
              <a:buSzPct val="75000"/>
              <a:buFontTx/>
              <a:buAutoNum type="arabicPeriod"/>
            </a:pPr>
            <a:r>
              <a:rPr lang="en-GB" altLang="en-US" sz="1600" b="0"/>
              <a:t>A means of transferring data off the gauge, to store and to view</a:t>
            </a:r>
          </a:p>
          <a:p>
            <a:pPr lvl="1" eaLnBrk="1" hangingPunct="1">
              <a:buSzPct val="75000"/>
            </a:pPr>
            <a:r>
              <a:rPr lang="en-GB" altLang="en-US" sz="1400" b="0"/>
              <a:t>Quick and easy record keeping</a:t>
            </a:r>
          </a:p>
          <a:p>
            <a:pPr eaLnBrk="1" hangingPunct="1">
              <a:buSzPct val="75000"/>
              <a:buFontTx/>
              <a:buAutoNum type="arabicPeriod"/>
            </a:pPr>
            <a:endParaRPr lang="en-GB" altLang="en-US" sz="1600" b="0"/>
          </a:p>
          <a:p>
            <a:pPr eaLnBrk="1" hangingPunct="1">
              <a:buFontTx/>
              <a:buNone/>
            </a:pPr>
            <a:endParaRPr lang="en-GB" altLang="en-US" sz="1400" u="sng"/>
          </a:p>
          <a:p>
            <a:pPr eaLnBrk="1" hangingPunct="1"/>
            <a:endParaRPr lang="en-GB" altLang="en-US" sz="1600" b="0"/>
          </a:p>
          <a:p>
            <a:pPr eaLnBrk="1" hangingPunct="1"/>
            <a:endParaRPr lang="en-GB" altLang="en-US" sz="1600" b="0"/>
          </a:p>
          <a:p>
            <a:pPr eaLnBrk="1" hangingPunct="1"/>
            <a:endParaRPr lang="en-US" altLang="en-US" b="0"/>
          </a:p>
        </p:txBody>
      </p:sp>
      <p:pic>
        <p:nvPicPr>
          <p:cNvPr id="3482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1139825"/>
            <a:ext cx="3221037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288" y="1169988"/>
            <a:ext cx="8353425" cy="458787"/>
          </a:xfrm>
        </p:spPr>
        <p:txBody>
          <a:bodyPr/>
          <a:lstStyle/>
          <a:p>
            <a:pPr marL="2781300" indent="-2781300" eaLnBrk="1" hangingPunct="1">
              <a:buFontTx/>
              <a:buNone/>
            </a:pPr>
            <a:r>
              <a:rPr lang="en-US" altLang="en-US" sz="1800" b="1" smtClean="0"/>
              <a:t>Non-Ferrous </a:t>
            </a:r>
            <a:r>
              <a:rPr lang="en-US" altLang="en-US" sz="1800" smtClean="0"/>
              <a:t>Calibration – Why you can measure almost any coating on other metals</a:t>
            </a:r>
          </a:p>
        </p:txBody>
      </p:sp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117764" name="Rectangle 3"/>
          <p:cNvSpPr>
            <a:spLocks noChangeArrowheads="1"/>
          </p:cNvSpPr>
          <p:nvPr/>
        </p:nvSpPr>
        <p:spPr bwMode="auto">
          <a:xfrm>
            <a:off x="755650" y="5294313"/>
            <a:ext cx="2592388" cy="647700"/>
          </a:xfrm>
          <a:prstGeom prst="rect">
            <a:avLst/>
          </a:prstGeom>
          <a:solidFill>
            <a:srgbClr val="96969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Metal Substrate</a:t>
            </a:r>
          </a:p>
        </p:txBody>
      </p:sp>
      <p:sp>
        <p:nvSpPr>
          <p:cNvPr id="117765" name="Rectangle 7"/>
          <p:cNvSpPr>
            <a:spLocks noChangeArrowheads="1"/>
          </p:cNvSpPr>
          <p:nvPr/>
        </p:nvSpPr>
        <p:spPr bwMode="auto">
          <a:xfrm>
            <a:off x="5867400" y="5311775"/>
            <a:ext cx="2592388" cy="647700"/>
          </a:xfrm>
          <a:prstGeom prst="rect">
            <a:avLst/>
          </a:prstGeom>
          <a:solidFill>
            <a:srgbClr val="96969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Metal Substrate</a:t>
            </a:r>
          </a:p>
        </p:txBody>
      </p:sp>
      <p:grpSp>
        <p:nvGrpSpPr>
          <p:cNvPr id="117766" name="Group 9"/>
          <p:cNvGrpSpPr>
            <a:grpSpLocks/>
          </p:cNvGrpSpPr>
          <p:nvPr/>
        </p:nvGrpSpPr>
        <p:grpSpPr bwMode="auto">
          <a:xfrm>
            <a:off x="1727200" y="2070100"/>
            <a:ext cx="649288" cy="2592388"/>
            <a:chOff x="1727684" y="2348880"/>
            <a:chExt cx="648072" cy="2592288"/>
          </a:xfrm>
        </p:grpSpPr>
        <p:sp>
          <p:nvSpPr>
            <p:cNvPr id="6" name="Rectangle 5"/>
            <p:cNvSpPr/>
            <p:nvPr/>
          </p:nvSpPr>
          <p:spPr bwMode="auto">
            <a:xfrm>
              <a:off x="1979624" y="4653841"/>
              <a:ext cx="144191" cy="287327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1727684" y="2348880"/>
              <a:ext cx="648072" cy="2447831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</p:grpSp>
      <p:cxnSp>
        <p:nvCxnSpPr>
          <p:cNvPr id="117767" name="Straight Arrow Connector 8"/>
          <p:cNvCxnSpPr>
            <a:cxnSpLocks noChangeShapeType="1"/>
          </p:cNvCxnSpPr>
          <p:nvPr/>
        </p:nvCxnSpPr>
        <p:spPr bwMode="auto">
          <a:xfrm>
            <a:off x="2051050" y="4662488"/>
            <a:ext cx="0" cy="631825"/>
          </a:xfrm>
          <a:prstGeom prst="straightConnector1">
            <a:avLst/>
          </a:prstGeom>
          <a:noFill/>
          <a:ln w="22225" algn="ctr">
            <a:solidFill>
              <a:srgbClr val="FF66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7768" name="Group 14"/>
          <p:cNvGrpSpPr>
            <a:grpSpLocks/>
          </p:cNvGrpSpPr>
          <p:nvPr/>
        </p:nvGrpSpPr>
        <p:grpSpPr bwMode="auto">
          <a:xfrm>
            <a:off x="6840538" y="2070100"/>
            <a:ext cx="647700" cy="2592388"/>
            <a:chOff x="1727684" y="2348880"/>
            <a:chExt cx="648072" cy="2592288"/>
          </a:xfrm>
        </p:grpSpPr>
        <p:sp>
          <p:nvSpPr>
            <p:cNvPr id="16" name="Rectangle 15"/>
            <p:cNvSpPr/>
            <p:nvPr/>
          </p:nvSpPr>
          <p:spPr bwMode="auto">
            <a:xfrm>
              <a:off x="1980241" y="4653841"/>
              <a:ext cx="142957" cy="287327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1727684" y="2348880"/>
              <a:ext cx="648072" cy="2447831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</p:grpSp>
      <p:cxnSp>
        <p:nvCxnSpPr>
          <p:cNvPr id="117769" name="Straight Arrow Connector 17"/>
          <p:cNvCxnSpPr>
            <a:cxnSpLocks noChangeShapeType="1"/>
          </p:cNvCxnSpPr>
          <p:nvPr/>
        </p:nvCxnSpPr>
        <p:spPr bwMode="auto">
          <a:xfrm>
            <a:off x="5940425" y="4662488"/>
            <a:ext cx="0" cy="649287"/>
          </a:xfrm>
          <a:prstGeom prst="straightConnector1">
            <a:avLst/>
          </a:prstGeom>
          <a:noFill/>
          <a:ln w="22225" algn="ctr">
            <a:solidFill>
              <a:srgbClr val="FF66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7770" name="Rectangle 12"/>
          <p:cNvSpPr>
            <a:spLocks noChangeArrowheads="1"/>
          </p:cNvSpPr>
          <p:nvPr/>
        </p:nvSpPr>
        <p:spPr bwMode="auto">
          <a:xfrm>
            <a:off x="6192838" y="4662488"/>
            <a:ext cx="2195512" cy="649287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Non-conductive coating</a:t>
            </a:r>
          </a:p>
        </p:txBody>
      </p:sp>
      <p:sp>
        <p:nvSpPr>
          <p:cNvPr id="117771" name="TextBox 13"/>
          <p:cNvSpPr txBox="1">
            <a:spLocks noChangeArrowheads="1"/>
          </p:cNvSpPr>
          <p:nvPr/>
        </p:nvSpPr>
        <p:spPr bwMode="auto">
          <a:xfrm>
            <a:off x="2376488" y="4797425"/>
            <a:ext cx="1690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Air Gap</a:t>
            </a:r>
          </a:p>
        </p:txBody>
      </p:sp>
      <p:sp>
        <p:nvSpPr>
          <p:cNvPr id="117772" name="TextBox 1"/>
          <p:cNvSpPr txBox="1">
            <a:spLocks noChangeArrowheads="1"/>
          </p:cNvSpPr>
          <p:nvPr/>
        </p:nvSpPr>
        <p:spPr bwMode="auto">
          <a:xfrm>
            <a:off x="2376488" y="2370138"/>
            <a:ext cx="4464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 b="0"/>
              <a:t>Non Ferrous gauges are similar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GB" altLang="en-US" sz="1800" b="0"/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 b="0"/>
              <a:t>The coating must be an electrical insulator</a:t>
            </a:r>
          </a:p>
        </p:txBody>
      </p:sp>
      <p:sp>
        <p:nvSpPr>
          <p:cNvPr id="117773" name="TextBox 2"/>
          <p:cNvSpPr txBox="1">
            <a:spLocks noChangeArrowheads="1"/>
          </p:cNvSpPr>
          <p:nvPr/>
        </p:nvSpPr>
        <p:spPr bwMode="auto">
          <a:xfrm rot="5400000">
            <a:off x="1620044" y="2642394"/>
            <a:ext cx="863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/>
              <a:t>Probe</a:t>
            </a:r>
          </a:p>
        </p:txBody>
      </p:sp>
      <p:sp>
        <p:nvSpPr>
          <p:cNvPr id="117774" name="TextBox 18"/>
          <p:cNvSpPr txBox="1">
            <a:spLocks noChangeArrowheads="1"/>
          </p:cNvSpPr>
          <p:nvPr/>
        </p:nvSpPr>
        <p:spPr bwMode="auto">
          <a:xfrm rot="5400000">
            <a:off x="6733382" y="2570956"/>
            <a:ext cx="8651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200"/>
              <a:t>Probe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118787" name="Rectangle 2"/>
          <p:cNvSpPr txBox="1">
            <a:spLocks noChangeArrowheads="1"/>
          </p:cNvSpPr>
          <p:nvPr/>
        </p:nvSpPr>
        <p:spPr bwMode="auto">
          <a:xfrm>
            <a:off x="395288" y="1123950"/>
            <a:ext cx="7993062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Calibration – Rough Surfaces</a:t>
            </a:r>
          </a:p>
          <a:p>
            <a:pPr eaLnBrk="1" hangingPunct="1">
              <a:buFontTx/>
              <a:buNone/>
            </a:pPr>
            <a:endParaRPr lang="en-GB" altLang="en-US" sz="2000"/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Most protective coatings are applied to abrasively blasted surfaces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DFT specification should be coverage from the peaks of the profile to ensure all steel is effectively covered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Thickness measured will be the minimum – ensures proper coverage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endParaRPr lang="en-US" altLang="en-US" sz="1800" b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119811" name="Rectangle 2"/>
          <p:cNvSpPr txBox="1">
            <a:spLocks noChangeArrowheads="1"/>
          </p:cNvSpPr>
          <p:nvPr/>
        </p:nvSpPr>
        <p:spPr bwMode="auto">
          <a:xfrm>
            <a:off x="395288" y="1123950"/>
            <a:ext cx="4464050" cy="26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indent="127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Calibration on Rough Surfaces -  The Problem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Where do we take the zero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Using a smooth calibration the zero could be anywhere, depends where the probe lands</a:t>
            </a:r>
          </a:p>
          <a:p>
            <a:pPr lvl="2" eaLnBrk="1" hangingPunct="1">
              <a:buFontTx/>
              <a:buNone/>
            </a:pPr>
            <a:r>
              <a:rPr lang="en-US" altLang="en-US" sz="1600" b="0"/>
              <a:t>	</a:t>
            </a:r>
          </a:p>
          <a:p>
            <a:pPr lvl="2" eaLnBrk="1" hangingPunct="1">
              <a:buFontTx/>
              <a:buNone/>
            </a:pPr>
            <a:r>
              <a:rPr lang="en-US" altLang="en-US" sz="1600" b="0"/>
              <a:t>	</a:t>
            </a:r>
          </a:p>
        </p:txBody>
      </p:sp>
      <p:cxnSp>
        <p:nvCxnSpPr>
          <p:cNvPr id="119812" name="Straight Connector 3"/>
          <p:cNvCxnSpPr>
            <a:cxnSpLocks noChangeShapeType="1"/>
          </p:cNvCxnSpPr>
          <p:nvPr/>
        </p:nvCxnSpPr>
        <p:spPr bwMode="auto">
          <a:xfrm>
            <a:off x="4500563" y="4276725"/>
            <a:ext cx="287337" cy="5921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813" name="Straight Connector 6"/>
          <p:cNvCxnSpPr>
            <a:cxnSpLocks noChangeShapeType="1"/>
          </p:cNvCxnSpPr>
          <p:nvPr/>
        </p:nvCxnSpPr>
        <p:spPr bwMode="auto">
          <a:xfrm>
            <a:off x="5265738" y="4059238"/>
            <a:ext cx="57626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814" name="Straight Connector 11"/>
          <p:cNvCxnSpPr>
            <a:cxnSpLocks noChangeShapeType="1"/>
          </p:cNvCxnSpPr>
          <p:nvPr/>
        </p:nvCxnSpPr>
        <p:spPr bwMode="auto">
          <a:xfrm flipH="1">
            <a:off x="6094413" y="4294188"/>
            <a:ext cx="34925" cy="279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815" name="Straight Connector 12"/>
          <p:cNvCxnSpPr>
            <a:cxnSpLocks noChangeShapeType="1"/>
          </p:cNvCxnSpPr>
          <p:nvPr/>
        </p:nvCxnSpPr>
        <p:spPr bwMode="auto">
          <a:xfrm>
            <a:off x="6697663" y="4294188"/>
            <a:ext cx="160337" cy="4143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816" name="Straight Connector 16"/>
          <p:cNvCxnSpPr>
            <a:cxnSpLocks noChangeShapeType="1"/>
          </p:cNvCxnSpPr>
          <p:nvPr/>
        </p:nvCxnSpPr>
        <p:spPr bwMode="auto">
          <a:xfrm>
            <a:off x="5842000" y="4059238"/>
            <a:ext cx="287338" cy="2174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817" name="Straight Connector 17"/>
          <p:cNvCxnSpPr>
            <a:cxnSpLocks noChangeShapeType="1"/>
          </p:cNvCxnSpPr>
          <p:nvPr/>
        </p:nvCxnSpPr>
        <p:spPr bwMode="auto">
          <a:xfrm>
            <a:off x="7466013" y="4059238"/>
            <a:ext cx="176212" cy="10810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818" name="Straight Connector 18"/>
          <p:cNvCxnSpPr>
            <a:cxnSpLocks noChangeShapeType="1"/>
          </p:cNvCxnSpPr>
          <p:nvPr/>
        </p:nvCxnSpPr>
        <p:spPr bwMode="auto">
          <a:xfrm flipV="1">
            <a:off x="6111875" y="4294188"/>
            <a:ext cx="593725" cy="279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819" name="Straight Connector 20"/>
          <p:cNvCxnSpPr>
            <a:cxnSpLocks noChangeShapeType="1"/>
          </p:cNvCxnSpPr>
          <p:nvPr/>
        </p:nvCxnSpPr>
        <p:spPr bwMode="auto">
          <a:xfrm flipV="1">
            <a:off x="6891338" y="4059238"/>
            <a:ext cx="574675" cy="6492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9820" name="Group 32"/>
          <p:cNvGrpSpPr>
            <a:grpSpLocks/>
          </p:cNvGrpSpPr>
          <p:nvPr/>
        </p:nvGrpSpPr>
        <p:grpSpPr bwMode="auto">
          <a:xfrm>
            <a:off x="6130925" y="1792288"/>
            <a:ext cx="647700" cy="2592387"/>
            <a:chOff x="1727684" y="2348880"/>
            <a:chExt cx="648072" cy="2592288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980242" y="4653842"/>
              <a:ext cx="142957" cy="287326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27684" y="2348880"/>
              <a:ext cx="648072" cy="244783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</p:grpSp>
      <p:cxnSp>
        <p:nvCxnSpPr>
          <p:cNvPr id="119821" name="Straight Connector 2"/>
          <p:cNvCxnSpPr>
            <a:cxnSpLocks noChangeShapeType="1"/>
          </p:cNvCxnSpPr>
          <p:nvPr/>
        </p:nvCxnSpPr>
        <p:spPr bwMode="auto">
          <a:xfrm flipH="1">
            <a:off x="4284663" y="4384675"/>
            <a:ext cx="4679950" cy="0"/>
          </a:xfrm>
          <a:prstGeom prst="line">
            <a:avLst/>
          </a:prstGeom>
          <a:noFill/>
          <a:ln w="22225" algn="ctr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9822" name="TextBox 8"/>
          <p:cNvSpPr txBox="1">
            <a:spLocks noChangeArrowheads="1"/>
          </p:cNvSpPr>
          <p:nvPr/>
        </p:nvSpPr>
        <p:spPr bwMode="auto">
          <a:xfrm>
            <a:off x="2268538" y="4198938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b="0">
                <a:solidFill>
                  <a:srgbClr val="4D4D4D"/>
                </a:solidFill>
              </a:rPr>
              <a:t>Location of zero</a:t>
            </a:r>
            <a:endParaRPr lang="en-GB" altLang="en-US" sz="1800">
              <a:solidFill>
                <a:srgbClr val="4D4D4D"/>
              </a:solidFill>
            </a:endParaRPr>
          </a:p>
        </p:txBody>
      </p:sp>
      <p:cxnSp>
        <p:nvCxnSpPr>
          <p:cNvPr id="119823" name="Straight Connector 22"/>
          <p:cNvCxnSpPr>
            <a:cxnSpLocks noChangeShapeType="1"/>
          </p:cNvCxnSpPr>
          <p:nvPr/>
        </p:nvCxnSpPr>
        <p:spPr bwMode="auto">
          <a:xfrm flipV="1">
            <a:off x="4787900" y="4059238"/>
            <a:ext cx="477838" cy="8096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9824" name="Group 28"/>
          <p:cNvGrpSpPr>
            <a:grpSpLocks/>
          </p:cNvGrpSpPr>
          <p:nvPr/>
        </p:nvGrpSpPr>
        <p:grpSpPr bwMode="auto">
          <a:xfrm>
            <a:off x="4500563" y="4059238"/>
            <a:ext cx="4330700" cy="1154112"/>
            <a:chOff x="4499992" y="4059932"/>
            <a:chExt cx="4330784" cy="1152945"/>
          </a:xfrm>
        </p:grpSpPr>
        <p:cxnSp>
          <p:nvCxnSpPr>
            <p:cNvPr id="119827" name="Straight Connector 29"/>
            <p:cNvCxnSpPr>
              <a:cxnSpLocks noChangeShapeType="1"/>
            </p:cNvCxnSpPr>
            <p:nvPr/>
          </p:nvCxnSpPr>
          <p:spPr bwMode="auto">
            <a:xfrm>
              <a:off x="4499992" y="4276898"/>
              <a:ext cx="288032" cy="5922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828" name="Straight Connector 31"/>
            <p:cNvCxnSpPr>
              <a:cxnSpLocks noChangeShapeType="1"/>
            </p:cNvCxnSpPr>
            <p:nvPr/>
          </p:nvCxnSpPr>
          <p:spPr bwMode="auto">
            <a:xfrm>
              <a:off x="5265352" y="4059932"/>
              <a:ext cx="576064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829" name="Straight Connector 35"/>
            <p:cNvCxnSpPr>
              <a:cxnSpLocks noChangeShapeType="1"/>
            </p:cNvCxnSpPr>
            <p:nvPr/>
          </p:nvCxnSpPr>
          <p:spPr bwMode="auto">
            <a:xfrm flipH="1">
              <a:off x="6094102" y="4293418"/>
              <a:ext cx="35346" cy="27952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830" name="Straight Connector 36"/>
            <p:cNvCxnSpPr>
              <a:cxnSpLocks noChangeShapeType="1"/>
            </p:cNvCxnSpPr>
            <p:nvPr/>
          </p:nvCxnSpPr>
          <p:spPr bwMode="auto">
            <a:xfrm>
              <a:off x="6698220" y="4293418"/>
              <a:ext cx="160064" cy="414586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831" name="Straight Connector 37"/>
            <p:cNvCxnSpPr>
              <a:cxnSpLocks noChangeShapeType="1"/>
            </p:cNvCxnSpPr>
            <p:nvPr/>
          </p:nvCxnSpPr>
          <p:spPr bwMode="auto">
            <a:xfrm flipH="1" flipV="1">
              <a:off x="8614752" y="4060750"/>
              <a:ext cx="216024" cy="115212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832" name="Straight Connector 38"/>
            <p:cNvCxnSpPr>
              <a:cxnSpLocks noChangeShapeType="1"/>
            </p:cNvCxnSpPr>
            <p:nvPr/>
          </p:nvCxnSpPr>
          <p:spPr bwMode="auto">
            <a:xfrm>
              <a:off x="5841416" y="4059932"/>
              <a:ext cx="288032" cy="21602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833" name="Straight Connector 39"/>
            <p:cNvCxnSpPr>
              <a:cxnSpLocks noChangeShapeType="1"/>
            </p:cNvCxnSpPr>
            <p:nvPr/>
          </p:nvCxnSpPr>
          <p:spPr bwMode="auto">
            <a:xfrm>
              <a:off x="7466620" y="4059932"/>
              <a:ext cx="174996" cy="108012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834" name="Straight Connector 40"/>
            <p:cNvCxnSpPr>
              <a:cxnSpLocks noChangeShapeType="1"/>
            </p:cNvCxnSpPr>
            <p:nvPr/>
          </p:nvCxnSpPr>
          <p:spPr bwMode="auto">
            <a:xfrm flipV="1">
              <a:off x="6111775" y="4293418"/>
              <a:ext cx="593737" cy="27952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835" name="Straight Connector 41"/>
            <p:cNvCxnSpPr>
              <a:cxnSpLocks noChangeShapeType="1"/>
            </p:cNvCxnSpPr>
            <p:nvPr/>
          </p:nvCxnSpPr>
          <p:spPr bwMode="auto">
            <a:xfrm flipV="1">
              <a:off x="7639532" y="4060750"/>
              <a:ext cx="936104" cy="11341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836" name="Straight Connector 42"/>
            <p:cNvCxnSpPr>
              <a:cxnSpLocks noChangeShapeType="1"/>
            </p:cNvCxnSpPr>
            <p:nvPr/>
          </p:nvCxnSpPr>
          <p:spPr bwMode="auto">
            <a:xfrm flipV="1">
              <a:off x="6890556" y="4059932"/>
              <a:ext cx="576064" cy="64807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837" name="Straight Connector 43"/>
            <p:cNvCxnSpPr>
              <a:cxnSpLocks noChangeShapeType="1"/>
            </p:cNvCxnSpPr>
            <p:nvPr/>
          </p:nvCxnSpPr>
          <p:spPr bwMode="auto">
            <a:xfrm flipV="1">
              <a:off x="4788024" y="4059932"/>
              <a:ext cx="477328" cy="80922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19825" name="Straight Connector 24"/>
          <p:cNvCxnSpPr>
            <a:cxnSpLocks noChangeShapeType="1"/>
          </p:cNvCxnSpPr>
          <p:nvPr/>
        </p:nvCxnSpPr>
        <p:spPr bwMode="auto">
          <a:xfrm flipV="1">
            <a:off x="7642225" y="5140325"/>
            <a:ext cx="0" cy="730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826" name="Straight Connector 26"/>
          <p:cNvCxnSpPr>
            <a:cxnSpLocks noChangeShapeType="1"/>
          </p:cNvCxnSpPr>
          <p:nvPr/>
        </p:nvCxnSpPr>
        <p:spPr bwMode="auto">
          <a:xfrm flipH="1">
            <a:off x="6858000" y="4708525"/>
            <a:ext cx="3333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120835" name="Rectangle 2"/>
          <p:cNvSpPr txBox="1">
            <a:spLocks noChangeArrowheads="1"/>
          </p:cNvSpPr>
          <p:nvPr/>
        </p:nvSpPr>
        <p:spPr bwMode="auto">
          <a:xfrm>
            <a:off x="395288" y="1123950"/>
            <a:ext cx="4464050" cy="26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indent="127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Calibration on Rough Surfaces -  The Problem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Where do we take the zero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Using a smooth calibration the zero could be anywhere, depends where the probe lands</a:t>
            </a:r>
          </a:p>
          <a:p>
            <a:pPr lvl="2" eaLnBrk="1" hangingPunct="1">
              <a:buFontTx/>
              <a:buNone/>
            </a:pPr>
            <a:r>
              <a:rPr lang="en-US" altLang="en-US" sz="1600" b="0"/>
              <a:t>	</a:t>
            </a:r>
          </a:p>
          <a:p>
            <a:pPr lvl="2" eaLnBrk="1" hangingPunct="1">
              <a:buFontTx/>
              <a:buNone/>
            </a:pPr>
            <a:r>
              <a:rPr lang="en-US" altLang="en-US" sz="1600" b="0"/>
              <a:t>	</a:t>
            </a:r>
          </a:p>
        </p:txBody>
      </p:sp>
      <p:cxnSp>
        <p:nvCxnSpPr>
          <p:cNvPr id="120836" name="Straight Connector 3"/>
          <p:cNvCxnSpPr>
            <a:cxnSpLocks noChangeShapeType="1"/>
          </p:cNvCxnSpPr>
          <p:nvPr/>
        </p:nvCxnSpPr>
        <p:spPr bwMode="auto">
          <a:xfrm>
            <a:off x="4500563" y="4276725"/>
            <a:ext cx="287337" cy="5921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37" name="Straight Connector 6"/>
          <p:cNvCxnSpPr>
            <a:cxnSpLocks noChangeShapeType="1"/>
          </p:cNvCxnSpPr>
          <p:nvPr/>
        </p:nvCxnSpPr>
        <p:spPr bwMode="auto">
          <a:xfrm>
            <a:off x="5265738" y="4059238"/>
            <a:ext cx="57626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38" name="Straight Connector 11"/>
          <p:cNvCxnSpPr>
            <a:cxnSpLocks noChangeShapeType="1"/>
          </p:cNvCxnSpPr>
          <p:nvPr/>
        </p:nvCxnSpPr>
        <p:spPr bwMode="auto">
          <a:xfrm flipH="1">
            <a:off x="6094413" y="4294188"/>
            <a:ext cx="34925" cy="279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39" name="Straight Connector 12"/>
          <p:cNvCxnSpPr>
            <a:cxnSpLocks noChangeShapeType="1"/>
          </p:cNvCxnSpPr>
          <p:nvPr/>
        </p:nvCxnSpPr>
        <p:spPr bwMode="auto">
          <a:xfrm>
            <a:off x="6697663" y="4294188"/>
            <a:ext cx="160337" cy="4143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40" name="Straight Connector 16"/>
          <p:cNvCxnSpPr>
            <a:cxnSpLocks noChangeShapeType="1"/>
          </p:cNvCxnSpPr>
          <p:nvPr/>
        </p:nvCxnSpPr>
        <p:spPr bwMode="auto">
          <a:xfrm>
            <a:off x="5842000" y="4059238"/>
            <a:ext cx="287338" cy="2174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41" name="Straight Connector 17"/>
          <p:cNvCxnSpPr>
            <a:cxnSpLocks noChangeShapeType="1"/>
          </p:cNvCxnSpPr>
          <p:nvPr/>
        </p:nvCxnSpPr>
        <p:spPr bwMode="auto">
          <a:xfrm>
            <a:off x="7466013" y="4059238"/>
            <a:ext cx="176212" cy="10810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42" name="Straight Connector 18"/>
          <p:cNvCxnSpPr>
            <a:cxnSpLocks noChangeShapeType="1"/>
          </p:cNvCxnSpPr>
          <p:nvPr/>
        </p:nvCxnSpPr>
        <p:spPr bwMode="auto">
          <a:xfrm flipV="1">
            <a:off x="6111875" y="4294188"/>
            <a:ext cx="593725" cy="279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43" name="Straight Connector 20"/>
          <p:cNvCxnSpPr>
            <a:cxnSpLocks noChangeShapeType="1"/>
          </p:cNvCxnSpPr>
          <p:nvPr/>
        </p:nvCxnSpPr>
        <p:spPr bwMode="auto">
          <a:xfrm flipV="1">
            <a:off x="6891338" y="4059238"/>
            <a:ext cx="574675" cy="6492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0844" name="Group 32"/>
          <p:cNvGrpSpPr>
            <a:grpSpLocks/>
          </p:cNvGrpSpPr>
          <p:nvPr/>
        </p:nvGrpSpPr>
        <p:grpSpPr bwMode="auto">
          <a:xfrm>
            <a:off x="5284788" y="1458913"/>
            <a:ext cx="649287" cy="2592387"/>
            <a:chOff x="1727684" y="2348880"/>
            <a:chExt cx="648072" cy="2592288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979624" y="4653842"/>
              <a:ext cx="144193" cy="287326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27684" y="2348880"/>
              <a:ext cx="648072" cy="244783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</p:grpSp>
      <p:cxnSp>
        <p:nvCxnSpPr>
          <p:cNvPr id="120845" name="Straight Connector 2"/>
          <p:cNvCxnSpPr>
            <a:cxnSpLocks noChangeShapeType="1"/>
          </p:cNvCxnSpPr>
          <p:nvPr/>
        </p:nvCxnSpPr>
        <p:spPr bwMode="auto">
          <a:xfrm flipH="1">
            <a:off x="4284663" y="4059238"/>
            <a:ext cx="4679950" cy="0"/>
          </a:xfrm>
          <a:prstGeom prst="line">
            <a:avLst/>
          </a:prstGeom>
          <a:noFill/>
          <a:ln w="22225" algn="ctr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0846" name="TextBox 8"/>
          <p:cNvSpPr txBox="1">
            <a:spLocks noChangeArrowheads="1"/>
          </p:cNvSpPr>
          <p:nvPr/>
        </p:nvSpPr>
        <p:spPr bwMode="auto">
          <a:xfrm>
            <a:off x="2268538" y="3875088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b="0">
                <a:solidFill>
                  <a:srgbClr val="808080"/>
                </a:solidFill>
              </a:rPr>
              <a:t>Location of zero</a:t>
            </a:r>
            <a:endParaRPr lang="en-GB" altLang="en-US" sz="1800">
              <a:solidFill>
                <a:srgbClr val="808080"/>
              </a:solidFill>
            </a:endParaRPr>
          </a:p>
        </p:txBody>
      </p:sp>
      <p:cxnSp>
        <p:nvCxnSpPr>
          <p:cNvPr id="120847" name="Straight Connector 22"/>
          <p:cNvCxnSpPr>
            <a:cxnSpLocks noChangeShapeType="1"/>
          </p:cNvCxnSpPr>
          <p:nvPr/>
        </p:nvCxnSpPr>
        <p:spPr bwMode="auto">
          <a:xfrm flipV="1">
            <a:off x="4787900" y="4059238"/>
            <a:ext cx="477838" cy="8096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48" name="Straight Connector 21"/>
          <p:cNvCxnSpPr>
            <a:cxnSpLocks noChangeShapeType="1"/>
          </p:cNvCxnSpPr>
          <p:nvPr/>
        </p:nvCxnSpPr>
        <p:spPr bwMode="auto">
          <a:xfrm flipH="1">
            <a:off x="4284663" y="4384675"/>
            <a:ext cx="4679950" cy="0"/>
          </a:xfrm>
          <a:prstGeom prst="line">
            <a:avLst/>
          </a:prstGeom>
          <a:noFill/>
          <a:ln w="22225" algn="ctr">
            <a:solidFill>
              <a:srgbClr val="FF6600">
                <a:alpha val="3686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0849" name="Group 38"/>
          <p:cNvGrpSpPr>
            <a:grpSpLocks/>
          </p:cNvGrpSpPr>
          <p:nvPr/>
        </p:nvGrpSpPr>
        <p:grpSpPr bwMode="auto">
          <a:xfrm>
            <a:off x="4500563" y="4059238"/>
            <a:ext cx="4330700" cy="1154112"/>
            <a:chOff x="4499992" y="4059932"/>
            <a:chExt cx="4330784" cy="1152945"/>
          </a:xfrm>
        </p:grpSpPr>
        <p:cxnSp>
          <p:nvCxnSpPr>
            <p:cNvPr id="120850" name="Straight Connector 39"/>
            <p:cNvCxnSpPr>
              <a:cxnSpLocks noChangeShapeType="1"/>
            </p:cNvCxnSpPr>
            <p:nvPr/>
          </p:nvCxnSpPr>
          <p:spPr bwMode="auto">
            <a:xfrm>
              <a:off x="4499992" y="4276898"/>
              <a:ext cx="288032" cy="5922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851" name="Straight Connector 40"/>
            <p:cNvCxnSpPr>
              <a:cxnSpLocks noChangeShapeType="1"/>
            </p:cNvCxnSpPr>
            <p:nvPr/>
          </p:nvCxnSpPr>
          <p:spPr bwMode="auto">
            <a:xfrm>
              <a:off x="5265352" y="4059932"/>
              <a:ext cx="576064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852" name="Straight Connector 41"/>
            <p:cNvCxnSpPr>
              <a:cxnSpLocks noChangeShapeType="1"/>
            </p:cNvCxnSpPr>
            <p:nvPr/>
          </p:nvCxnSpPr>
          <p:spPr bwMode="auto">
            <a:xfrm flipH="1">
              <a:off x="6094102" y="4293418"/>
              <a:ext cx="35346" cy="27952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853" name="Straight Connector 42"/>
            <p:cNvCxnSpPr>
              <a:cxnSpLocks noChangeShapeType="1"/>
            </p:cNvCxnSpPr>
            <p:nvPr/>
          </p:nvCxnSpPr>
          <p:spPr bwMode="auto">
            <a:xfrm>
              <a:off x="6698220" y="4293418"/>
              <a:ext cx="160064" cy="414586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854" name="Straight Connector 43"/>
            <p:cNvCxnSpPr>
              <a:cxnSpLocks noChangeShapeType="1"/>
            </p:cNvCxnSpPr>
            <p:nvPr/>
          </p:nvCxnSpPr>
          <p:spPr bwMode="auto">
            <a:xfrm flipH="1" flipV="1">
              <a:off x="8614752" y="4060750"/>
              <a:ext cx="216024" cy="115212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855" name="Straight Connector 44"/>
            <p:cNvCxnSpPr>
              <a:cxnSpLocks noChangeShapeType="1"/>
            </p:cNvCxnSpPr>
            <p:nvPr/>
          </p:nvCxnSpPr>
          <p:spPr bwMode="auto">
            <a:xfrm>
              <a:off x="5841416" y="4059932"/>
              <a:ext cx="288032" cy="21602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856" name="Straight Connector 45"/>
            <p:cNvCxnSpPr>
              <a:cxnSpLocks noChangeShapeType="1"/>
            </p:cNvCxnSpPr>
            <p:nvPr/>
          </p:nvCxnSpPr>
          <p:spPr bwMode="auto">
            <a:xfrm>
              <a:off x="7466620" y="4059932"/>
              <a:ext cx="174996" cy="108012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857" name="Straight Connector 46"/>
            <p:cNvCxnSpPr>
              <a:cxnSpLocks noChangeShapeType="1"/>
            </p:cNvCxnSpPr>
            <p:nvPr/>
          </p:nvCxnSpPr>
          <p:spPr bwMode="auto">
            <a:xfrm flipV="1">
              <a:off x="6111775" y="4293418"/>
              <a:ext cx="593737" cy="27952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858" name="Straight Connector 47"/>
            <p:cNvCxnSpPr>
              <a:cxnSpLocks noChangeShapeType="1"/>
            </p:cNvCxnSpPr>
            <p:nvPr/>
          </p:nvCxnSpPr>
          <p:spPr bwMode="auto">
            <a:xfrm flipV="1">
              <a:off x="7639532" y="4060750"/>
              <a:ext cx="936104" cy="11341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859" name="Straight Connector 48"/>
            <p:cNvCxnSpPr>
              <a:cxnSpLocks noChangeShapeType="1"/>
            </p:cNvCxnSpPr>
            <p:nvPr/>
          </p:nvCxnSpPr>
          <p:spPr bwMode="auto">
            <a:xfrm flipV="1">
              <a:off x="6890556" y="4059932"/>
              <a:ext cx="576064" cy="64807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860" name="Straight Connector 49"/>
            <p:cNvCxnSpPr>
              <a:cxnSpLocks noChangeShapeType="1"/>
            </p:cNvCxnSpPr>
            <p:nvPr/>
          </p:nvCxnSpPr>
          <p:spPr bwMode="auto">
            <a:xfrm flipV="1">
              <a:off x="4788024" y="4059932"/>
              <a:ext cx="477328" cy="80922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grpSp>
        <p:nvGrpSpPr>
          <p:cNvPr id="105475" name="Group 32"/>
          <p:cNvGrpSpPr>
            <a:grpSpLocks/>
          </p:cNvGrpSpPr>
          <p:nvPr/>
        </p:nvGrpSpPr>
        <p:grpSpPr bwMode="auto">
          <a:xfrm>
            <a:off x="5318125" y="1173163"/>
            <a:ext cx="647700" cy="2592387"/>
            <a:chOff x="1727684" y="2348880"/>
            <a:chExt cx="648072" cy="2592288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980242" y="4653842"/>
              <a:ext cx="142957" cy="287326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27684" y="2348880"/>
              <a:ext cx="648072" cy="244783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</p:grpSp>
      <p:grpSp>
        <p:nvGrpSpPr>
          <p:cNvPr id="121860" name="Group 7"/>
          <p:cNvGrpSpPr>
            <a:grpSpLocks/>
          </p:cNvGrpSpPr>
          <p:nvPr/>
        </p:nvGrpSpPr>
        <p:grpSpPr bwMode="auto">
          <a:xfrm>
            <a:off x="4500563" y="4059238"/>
            <a:ext cx="4330700" cy="1154112"/>
            <a:chOff x="4499992" y="4059932"/>
            <a:chExt cx="4330784" cy="1152945"/>
          </a:xfrm>
        </p:grpSpPr>
        <p:cxnSp>
          <p:nvCxnSpPr>
            <p:cNvPr id="121866" name="Straight Connector 3"/>
            <p:cNvCxnSpPr>
              <a:cxnSpLocks noChangeShapeType="1"/>
            </p:cNvCxnSpPr>
            <p:nvPr/>
          </p:nvCxnSpPr>
          <p:spPr bwMode="auto">
            <a:xfrm>
              <a:off x="4499992" y="4276898"/>
              <a:ext cx="288032" cy="5922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867" name="Straight Connector 6"/>
            <p:cNvCxnSpPr>
              <a:cxnSpLocks noChangeShapeType="1"/>
            </p:cNvCxnSpPr>
            <p:nvPr/>
          </p:nvCxnSpPr>
          <p:spPr bwMode="auto">
            <a:xfrm>
              <a:off x="5265352" y="4059932"/>
              <a:ext cx="576064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868" name="Straight Connector 11"/>
            <p:cNvCxnSpPr>
              <a:cxnSpLocks noChangeShapeType="1"/>
            </p:cNvCxnSpPr>
            <p:nvPr/>
          </p:nvCxnSpPr>
          <p:spPr bwMode="auto">
            <a:xfrm flipH="1">
              <a:off x="6094102" y="4293418"/>
              <a:ext cx="35346" cy="27952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869" name="Straight Connector 12"/>
            <p:cNvCxnSpPr>
              <a:cxnSpLocks noChangeShapeType="1"/>
            </p:cNvCxnSpPr>
            <p:nvPr/>
          </p:nvCxnSpPr>
          <p:spPr bwMode="auto">
            <a:xfrm>
              <a:off x="6698220" y="4293418"/>
              <a:ext cx="160064" cy="414586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870" name="Straight Connector 13"/>
            <p:cNvCxnSpPr>
              <a:cxnSpLocks noChangeShapeType="1"/>
            </p:cNvCxnSpPr>
            <p:nvPr/>
          </p:nvCxnSpPr>
          <p:spPr bwMode="auto">
            <a:xfrm flipH="1" flipV="1">
              <a:off x="8614752" y="4060750"/>
              <a:ext cx="216024" cy="115212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871" name="Straight Connector 16"/>
            <p:cNvCxnSpPr>
              <a:cxnSpLocks noChangeShapeType="1"/>
            </p:cNvCxnSpPr>
            <p:nvPr/>
          </p:nvCxnSpPr>
          <p:spPr bwMode="auto">
            <a:xfrm>
              <a:off x="5841416" y="4059932"/>
              <a:ext cx="288032" cy="21602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872" name="Straight Connector 17"/>
            <p:cNvCxnSpPr>
              <a:cxnSpLocks noChangeShapeType="1"/>
            </p:cNvCxnSpPr>
            <p:nvPr/>
          </p:nvCxnSpPr>
          <p:spPr bwMode="auto">
            <a:xfrm>
              <a:off x="7466620" y="4059932"/>
              <a:ext cx="174996" cy="108012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873" name="Straight Connector 18"/>
            <p:cNvCxnSpPr>
              <a:cxnSpLocks noChangeShapeType="1"/>
            </p:cNvCxnSpPr>
            <p:nvPr/>
          </p:nvCxnSpPr>
          <p:spPr bwMode="auto">
            <a:xfrm flipV="1">
              <a:off x="6111775" y="4293418"/>
              <a:ext cx="593737" cy="27952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874" name="Straight Connector 19"/>
            <p:cNvCxnSpPr>
              <a:cxnSpLocks noChangeShapeType="1"/>
            </p:cNvCxnSpPr>
            <p:nvPr/>
          </p:nvCxnSpPr>
          <p:spPr bwMode="auto">
            <a:xfrm flipV="1">
              <a:off x="7639532" y="4060750"/>
              <a:ext cx="936104" cy="113412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875" name="Straight Connector 20"/>
            <p:cNvCxnSpPr>
              <a:cxnSpLocks noChangeShapeType="1"/>
            </p:cNvCxnSpPr>
            <p:nvPr/>
          </p:nvCxnSpPr>
          <p:spPr bwMode="auto">
            <a:xfrm flipV="1">
              <a:off x="6890556" y="4059932"/>
              <a:ext cx="576064" cy="64807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876" name="Straight Connector 22"/>
            <p:cNvCxnSpPr>
              <a:cxnSpLocks noChangeShapeType="1"/>
            </p:cNvCxnSpPr>
            <p:nvPr/>
          </p:nvCxnSpPr>
          <p:spPr bwMode="auto">
            <a:xfrm flipV="1">
              <a:off x="4788024" y="4059932"/>
              <a:ext cx="477328" cy="80922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1861" name="Rectangle 1"/>
          <p:cNvSpPr>
            <a:spLocks noChangeArrowheads="1"/>
          </p:cNvSpPr>
          <p:nvPr/>
        </p:nvSpPr>
        <p:spPr bwMode="auto">
          <a:xfrm>
            <a:off x="4719638" y="3765550"/>
            <a:ext cx="3971925" cy="2952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400" b="0"/>
              <a:t>Calibration foil</a:t>
            </a:r>
            <a:endParaRPr lang="en-GB" altLang="en-US" sz="1800" b="0"/>
          </a:p>
        </p:txBody>
      </p:sp>
      <p:sp>
        <p:nvSpPr>
          <p:cNvPr id="121862" name="Rectangle 2"/>
          <p:cNvSpPr txBox="1">
            <a:spLocks noChangeArrowheads="1"/>
          </p:cNvSpPr>
          <p:nvPr/>
        </p:nvSpPr>
        <p:spPr bwMode="auto">
          <a:xfrm>
            <a:off x="395288" y="1123950"/>
            <a:ext cx="4464050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indent="127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Calibration on Rough Surfaces - Solution #1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If we use two calibration foils instead of a zero, the problem of moving zero is eliminated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The thin calibration foil bridges the profile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A second, thick calibration foil is also used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The gauge is accurate between these two values</a:t>
            </a:r>
          </a:p>
          <a:p>
            <a:pPr lvl="2" eaLnBrk="1" hangingPunct="1">
              <a:buFontTx/>
              <a:buNone/>
            </a:pPr>
            <a:r>
              <a:rPr lang="en-US" altLang="en-US" sz="1600" b="0"/>
              <a:t>	</a:t>
            </a:r>
          </a:p>
          <a:p>
            <a:pPr lvl="2" eaLnBrk="1" hangingPunct="1">
              <a:buFontTx/>
              <a:buNone/>
            </a:pPr>
            <a:r>
              <a:rPr lang="en-US" altLang="en-US" sz="1600" b="0"/>
              <a:t>	</a:t>
            </a:r>
          </a:p>
        </p:txBody>
      </p:sp>
      <p:sp>
        <p:nvSpPr>
          <p:cNvPr id="121863" name="TextBox 9"/>
          <p:cNvSpPr txBox="1">
            <a:spLocks noChangeArrowheads="1"/>
          </p:cNvSpPr>
          <p:nvPr/>
        </p:nvSpPr>
        <p:spPr bwMode="auto">
          <a:xfrm>
            <a:off x="6427788" y="5445125"/>
            <a:ext cx="242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800"/>
              <a:t>Location of zero</a:t>
            </a:r>
          </a:p>
        </p:txBody>
      </p:sp>
      <p:cxnSp>
        <p:nvCxnSpPr>
          <p:cNvPr id="121864" name="Straight Arrow Connector 14"/>
          <p:cNvCxnSpPr>
            <a:cxnSpLocks noChangeShapeType="1"/>
            <a:stCxn id="121863" idx="0"/>
          </p:cNvCxnSpPr>
          <p:nvPr/>
        </p:nvCxnSpPr>
        <p:spPr bwMode="auto">
          <a:xfrm flipV="1">
            <a:off x="7639050" y="4059238"/>
            <a:ext cx="173038" cy="13858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865" name="Straight Connector 24"/>
          <p:cNvCxnSpPr>
            <a:cxnSpLocks noChangeShapeType="1"/>
          </p:cNvCxnSpPr>
          <p:nvPr/>
        </p:nvCxnSpPr>
        <p:spPr bwMode="auto">
          <a:xfrm>
            <a:off x="4719638" y="4060825"/>
            <a:ext cx="3971925" cy="0"/>
          </a:xfrm>
          <a:prstGeom prst="line">
            <a:avLst/>
          </a:prstGeom>
          <a:noFill/>
          <a:ln w="25400" algn="ctr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0486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122883" name="Rectangle 2"/>
          <p:cNvSpPr txBox="1">
            <a:spLocks noChangeArrowheads="1"/>
          </p:cNvSpPr>
          <p:nvPr/>
        </p:nvSpPr>
        <p:spPr bwMode="auto">
          <a:xfrm>
            <a:off x="0" y="1154113"/>
            <a:ext cx="91440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800" b="0"/>
          </a:p>
          <a:p>
            <a:pPr eaLnBrk="1" hangingPunct="1">
              <a:buFontTx/>
              <a:buNone/>
            </a:pPr>
            <a:endParaRPr lang="en-US" altLang="en-US" sz="1800" b="0"/>
          </a:p>
          <a:p>
            <a:pPr eaLnBrk="1" hangingPunct="1">
              <a:buFontTx/>
              <a:buNone/>
            </a:pPr>
            <a:endParaRPr lang="en-US" altLang="en-US" sz="1800" b="0"/>
          </a:p>
          <a:p>
            <a:pPr eaLnBrk="1" hangingPunct="1">
              <a:buFontTx/>
              <a:buNone/>
            </a:pPr>
            <a:endParaRPr lang="en-US" altLang="en-US" sz="1800" b="0"/>
          </a:p>
          <a:p>
            <a:pPr eaLnBrk="1" hangingPunct="1">
              <a:buFontTx/>
              <a:buNone/>
            </a:pPr>
            <a:endParaRPr lang="en-US" altLang="en-US" b="0"/>
          </a:p>
          <a:p>
            <a:pPr algn="ctr" eaLnBrk="1" hangingPunct="1">
              <a:buFontTx/>
              <a:buNone/>
            </a:pPr>
            <a:r>
              <a:rPr lang="en-US" altLang="en-US" b="0"/>
              <a:t>2-Point (Rough) Calibration Demo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123907" name="Rectangle 10"/>
          <p:cNvSpPr>
            <a:spLocks noChangeArrowheads="1"/>
          </p:cNvSpPr>
          <p:nvPr/>
        </p:nvSpPr>
        <p:spPr bwMode="auto">
          <a:xfrm>
            <a:off x="179388" y="1268413"/>
            <a:ext cx="87852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/>
              <a:t>Calibration on rough surfaces </a:t>
            </a:r>
          </a:p>
          <a:p>
            <a:pPr eaLnBrk="1" hangingPunct="1">
              <a:buFontTx/>
              <a:buNone/>
            </a:pPr>
            <a:r>
              <a:rPr lang="en-GB" altLang="en-US" sz="2000"/>
              <a:t>Solution #2</a:t>
            </a:r>
          </a:p>
          <a:p>
            <a:pPr lvl="1" eaLnBrk="1" hangingPunct="1"/>
            <a:endParaRPr lang="en-US" altLang="en-US" b="0"/>
          </a:p>
          <a:p>
            <a:pPr lvl="1" eaLnBrk="1" hangingPunct="1"/>
            <a:r>
              <a:rPr lang="en-US" altLang="en-US" sz="1800" b="0"/>
              <a:t>The ISO 19840 standard specifies a method to compensate for the effect of blast profile on the reading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The Base metal reading (BMR) method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The profile is categorised as fine, medium or coarse according to ISO 8503 and then a figure is subtracted from the gauge reading</a:t>
            </a:r>
          </a:p>
          <a:p>
            <a:pPr eaLnBrk="1" hangingPunct="1">
              <a:buFontTx/>
              <a:buNone/>
            </a:pPr>
            <a:endParaRPr lang="en-GB" altLang="en-US" sz="1800"/>
          </a:p>
          <a:p>
            <a:pPr eaLnBrk="1" hangingPunct="1"/>
            <a:endParaRPr lang="en-GB" altLang="en-US" sz="1600"/>
          </a:p>
          <a:p>
            <a:pPr eaLnBrk="1" hangingPunct="1"/>
            <a:endParaRPr lang="en-GB" altLang="en-US" sz="1600" b="0"/>
          </a:p>
          <a:p>
            <a:pPr eaLnBrk="1" hangingPunct="1"/>
            <a:endParaRPr lang="en-GB" altLang="en-US" sz="1600" b="0"/>
          </a:p>
          <a:p>
            <a:pPr eaLnBrk="1" hangingPunct="1"/>
            <a:endParaRPr lang="en-GB" altLang="en-US" b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785225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2000" b="1" smtClean="0"/>
              <a:t>Measuring paint on blasted surfaces</a:t>
            </a:r>
          </a:p>
          <a:p>
            <a:pPr eaLnBrk="1" hangingPunct="1">
              <a:buFontTx/>
              <a:buNone/>
            </a:pPr>
            <a:endParaRPr lang="en-GB" altLang="en-US" sz="2000" b="1" smtClean="0"/>
          </a:p>
          <a:p>
            <a:pPr eaLnBrk="1" hangingPunct="1">
              <a:buFontTx/>
              <a:buNone/>
            </a:pPr>
            <a:endParaRPr lang="en-GB" altLang="en-US" sz="2000" smtClean="0"/>
          </a:p>
          <a:p>
            <a:pPr eaLnBrk="1" hangingPunct="1">
              <a:buFontTx/>
              <a:buNone/>
            </a:pPr>
            <a:endParaRPr lang="en-GB" altLang="en-US" sz="2000" smtClean="0"/>
          </a:p>
          <a:p>
            <a:pPr eaLnBrk="1" hangingPunct="1">
              <a:buFontTx/>
              <a:buNone/>
            </a:pPr>
            <a:endParaRPr lang="en-GB" altLang="en-US" smtClean="0"/>
          </a:p>
        </p:txBody>
      </p:sp>
      <p:sp>
        <p:nvSpPr>
          <p:cNvPr id="12493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graphicFrame>
        <p:nvGraphicFramePr>
          <p:cNvPr id="1106973" name="Group 29"/>
          <p:cNvGraphicFramePr>
            <a:graphicFrameLocks noGrp="1"/>
          </p:cNvGraphicFramePr>
          <p:nvPr/>
        </p:nvGraphicFramePr>
        <p:xfrm>
          <a:off x="1547813" y="2060575"/>
          <a:ext cx="5683250" cy="2316163"/>
        </p:xfrm>
        <a:graphic>
          <a:graphicData uri="http://schemas.openxmlformats.org/drawingml/2006/table">
            <a:tbl>
              <a:tblPr/>
              <a:tblGrid>
                <a:gridCol w="1619251"/>
                <a:gridCol w="2032000"/>
                <a:gridCol w="2032000"/>
              </a:tblGrid>
              <a:tr h="11889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ISO 8503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Profile Grade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Correction Value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(µm)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Correction Value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(mil)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Fine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3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Medium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Coarse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1.6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19175" y="4797425"/>
            <a:ext cx="7467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179388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lvl="1" eaLnBrk="1" hangingPunct="1">
              <a:spcBef>
                <a:spcPct val="0"/>
              </a:spcBef>
              <a:buClr>
                <a:schemeClr val="accent1"/>
              </a:buClr>
              <a:buSzTx/>
              <a:buFont typeface="Wingdings" pitchFamily="2" charset="2"/>
              <a:buNone/>
            </a:pPr>
            <a:r>
              <a:rPr lang="en-US" altLang="en-US" sz="1800" b="0">
                <a:solidFill>
                  <a:srgbClr val="333333"/>
                </a:solidFill>
                <a:cs typeface="Arial" charset="0"/>
              </a:rPr>
              <a:t>The SSPC-PA 2 Standard provides approximate BMR values that can be used when access to the blast-cleaned surface is not possible.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06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92838" cy="706438"/>
          </a:xfrm>
          <a:noFill/>
        </p:spPr>
        <p:txBody>
          <a:bodyPr/>
          <a:lstStyle/>
          <a:p>
            <a:pPr eaLnBrk="1" hangingPunct="1"/>
            <a:r>
              <a:rPr lang="en-GB" altLang="en-US" smtClean="0"/>
              <a:t>Paperless QA</a:t>
            </a:r>
          </a:p>
        </p:txBody>
      </p:sp>
      <p:sp>
        <p:nvSpPr>
          <p:cNvPr id="125955" name="Rectangle 10"/>
          <p:cNvSpPr>
            <a:spLocks noChangeArrowheads="1"/>
          </p:cNvSpPr>
          <p:nvPr/>
        </p:nvSpPr>
        <p:spPr bwMode="auto">
          <a:xfrm>
            <a:off x="179388" y="1268413"/>
            <a:ext cx="6408737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/>
              <a:t>Calibration on blasted surfaces 2</a:t>
            </a:r>
          </a:p>
          <a:p>
            <a:pPr lvl="1" eaLnBrk="1" hangingPunct="1"/>
            <a:endParaRPr lang="en-US" altLang="en-US" b="0"/>
          </a:p>
          <a:p>
            <a:pPr lvl="1" eaLnBrk="1" hangingPunct="1"/>
            <a:r>
              <a:rPr lang="en-US" altLang="en-US" sz="1800" b="0"/>
              <a:t>Select zero offset cal method and set offset to required value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Calibrate on a flat steel plate (unblasted)</a:t>
            </a:r>
          </a:p>
          <a:p>
            <a:pPr lvl="1" eaLnBrk="1" hangingPunct="1"/>
            <a:endParaRPr lang="en-US" altLang="en-US" sz="1800" b="0"/>
          </a:p>
          <a:p>
            <a:pPr lvl="1" eaLnBrk="1" hangingPunct="1"/>
            <a:r>
              <a:rPr lang="en-US" altLang="en-US" sz="1800" b="0"/>
              <a:t>Measure as normal, create counted average batches with appropriate number of readings based on the standard</a:t>
            </a:r>
          </a:p>
          <a:p>
            <a:pPr eaLnBrk="1" hangingPunct="1">
              <a:buFontTx/>
              <a:buNone/>
            </a:pPr>
            <a:endParaRPr lang="en-GB" altLang="en-US" sz="1800"/>
          </a:p>
          <a:p>
            <a:pPr eaLnBrk="1" hangingPunct="1"/>
            <a:endParaRPr lang="en-GB" altLang="en-US" sz="1600"/>
          </a:p>
          <a:p>
            <a:pPr eaLnBrk="1" hangingPunct="1"/>
            <a:endParaRPr lang="en-GB" altLang="en-US" sz="1600" b="0"/>
          </a:p>
          <a:p>
            <a:pPr eaLnBrk="1" hangingPunct="1"/>
            <a:endParaRPr lang="en-GB" altLang="en-US" sz="1600" b="0"/>
          </a:p>
          <a:p>
            <a:pPr eaLnBrk="1" hangingPunct="1"/>
            <a:endParaRPr lang="en-GB" altLang="en-US" b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4"/>
          <p:cNvSpPr>
            <a:spLocks noChangeArrowheads="1"/>
          </p:cNvSpPr>
          <p:nvPr/>
        </p:nvSpPr>
        <p:spPr bwMode="auto">
          <a:xfrm>
            <a:off x="0" y="0"/>
            <a:ext cx="6192838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3200" b="0">
                <a:solidFill>
                  <a:schemeClr val="bg2"/>
                </a:solidFill>
                <a:latin typeface="Century Gothic" pitchFamily="34" charset="0"/>
              </a:rPr>
              <a:t>Paperless QA</a:t>
            </a:r>
          </a:p>
        </p:txBody>
      </p:sp>
      <p:sp>
        <p:nvSpPr>
          <p:cNvPr id="126979" name="Rectangle 2"/>
          <p:cNvSpPr txBox="1">
            <a:spLocks noChangeArrowheads="1"/>
          </p:cNvSpPr>
          <p:nvPr/>
        </p:nvSpPr>
        <p:spPr bwMode="auto">
          <a:xfrm>
            <a:off x="0" y="1154113"/>
            <a:ext cx="91440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rgbClr val="4D4D4D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1800" b="0"/>
          </a:p>
          <a:p>
            <a:pPr eaLnBrk="1" hangingPunct="1">
              <a:buFontTx/>
              <a:buNone/>
            </a:pPr>
            <a:endParaRPr lang="en-US" altLang="en-US"/>
          </a:p>
          <a:p>
            <a:pPr algn="ctr" eaLnBrk="1" hangingPunct="1">
              <a:buFontTx/>
              <a:buNone/>
            </a:pPr>
            <a:r>
              <a:rPr lang="en-US" altLang="en-US"/>
              <a:t>Batching on the 456 Demo</a:t>
            </a:r>
          </a:p>
          <a:p>
            <a:pPr algn="ctr" eaLnBrk="1" hangingPunct="1">
              <a:buFontTx/>
              <a:buNone/>
            </a:pPr>
            <a:endParaRPr lang="en-US" altLang="en-US"/>
          </a:p>
          <a:p>
            <a:pPr algn="ctr" eaLnBrk="1" hangingPunct="1">
              <a:buFontTx/>
              <a:buNone/>
            </a:pPr>
            <a:r>
              <a:rPr lang="en-US" altLang="en-US" sz="1800" b="0"/>
              <a:t>Creating Batches</a:t>
            </a:r>
          </a:p>
          <a:p>
            <a:pPr algn="ctr" eaLnBrk="1" hangingPunct="1">
              <a:buFontTx/>
              <a:buNone/>
            </a:pPr>
            <a:r>
              <a:rPr lang="en-US" altLang="en-US" sz="1800" b="0"/>
              <a:t>Naming Batches</a:t>
            </a:r>
          </a:p>
          <a:p>
            <a:pPr algn="ctr" eaLnBrk="1" hangingPunct="1">
              <a:buFontTx/>
              <a:buNone/>
            </a:pPr>
            <a:r>
              <a:rPr lang="en-US" altLang="en-US" sz="1800" b="0"/>
              <a:t>Counted Average and Fixed Batches</a:t>
            </a:r>
          </a:p>
          <a:p>
            <a:pPr algn="ctr" eaLnBrk="1" hangingPunct="1">
              <a:buFontTx/>
              <a:buNone/>
            </a:pPr>
            <a:r>
              <a:rPr lang="en-US" altLang="en-US" sz="1800" b="0"/>
              <a:t>Auto Repeat and Scan Batches</a:t>
            </a:r>
          </a:p>
          <a:p>
            <a:pPr algn="ctr" eaLnBrk="1" hangingPunct="1">
              <a:buFontTx/>
              <a:buNone/>
            </a:pPr>
            <a:endParaRPr lang="en-US" altLang="en-US" sz="1800" b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lcometer">
  <a:themeElements>
    <a:clrScheme name="Elcome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lcometer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lcome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come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come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come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come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come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come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come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come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come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come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come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17321</TotalTime>
  <Words>8695</Words>
  <Application>Microsoft Office PowerPoint</Application>
  <PresentationFormat>On-screen Show (4:3)</PresentationFormat>
  <Paragraphs>2588</Paragraphs>
  <Slides>284</Slides>
  <Notes>91</Notes>
  <HiddenSlides>37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284</vt:i4>
      </vt:variant>
    </vt:vector>
  </HeadingPairs>
  <TitlesOfParts>
    <vt:vector size="294" baseType="lpstr">
      <vt:lpstr>Arial</vt:lpstr>
      <vt:lpstr>Century Gothic</vt:lpstr>
      <vt:lpstr>Calibri</vt:lpstr>
      <vt:lpstr>Helvetica</vt:lpstr>
      <vt:lpstr>Wingdings</vt:lpstr>
      <vt:lpstr>Arial Narrow</vt:lpstr>
      <vt:lpstr>Elcometer</vt:lpstr>
      <vt:lpstr>Office Theme</vt:lpstr>
      <vt:lpstr>CorelDRAW</vt:lpstr>
      <vt:lpstr>Microsoft Equation 3.0</vt:lpstr>
      <vt:lpstr>Paperless Quality Assurance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PowerPoint Presentation</vt:lpstr>
      <vt:lpstr>Paperless QA</vt:lpstr>
      <vt:lpstr>PowerPoint Presentation</vt:lpstr>
      <vt:lpstr>Paperless QA</vt:lpstr>
      <vt:lpstr>PowerPoint Presentation</vt:lpstr>
      <vt:lpstr>PowerPoint Presentation</vt:lpstr>
      <vt:lpstr>Paperless QA</vt:lpstr>
      <vt:lpstr>Paperless QA</vt:lpstr>
      <vt:lpstr>Paperless QA</vt:lpstr>
      <vt:lpstr>PowerPoint Presentation</vt:lpstr>
      <vt:lpstr>Counted Average Mode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Paperless QA</vt:lpstr>
      <vt:lpstr>PowerPoint Presentation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PowerPoint Presentation</vt:lpstr>
      <vt:lpstr>PowerPoint Presentation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Paperless QA</vt:lpstr>
      <vt:lpstr>Paperless QA</vt:lpstr>
      <vt:lpstr>Paperless QA</vt:lpstr>
      <vt:lpstr>Paperless QA</vt:lpstr>
      <vt:lpstr>Paperless QA</vt:lpstr>
      <vt:lpstr>Paperless QA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Paperless QA</vt:lpstr>
      <vt:lpstr>Paperless QA</vt:lpstr>
      <vt:lpstr>Paperless QA</vt:lpstr>
      <vt:lpstr>PowerPoint Presentation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Coating Inspection Data Management and Reporting</vt:lpstr>
      <vt:lpstr>Coating Inspection – Trends</vt:lpstr>
      <vt:lpstr>Coating Inspection – Trends</vt:lpstr>
      <vt:lpstr>Coating Inspection – Trends</vt:lpstr>
      <vt:lpstr>Coating Inspection – Trends</vt:lpstr>
      <vt:lpstr>Coating Inspection – Trends</vt:lpstr>
      <vt:lpstr>Coating Inspection – Trends</vt:lpstr>
      <vt:lpstr>Coating Inspection - Trends</vt:lpstr>
      <vt:lpstr>Coating Inspection – Elcometer Solution</vt:lpstr>
      <vt:lpstr>Data Collection – Elcometer Solution</vt:lpstr>
      <vt:lpstr>Data Collection– Elcometer Solution</vt:lpstr>
      <vt:lpstr>Data Collection– Elcometer Solution</vt:lpstr>
      <vt:lpstr>Data Collection– Elcometer Solution</vt:lpstr>
      <vt:lpstr>Data Management – Elcometer Solution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PowerPoint Presentation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PowerPoint Presentation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PowerPoint Presentation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PowerPoint Presentation</vt:lpstr>
      <vt:lpstr>Data Management – ElcoMaster™ 2.0</vt:lpstr>
      <vt:lpstr>Data Management – ElcoMaster™ 2.0</vt:lpstr>
      <vt:lpstr>Data Management – ElcoMaster™ 2.0</vt:lpstr>
      <vt:lpstr>PowerPoint Presentation</vt:lpstr>
      <vt:lpstr>Data Management – ElcoMaster™ 2.0</vt:lpstr>
      <vt:lpstr>Data Management – ElcoMaster™ 2.0</vt:lpstr>
      <vt:lpstr>Data Management – ElcoMaster™ 2.0</vt:lpstr>
      <vt:lpstr>PowerPoint Presentation</vt:lpstr>
      <vt:lpstr>Data Management – ElcoMaster™ 2.0</vt:lpstr>
      <vt:lpstr>Data Management – ElcoMaster™ 2.0</vt:lpstr>
      <vt:lpstr>PowerPoint Presentation</vt:lpstr>
      <vt:lpstr>Data Management – ElcoMaster™ 2.0</vt:lpstr>
      <vt:lpstr>Data Management – ElcoMaster™ 2.0</vt:lpstr>
      <vt:lpstr>Data Management – ElcoMaster™ 2.0</vt:lpstr>
      <vt:lpstr>PowerPoint Presentation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PowerPoint Presentation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PowerPoint Presentation</vt:lpstr>
      <vt:lpstr>Data Management – ElcoMaster™ 2.0</vt:lpstr>
      <vt:lpstr>Data Management – ElcoMaster™ 2.0</vt:lpstr>
      <vt:lpstr>PowerPoint Presentation</vt:lpstr>
      <vt:lpstr>Data Management – ElcoMaster™ 2.0</vt:lpstr>
      <vt:lpstr>Data Management – ElcoMaster™ 2.0</vt:lpstr>
      <vt:lpstr>PowerPoint Presentation</vt:lpstr>
      <vt:lpstr>Data Management – ElcoMaster™ 2.0</vt:lpstr>
      <vt:lpstr>PowerPoint Presentation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PowerPoint Presentation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PowerPoint Presentation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PowerPoint Presentation</vt:lpstr>
      <vt:lpstr>Data Management – ElcoMaster™ App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Data Management – ElcoMaster™ 2.0</vt:lpstr>
      <vt:lpstr>PowerPoint Presentation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PowerPoint Presentation</vt:lpstr>
      <vt:lpstr>Paperless QA</vt:lpstr>
      <vt:lpstr>Paperless QA</vt:lpstr>
      <vt:lpstr>Paperless QA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Paperless QA</vt:lpstr>
      <vt:lpstr>PowerPoint Presentation</vt:lpstr>
      <vt:lpstr>Paperless QA</vt:lpstr>
    </vt:vector>
  </TitlesOfParts>
  <Company>Elcometer Instruments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 C Sellars</dc:creator>
  <cp:lastModifiedBy>Graham</cp:lastModifiedBy>
  <cp:revision>407</cp:revision>
  <cp:lastPrinted>2014-01-24T09:40:13Z</cp:lastPrinted>
  <dcterms:created xsi:type="dcterms:W3CDTF">2007-10-03T11:06:52Z</dcterms:created>
  <dcterms:modified xsi:type="dcterms:W3CDTF">2014-12-02T10:00:47Z</dcterms:modified>
</cp:coreProperties>
</file>